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9185C8-B2C3-4CF9-8095-6AD20AC91A93}" type="datetimeFigureOut">
              <a:rPr lang="ar-EG" smtClean="0"/>
              <a:t>09/07/1444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87098C3-0EFC-4E2D-B2EB-6872EE24CDFA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compl</a:t>
            </a:r>
            <a:r>
              <a:rPr lang="en-US" dirty="0" err="1" smtClean="0">
                <a:latin typeface="Arial"/>
                <a:cs typeface="Arial"/>
              </a:rPr>
              <a:t>é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en-US" dirty="0" err="1" smtClean="0"/>
              <a:t>d’objet</a:t>
            </a:r>
            <a:r>
              <a:rPr lang="en-US" dirty="0" smtClean="0"/>
              <a:t> direct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 COD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9533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01688"/>
              </p:ext>
            </p:extLst>
          </p:nvPr>
        </p:nvGraphicFramePr>
        <p:xfrm>
          <a:off x="1259632" y="3356992"/>
          <a:ext cx="6552728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7798"/>
                <a:gridCol w="1637798"/>
                <a:gridCol w="1638566"/>
                <a:gridCol w="163856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         Le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       La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          L’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        Les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Masculin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Singulier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Feminin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Singulier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Devant les voyelles.</a:t>
                      </a:r>
                      <a:endParaRPr lang="en-US" sz="100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Masculin ou </a:t>
                      </a:r>
                      <a:r>
                        <a:rPr lang="fr-FR" sz="1600" dirty="0" smtClean="0">
                          <a:effectLst/>
                        </a:rPr>
                        <a:t>féminin </a:t>
                      </a:r>
                      <a:r>
                        <a:rPr lang="fr-FR" sz="1600" dirty="0">
                          <a:effectLst/>
                        </a:rPr>
                        <a:t>pluriel</a:t>
                      </a:r>
                      <a:endParaRPr lang="en-US" sz="1000" dirty="0">
                        <a:effectLst/>
                        <a:latin typeface="CG Times (W1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43491" y="468087"/>
            <a:ext cx="7560958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fr-FR" sz="1600" b="1" u="sng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fr-FR" sz="1600" b="1" i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structure de la phrase:</a:t>
            </a:r>
            <a:br>
              <a:rPr lang="fr-FR" sz="1600" b="1" i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fr-FR" sz="1600" b="1" i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Sujet + Verbe + Compl</a:t>
            </a:r>
            <a:r>
              <a:rPr lang="fr-FR" sz="1600" b="1" i="1" u="sng" dirty="0" smtClean="0">
                <a:solidFill>
                  <a:srgbClr val="FF0000"/>
                </a:solidFill>
                <a:latin typeface="Arial"/>
                <a:ea typeface="Times New Roman" pitchFamily="18" charset="0"/>
                <a:cs typeface="Arial"/>
              </a:rPr>
              <a:t>ément</a:t>
            </a:r>
            <a:br>
              <a:rPr lang="fr-FR" sz="1600" b="1" i="1" u="sng" dirty="0" smtClean="0">
                <a:solidFill>
                  <a:srgbClr val="FF0000"/>
                </a:solidFill>
                <a:latin typeface="Arial"/>
                <a:ea typeface="Times New Roman" pitchFamily="18" charset="0"/>
                <a:cs typeface="Arial"/>
              </a:rPr>
            </a:br>
            <a:r>
              <a:rPr lang="fr-FR" sz="1600" b="1" i="1" u="sng" dirty="0" smtClean="0">
                <a:solidFill>
                  <a:srgbClr val="FF0000"/>
                </a:solidFill>
                <a:latin typeface="Arial"/>
                <a:ea typeface="Times New Roman" pitchFamily="18" charset="0"/>
                <a:cs typeface="Arial"/>
              </a:rPr>
              <a:t>Exemple: Je ( sujet ) regarde ( verbe regarder au présent ) le tableau ( Complément d’objet direct )</a:t>
            </a:r>
            <a:br>
              <a:rPr lang="fr-FR" sz="1600" b="1" i="1" u="sng" dirty="0" smtClean="0">
                <a:solidFill>
                  <a:srgbClr val="FF0000"/>
                </a:solidFill>
                <a:latin typeface="Arial"/>
                <a:ea typeface="Times New Roman" pitchFamily="18" charset="0"/>
                <a:cs typeface="Arial"/>
              </a:rPr>
            </a:br>
            <a:r>
              <a:rPr lang="ar-EG" sz="1600" b="1" i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ar-EG" sz="1600" b="1" i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GB" sz="1600" b="1" u="sng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pronoms personnels directs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:(COD)</a:t>
            </a:r>
            <a:b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l">
              <a:buNone/>
            </a:pPr>
            <a:r>
              <a:rPr lang="fr-FR" dirty="0"/>
              <a:t>Le pronom complément direct (COD) remplace un complément d'objet direct et permet de ne pas répéter le nom. </a:t>
            </a:r>
            <a:endParaRPr lang="en-US" dirty="0"/>
          </a:p>
          <a:p>
            <a:pPr marL="68580" indent="0" algn="l">
              <a:buNone/>
            </a:pPr>
            <a:r>
              <a:rPr lang="fr-FR" dirty="0"/>
              <a:t>-Il répond à la question </a:t>
            </a:r>
            <a:r>
              <a:rPr lang="fr-FR" b="1" dirty="0"/>
              <a:t>quoi ? (pour une chose</a:t>
            </a:r>
            <a:r>
              <a:rPr lang="fr-FR" dirty="0"/>
              <a:t>) ou </a:t>
            </a:r>
            <a:r>
              <a:rPr lang="fr-FR" b="1" dirty="0"/>
              <a:t>qui ? (pour une personne)</a:t>
            </a:r>
            <a:r>
              <a:rPr lang="fr-FR" dirty="0"/>
              <a:t>.</a:t>
            </a:r>
            <a:endParaRPr lang="en-US" dirty="0"/>
          </a:p>
          <a:p>
            <a:pPr marL="6858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4063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620688"/>
            <a:ext cx="6777317" cy="521194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u="sng" dirty="0"/>
              <a:t>Exemples</a:t>
            </a:r>
            <a:r>
              <a:rPr lang="fr-FR" dirty="0"/>
              <a:t> :</a:t>
            </a:r>
            <a:endParaRPr lang="en-US" dirty="0"/>
          </a:p>
          <a:p>
            <a:pPr algn="l"/>
            <a:r>
              <a:rPr lang="fr-FR" dirty="0"/>
              <a:t/>
            </a:r>
            <a:br>
              <a:rPr lang="fr-FR" dirty="0"/>
            </a:br>
            <a:r>
              <a:rPr lang="fr-FR" dirty="0"/>
              <a:t>1- Tu vois </a:t>
            </a:r>
            <a:r>
              <a:rPr lang="fr-FR" b="1" u="sng" dirty="0"/>
              <a:t>le jardin</a:t>
            </a:r>
            <a:r>
              <a:rPr lang="fr-FR" dirty="0"/>
              <a:t> ? (tu vois quoi ?)</a:t>
            </a:r>
            <a:br>
              <a:rPr lang="fr-FR" dirty="0"/>
            </a:br>
            <a:r>
              <a:rPr lang="fr-FR" dirty="0"/>
              <a:t>- Oui, je </a:t>
            </a:r>
            <a:r>
              <a:rPr lang="fr-FR" b="1" dirty="0"/>
              <a:t>le</a:t>
            </a:r>
            <a:r>
              <a:rPr lang="fr-FR" dirty="0"/>
              <a:t> vois. (le = le jardin)</a:t>
            </a:r>
            <a:endParaRPr lang="en-US" dirty="0"/>
          </a:p>
          <a:p>
            <a:pPr algn="l"/>
            <a:r>
              <a:rPr lang="fr-FR" dirty="0"/>
              <a:t/>
            </a:r>
            <a:br>
              <a:rPr lang="fr-FR" dirty="0"/>
            </a:br>
            <a:r>
              <a:rPr lang="fr-FR" dirty="0"/>
              <a:t>2- Tu vois </a:t>
            </a:r>
            <a:r>
              <a:rPr lang="fr-FR" b="1" u="sng" dirty="0"/>
              <a:t>cette télévision</a:t>
            </a:r>
            <a:r>
              <a:rPr lang="fr-FR" dirty="0"/>
              <a:t> ? (vous voyez quoi ?)</a:t>
            </a:r>
            <a:br>
              <a:rPr lang="fr-FR" dirty="0"/>
            </a:br>
            <a:r>
              <a:rPr lang="fr-FR" dirty="0"/>
              <a:t>- Oui, je </a:t>
            </a:r>
            <a:r>
              <a:rPr lang="fr-FR" b="1" dirty="0"/>
              <a:t>la </a:t>
            </a:r>
            <a:r>
              <a:rPr lang="fr-FR" dirty="0"/>
              <a:t>vois. (la=la télévision)</a:t>
            </a:r>
            <a:endParaRPr lang="en-US" dirty="0"/>
          </a:p>
          <a:p>
            <a:pPr algn="l"/>
            <a:r>
              <a:rPr lang="fr-FR" dirty="0"/>
              <a:t/>
            </a:r>
            <a:br>
              <a:rPr lang="fr-FR" dirty="0"/>
            </a:br>
            <a:r>
              <a:rPr lang="fr-FR" dirty="0"/>
              <a:t>3- Nous aimons </a:t>
            </a:r>
            <a:r>
              <a:rPr lang="fr-FR" b="1" u="sng" dirty="0"/>
              <a:t>notre professeur</a:t>
            </a:r>
            <a:r>
              <a:rPr lang="fr-FR" dirty="0"/>
              <a:t> .(nous aimons qui ?)</a:t>
            </a:r>
            <a:br>
              <a:rPr lang="fr-FR" dirty="0"/>
            </a:br>
            <a:r>
              <a:rPr lang="fr-FR" dirty="0"/>
              <a:t>  - Nous </a:t>
            </a:r>
            <a:r>
              <a:rPr lang="fr-FR" b="1" dirty="0"/>
              <a:t>l'</a:t>
            </a:r>
            <a:r>
              <a:rPr lang="fr-FR" dirty="0"/>
              <a:t>aimons. (l’ devant la voyelle « a »)</a:t>
            </a:r>
            <a:endParaRPr lang="en-US" dirty="0"/>
          </a:p>
          <a:p>
            <a:pPr algn="l"/>
            <a:r>
              <a:rPr lang="fr-FR" dirty="0"/>
              <a:t> </a:t>
            </a:r>
            <a:endParaRPr lang="en-US" dirty="0"/>
          </a:p>
          <a:p>
            <a:pPr algn="l"/>
            <a:r>
              <a:rPr lang="fr-FR" dirty="0"/>
              <a:t>4-Tu portes </a:t>
            </a:r>
            <a:r>
              <a:rPr lang="fr-FR" b="1" u="sng" dirty="0"/>
              <a:t>tes chaussures noires</a:t>
            </a:r>
            <a:r>
              <a:rPr lang="fr-FR" dirty="0"/>
              <a:t>. (tu portes quoi ?)</a:t>
            </a:r>
            <a:endParaRPr lang="en-US" dirty="0"/>
          </a:p>
          <a:p>
            <a:pPr algn="l"/>
            <a:r>
              <a:rPr lang="fr-FR" dirty="0"/>
              <a:t> -Tu </a:t>
            </a:r>
            <a:r>
              <a:rPr lang="fr-FR" b="1" dirty="0"/>
              <a:t>les</a:t>
            </a:r>
            <a:r>
              <a:rPr lang="fr-FR" dirty="0"/>
              <a:t> portes. (les=les chaussures)</a:t>
            </a:r>
            <a:endParaRPr lang="en-US" dirty="0"/>
          </a:p>
          <a:p>
            <a:pPr algn="l"/>
            <a:r>
              <a:rPr lang="fr-FR" dirty="0"/>
              <a:t> </a:t>
            </a:r>
            <a:endParaRPr lang="en-US" dirty="0"/>
          </a:p>
          <a:p>
            <a:pPr marL="68580" indent="0" algn="l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4134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Remplace</a:t>
            </a:r>
            <a:r>
              <a:rPr lang="en-GB" dirty="0" smtClean="0"/>
              <a:t> le mot </a:t>
            </a:r>
            <a:r>
              <a:rPr lang="en-GB" dirty="0" err="1" smtClean="0"/>
              <a:t>soulign</a:t>
            </a:r>
            <a:r>
              <a:rPr lang="en-GB" dirty="0" err="1" smtClean="0">
                <a:latin typeface="Arial"/>
                <a:cs typeface="Arial"/>
              </a:rPr>
              <a:t>é</a:t>
            </a:r>
            <a:r>
              <a:rPr lang="en-GB" dirty="0" smtClean="0">
                <a:latin typeface="Arial"/>
                <a:cs typeface="Arial"/>
              </a:rPr>
              <a:t> par un </a:t>
            </a:r>
            <a:r>
              <a:rPr lang="en-GB" dirty="0" err="1" smtClean="0">
                <a:latin typeface="Arial"/>
                <a:cs typeface="Arial"/>
              </a:rPr>
              <a:t>pronom</a:t>
            </a:r>
            <a:r>
              <a:rPr lang="en-GB" dirty="0" smtClean="0">
                <a:latin typeface="Arial"/>
                <a:cs typeface="Arial"/>
              </a:rPr>
              <a:t> direct: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b="1" dirty="0" err="1" smtClean="0">
                <a:solidFill>
                  <a:srgbClr val="FF0000"/>
                </a:solidFill>
                <a:latin typeface="Arial"/>
                <a:cs typeface="Arial"/>
              </a:rPr>
              <a:t>Maman</a:t>
            </a:r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/>
                <a:cs typeface="Arial"/>
              </a:rPr>
              <a:t>prépare</a:t>
            </a:r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b="1" u="sng" dirty="0" smtClean="0">
                <a:solidFill>
                  <a:srgbClr val="FF0000"/>
                </a:solidFill>
                <a:latin typeface="Arial"/>
                <a:cs typeface="Arial"/>
              </a:rPr>
              <a:t>le </a:t>
            </a:r>
            <a:r>
              <a:rPr lang="en-GB" b="1" u="sng" dirty="0" err="1" smtClean="0">
                <a:solidFill>
                  <a:srgbClr val="FF0000"/>
                </a:solidFill>
                <a:latin typeface="Arial"/>
                <a:cs typeface="Arial"/>
              </a:rPr>
              <a:t>déjeuner</a:t>
            </a:r>
            <a:endParaRPr lang="ar-EG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3" y="3119772"/>
            <a:ext cx="6777317" cy="1541786"/>
          </a:xfrm>
        </p:spPr>
        <p:txBody>
          <a:bodyPr>
            <a:normAutofit/>
          </a:bodyPr>
          <a:lstStyle/>
          <a:p>
            <a:pPr marL="68580" indent="0" algn="l">
              <a:buNone/>
            </a:pPr>
            <a:endParaRPr lang="fr-FR" dirty="0" smtClean="0"/>
          </a:p>
          <a:p>
            <a:pPr marL="68580" indent="0" algn="l">
              <a:buNone/>
            </a:pPr>
            <a:endParaRPr lang="fr-FR" dirty="0"/>
          </a:p>
          <a:p>
            <a:pPr marL="68580" indent="0" algn="l">
              <a:buNone/>
            </a:pPr>
            <a:endParaRPr lang="fr-FR" dirty="0" smtClean="0"/>
          </a:p>
          <a:p>
            <a:pPr marL="68580" indent="0" algn="l">
              <a:buNone/>
            </a:pPr>
            <a:endParaRPr lang="en-US" dirty="0"/>
          </a:p>
          <a:p>
            <a:pPr marL="68580" lvl="0" indent="0" algn="l">
              <a:buNone/>
            </a:pPr>
            <a:endParaRPr lang="fr-FR" dirty="0" smtClean="0"/>
          </a:p>
          <a:p>
            <a:pPr marL="68580" lvl="0" indent="0" algn="l">
              <a:buNone/>
            </a:pPr>
            <a:endParaRPr lang="fr-FR" dirty="0"/>
          </a:p>
          <a:p>
            <a:pPr marL="68580" lvl="0" indent="0" algn="l">
              <a:buNone/>
            </a:pPr>
            <a:endParaRPr lang="fr-FR" dirty="0" smtClean="0"/>
          </a:p>
          <a:p>
            <a:pPr marL="68580" indent="0" algn="l">
              <a:buNone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1328166" y="2967335"/>
            <a:ext cx="6487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Maman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u="sng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/>
                <a:cs typeface="Arial"/>
              </a:rPr>
              <a:t>é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pare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221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</a:rPr>
              <a:t>Tu</a:t>
            </a:r>
            <a:r>
              <a:rPr lang="en-GB" b="1" dirty="0" smtClean="0">
                <a:solidFill>
                  <a:srgbClr val="FF0000"/>
                </a:solidFill>
              </a:rPr>
              <a:t> adores </a:t>
            </a:r>
            <a:r>
              <a:rPr lang="en-GB" b="1" u="sng" dirty="0" smtClean="0">
                <a:solidFill>
                  <a:srgbClr val="FF0000"/>
                </a:solidFill>
              </a:rPr>
              <a:t>la </a:t>
            </a:r>
            <a:r>
              <a:rPr lang="en-GB" b="1" u="sng" dirty="0" err="1" smtClean="0">
                <a:solidFill>
                  <a:srgbClr val="FF0000"/>
                </a:solidFill>
              </a:rPr>
              <a:t>musique</a:t>
            </a:r>
            <a:endParaRPr lang="ar-EG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2685909" y="2967335"/>
            <a:ext cx="3772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Tu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u="sng" cap="none" spc="0" dirty="0" err="1" smtClean="0">
                <a:ln/>
                <a:solidFill>
                  <a:schemeClr val="accent3"/>
                </a:solidFill>
                <a:effectLst/>
              </a:rPr>
              <a:t>l’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adores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55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Les </a:t>
            </a:r>
            <a:r>
              <a:rPr lang="en-US" b="1" dirty="0" err="1" smtClean="0">
                <a:solidFill>
                  <a:srgbClr val="FF0000"/>
                </a:solidFill>
              </a:rPr>
              <a:t>enfants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mangent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les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bonbons</a:t>
            </a:r>
            <a:endParaRPr lang="ar-EG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461743" y="2967335"/>
            <a:ext cx="8220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enfants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mangent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307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</a:rPr>
              <a:t>Laila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visite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u="sng" dirty="0" smtClean="0">
                <a:solidFill>
                  <a:srgbClr val="FF0000"/>
                </a:solidFill>
              </a:rPr>
              <a:t>la Tour Eiffel</a:t>
            </a:r>
            <a:endParaRPr lang="ar-EG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2358896" y="2967335"/>
            <a:ext cx="4426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Laila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visite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77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90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Le complément d’objet direct</vt:lpstr>
      <vt:lpstr> la structure de la phrase: Sujet + Verbe + Complément Exemple: Je ( sujet ) regarde ( verbe regarder au présent ) le tableau ( Complément d’objet direct )  Les pronoms personnels directs :(COD)  </vt:lpstr>
      <vt:lpstr>PowerPoint Presentation</vt:lpstr>
      <vt:lpstr>PowerPoint Presentation</vt:lpstr>
      <vt:lpstr>Remplace le mot souligné par un pronom direct: Maman prépare le déjeuner</vt:lpstr>
      <vt:lpstr>Tu adores la musique</vt:lpstr>
      <vt:lpstr>Les enfants mangent les bonbons</vt:lpstr>
      <vt:lpstr>Laila visite la Tour Eiffel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5</cp:revision>
  <dcterms:created xsi:type="dcterms:W3CDTF">2023-01-30T06:47:47Z</dcterms:created>
  <dcterms:modified xsi:type="dcterms:W3CDTF">2023-01-30T07:10:12Z</dcterms:modified>
</cp:coreProperties>
</file>