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4" r:id="rId1"/>
  </p:sldMasterIdLst>
  <p:notesMasterIdLst>
    <p:notesMasterId r:id="rId18"/>
  </p:notesMasterIdLst>
  <p:sldIdLst>
    <p:sldId id="928" r:id="rId2"/>
    <p:sldId id="1159" r:id="rId3"/>
    <p:sldId id="1158" r:id="rId4"/>
    <p:sldId id="782" r:id="rId5"/>
    <p:sldId id="904" r:id="rId6"/>
    <p:sldId id="1164" r:id="rId7"/>
    <p:sldId id="1165" r:id="rId8"/>
    <p:sldId id="931" r:id="rId9"/>
    <p:sldId id="1167" r:id="rId10"/>
    <p:sldId id="1169" r:id="rId11"/>
    <p:sldId id="1173" r:id="rId12"/>
    <p:sldId id="1170" r:id="rId13"/>
    <p:sldId id="1178" r:id="rId14"/>
    <p:sldId id="840" r:id="rId15"/>
    <p:sldId id="1182" r:id="rId16"/>
    <p:sldId id="851" r:id="rId17"/>
  </p:sldIdLst>
  <p:sldSz cx="9906000" cy="6858000" type="A4"/>
  <p:notesSz cx="6889750" cy="10021888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Lucida Console" panose="020B0609040504020204" pitchFamily="49" charset="0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er 2" id="{A41324C8-66E2-4EB1-80D7-0880C27525CE}">
          <p14:sldIdLst>
            <p14:sldId id="928"/>
            <p14:sldId id="1159"/>
            <p14:sldId id="1158"/>
          </p14:sldIdLst>
        </p14:section>
        <p14:section name="Title Screen" id="{474D19D8-9726-438C-9890-47DB0CC2E43C}">
          <p14:sldIdLst>
            <p14:sldId id="782"/>
          </p14:sldIdLst>
        </p14:section>
        <p14:section name="Real-Life Example" id="{423E3DCF-018E-49E2-8050-FB6BA12A9550}">
          <p14:sldIdLst>
            <p14:sldId id="904"/>
            <p14:sldId id="1164"/>
            <p14:sldId id="1165"/>
            <p14:sldId id="931"/>
          </p14:sldIdLst>
        </p14:section>
        <p14:section name="Demonstration" id="{6E0F3286-1236-4433-A473-634ADCFBA89E}">
          <p14:sldIdLst>
            <p14:sldId id="1167"/>
            <p14:sldId id="1169"/>
          </p14:sldIdLst>
        </p14:section>
        <p14:section name="AFL Questions" id="{E650C317-9775-46B9-902A-322229873923}">
          <p14:sldIdLst>
            <p14:sldId id="1173"/>
            <p14:sldId id="1170"/>
            <p14:sldId id="1178"/>
          </p14:sldIdLst>
        </p14:section>
        <p14:section name="Plenary 1" id="{AB5FC05A-343A-4793-ABBD-6F5D4C4C5004}">
          <p14:sldIdLst>
            <p14:sldId id="840"/>
            <p14:sldId id="1182"/>
          </p14:sldIdLst>
        </p14:section>
        <p14:section name="Plenary 2" id="{C49C31AD-3C14-4324-93E3-70BFA708DE4C}">
          <p14:sldIdLst>
            <p14:sldId id="8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00"/>
    <a:srgbClr val="FF006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1299" autoAdjust="0"/>
  </p:normalViewPr>
  <p:slideViewPr>
    <p:cSldViewPr snapToGrid="0" showGuides="1">
      <p:cViewPr varScale="1">
        <p:scale>
          <a:sx n="67" d="100"/>
          <a:sy n="67" d="100"/>
        </p:scale>
        <p:origin x="1168" y="5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42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5558" cy="502835"/>
          </a:xfrm>
          <a:prstGeom prst="rect">
            <a:avLst/>
          </a:prstGeom>
        </p:spPr>
        <p:txBody>
          <a:bodyPr vert="horz" lIns="92299" tIns="46150" rIns="92299" bIns="4615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9" y="0"/>
            <a:ext cx="2985558" cy="502835"/>
          </a:xfrm>
          <a:prstGeom prst="rect">
            <a:avLst/>
          </a:prstGeom>
        </p:spPr>
        <p:txBody>
          <a:bodyPr vert="horz" lIns="92299" tIns="46150" rIns="92299" bIns="46150" rtlCol="0"/>
          <a:lstStyle>
            <a:lvl1pPr algn="r">
              <a:defRPr sz="1300"/>
            </a:lvl1pPr>
          </a:lstStyle>
          <a:p>
            <a:fld id="{9C6A85EB-AF26-437E-8488-94E19A13AA79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1252538"/>
            <a:ext cx="488632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9" tIns="46150" rIns="92299" bIns="4615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6"/>
            <a:ext cx="5511800" cy="3946118"/>
          </a:xfrm>
          <a:prstGeom prst="rect">
            <a:avLst/>
          </a:prstGeom>
        </p:spPr>
        <p:txBody>
          <a:bodyPr vert="horz" lIns="92299" tIns="46150" rIns="92299" bIns="4615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519058"/>
            <a:ext cx="2985558" cy="502834"/>
          </a:xfrm>
          <a:prstGeom prst="rect">
            <a:avLst/>
          </a:prstGeom>
        </p:spPr>
        <p:txBody>
          <a:bodyPr vert="horz" lIns="92299" tIns="46150" rIns="92299" bIns="4615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9" y="9519058"/>
            <a:ext cx="2985558" cy="502834"/>
          </a:xfrm>
          <a:prstGeom prst="rect">
            <a:avLst/>
          </a:prstGeom>
        </p:spPr>
        <p:txBody>
          <a:bodyPr vert="horz" lIns="92299" tIns="46150" rIns="92299" bIns="46150" rtlCol="0" anchor="b"/>
          <a:lstStyle>
            <a:lvl1pPr algn="r">
              <a:defRPr sz="1300"/>
            </a:lvl1pPr>
          </a:lstStyle>
          <a:p>
            <a:fld id="{DD4EDCD2-601A-461C-9AB5-639C33E3F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9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98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50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6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07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DE85E9-4A1C-44B2-A3AA-1CB961CB0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986" y="3526792"/>
            <a:ext cx="3720627" cy="12734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112CE5-F4D1-4BF7-8218-4FAE958AE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711" y="152106"/>
            <a:ext cx="1346021" cy="16311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92B1AD-2060-40F7-A921-DCF7E41C44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0258" y="4776637"/>
            <a:ext cx="2398551" cy="11165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7C8D2C-8EF5-432A-BD5B-3A4CA6FC85C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648626">
            <a:off x="6993146" y="1633209"/>
            <a:ext cx="1516404" cy="1891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A1D1AE-88CB-4490-9353-9D4164D8A5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20654462">
            <a:off x="5641558" y="4665022"/>
            <a:ext cx="3026559" cy="1585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985736-FA53-43C0-AF1C-96877FDBB14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9390" y="27948"/>
            <a:ext cx="2798948" cy="1795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64EBD4-5EA6-48A0-8D06-B7FB9FFC0F0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575" y="2959326"/>
            <a:ext cx="2663599" cy="16841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1597-252F-4123-A71F-B2C8F0A833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9567" y="0"/>
            <a:ext cx="1218604" cy="1768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336862-79E8-48F2-827F-841026C064E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054" y="1216958"/>
            <a:ext cx="2052774" cy="15590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B8C24C-B1C3-412A-A4C4-5E145F560188}"/>
              </a:ext>
            </a:extLst>
          </p:cNvPr>
          <p:cNvSpPr txBox="1"/>
          <p:nvPr/>
        </p:nvSpPr>
        <p:spPr>
          <a:xfrm>
            <a:off x="3345041" y="2229220"/>
            <a:ext cx="3215918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177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How could we</a:t>
            </a:r>
          </a:p>
          <a:p>
            <a:pPr algn="ctr"/>
            <a:r>
              <a:rPr lang="en-GB" sz="3600" dirty="0"/>
              <a:t>categorise (group)</a:t>
            </a:r>
          </a:p>
          <a:p>
            <a:pPr algn="ctr"/>
            <a:r>
              <a:rPr lang="en-GB" sz="3600" dirty="0"/>
              <a:t>these animals?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033AE7-6B27-4AD4-86E9-851D9A9471E6}"/>
              </a:ext>
            </a:extLst>
          </p:cNvPr>
          <p:cNvSpPr txBox="1"/>
          <p:nvPr/>
        </p:nvSpPr>
        <p:spPr>
          <a:xfrm>
            <a:off x="2159339" y="6132297"/>
            <a:ext cx="559200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177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List 5 ways.</a:t>
            </a:r>
          </a:p>
        </p:txBody>
      </p:sp>
    </p:spTree>
    <p:extLst>
      <p:ext uri="{BB962C8B-B14F-4D97-AF65-F5344CB8AC3E}">
        <p14:creationId xmlns:p14="http://schemas.microsoft.com/office/powerpoint/2010/main" val="1743017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DF094C-D758-4DB8-899E-5DFF17D396F0}"/>
              </a:ext>
            </a:extLst>
          </p:cNvPr>
          <p:cNvSpPr/>
          <p:nvPr/>
        </p:nvSpPr>
        <p:spPr>
          <a:xfrm>
            <a:off x="1082583" y="1930400"/>
            <a:ext cx="7740834" cy="48257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D27B194-26FB-43F7-B148-A712FCBE5334}"/>
              </a:ext>
            </a:extLst>
          </p:cNvPr>
          <p:cNvSpPr/>
          <p:nvPr/>
        </p:nvSpPr>
        <p:spPr>
          <a:xfrm>
            <a:off x="1891513" y="2429236"/>
            <a:ext cx="3933914" cy="393391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90EC2F2-34EF-49B6-93E4-7F115F979F88}"/>
              </a:ext>
            </a:extLst>
          </p:cNvPr>
          <p:cNvSpPr/>
          <p:nvPr/>
        </p:nvSpPr>
        <p:spPr>
          <a:xfrm>
            <a:off x="4094173" y="2429236"/>
            <a:ext cx="3933914" cy="393391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2EF06C-690A-4BE8-927F-77760723E474}"/>
              </a:ext>
            </a:extLst>
          </p:cNvPr>
          <p:cNvSpPr/>
          <p:nvPr/>
        </p:nvSpPr>
        <p:spPr>
          <a:xfrm>
            <a:off x="671030" y="1688516"/>
            <a:ext cx="453287" cy="972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6000" dirty="0"/>
              <a:t>ξ</a:t>
            </a:r>
            <a:endParaRPr lang="en-GB" sz="6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89D604-0317-418A-A5E1-14798A0CB406}"/>
              </a:ext>
            </a:extLst>
          </p:cNvPr>
          <p:cNvSpPr/>
          <p:nvPr/>
        </p:nvSpPr>
        <p:spPr>
          <a:xfrm>
            <a:off x="1958712" y="2178587"/>
            <a:ext cx="1338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Long hair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7F0DE9-66B0-4045-AB90-8E82F7D73A1A}"/>
              </a:ext>
            </a:extLst>
          </p:cNvPr>
          <p:cNvSpPr/>
          <p:nvPr/>
        </p:nvSpPr>
        <p:spPr>
          <a:xfrm>
            <a:off x="6679483" y="2178587"/>
            <a:ext cx="1617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Blonde hair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1CF2F9-392B-4620-8072-7D8B775C8443}"/>
              </a:ext>
            </a:extLst>
          </p:cNvPr>
          <p:cNvSpPr/>
          <p:nvPr/>
        </p:nvSpPr>
        <p:spPr>
          <a:xfrm>
            <a:off x="2670355" y="4985"/>
            <a:ext cx="4565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4 students were picked from Year 7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3BFB1BB-3616-416A-98C8-39C317B4D6D2}"/>
              </a:ext>
            </a:extLst>
          </p:cNvPr>
          <p:cNvGrpSpPr/>
          <p:nvPr/>
        </p:nvGrpSpPr>
        <p:grpSpPr>
          <a:xfrm>
            <a:off x="832223" y="446584"/>
            <a:ext cx="7071039" cy="1380763"/>
            <a:chOff x="1737830" y="402624"/>
            <a:chExt cx="7071039" cy="138076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D33076-75E5-45A2-B248-7D283B639706}"/>
                </a:ext>
              </a:extLst>
            </p:cNvPr>
            <p:cNvSpPr/>
            <p:nvPr/>
          </p:nvSpPr>
          <p:spPr>
            <a:xfrm>
              <a:off x="1737830" y="402624"/>
              <a:ext cx="120577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6000" dirty="0"/>
                <a:t>ξ</a:t>
              </a:r>
              <a:r>
                <a:rPr lang="en-GB" sz="6000" dirty="0"/>
                <a:t> = 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C162D82-D7B3-4A78-ABDD-0F16BE1DC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882" y="588201"/>
              <a:ext cx="651550" cy="66294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214D38B-7217-4D2A-8C83-9ED36CAB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5599" y="552658"/>
              <a:ext cx="1023270" cy="80102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C3704F9-6F26-4968-AC32-07F63540E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257" y="466323"/>
              <a:ext cx="1221960" cy="85250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9487A15-FBD0-409D-9295-C65DF4BA8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3042" y="521133"/>
              <a:ext cx="649732" cy="743215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D52F3B5-AF2E-43D4-A911-C8D7FD9F0D33}"/>
                </a:ext>
              </a:extLst>
            </p:cNvPr>
            <p:cNvSpPr/>
            <p:nvPr/>
          </p:nvSpPr>
          <p:spPr>
            <a:xfrm>
              <a:off x="3005473" y="1321722"/>
              <a:ext cx="8338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/>
                <a:t>Anna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143CEA0-BCBA-469C-80FF-951F442A3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3772" y="463241"/>
              <a:ext cx="937285" cy="782780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8839CA8-180D-4A84-A47E-48726DA0F3E8}"/>
                </a:ext>
              </a:extLst>
            </p:cNvPr>
            <p:cNvSpPr/>
            <p:nvPr/>
          </p:nvSpPr>
          <p:spPr>
            <a:xfrm>
              <a:off x="4205461" y="1321722"/>
              <a:ext cx="7151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/>
                <a:t>Tom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F35012-DC96-43CA-A18E-902E545765E1}"/>
                </a:ext>
              </a:extLst>
            </p:cNvPr>
            <p:cNvSpPr/>
            <p:nvPr/>
          </p:nvSpPr>
          <p:spPr>
            <a:xfrm>
              <a:off x="5409786" y="1321722"/>
              <a:ext cx="843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/>
                <a:t>Mary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FD25112-CA80-43CE-9ACD-5EDBAF850D5D}"/>
                </a:ext>
              </a:extLst>
            </p:cNvPr>
            <p:cNvSpPr/>
            <p:nvPr/>
          </p:nvSpPr>
          <p:spPr>
            <a:xfrm>
              <a:off x="6759935" y="1321722"/>
              <a:ext cx="6992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/>
                <a:t>Jack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D207B95-1C95-4D25-9F74-713BAB358697}"/>
                </a:ext>
              </a:extLst>
            </p:cNvPr>
            <p:cNvSpPr/>
            <p:nvPr/>
          </p:nvSpPr>
          <p:spPr>
            <a:xfrm>
              <a:off x="7913187" y="1321722"/>
              <a:ext cx="768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/>
                <a:t>Beth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10899CA1-0CEA-48E6-90C0-3A08F6AACE54}"/>
              </a:ext>
            </a:extLst>
          </p:cNvPr>
          <p:cNvSpPr/>
          <p:nvPr/>
        </p:nvSpPr>
        <p:spPr>
          <a:xfrm>
            <a:off x="2459786" y="3628235"/>
            <a:ext cx="105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/>
              <a:t>Anna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EBD7747-28E7-4330-9B6C-21BFD7DDE98E}"/>
              </a:ext>
            </a:extLst>
          </p:cNvPr>
          <p:cNvSpPr/>
          <p:nvPr/>
        </p:nvSpPr>
        <p:spPr>
          <a:xfrm>
            <a:off x="6343624" y="3645820"/>
            <a:ext cx="8935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/>
              <a:t>Tom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33726A9-575B-4AB6-84BA-6366727D7232}"/>
              </a:ext>
            </a:extLst>
          </p:cNvPr>
          <p:cNvSpPr/>
          <p:nvPr/>
        </p:nvSpPr>
        <p:spPr>
          <a:xfrm>
            <a:off x="2656171" y="5184474"/>
            <a:ext cx="1063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/>
              <a:t>Mary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5A54210-CBCA-4418-9663-D947E708AE07}"/>
              </a:ext>
            </a:extLst>
          </p:cNvPr>
          <p:cNvSpPr/>
          <p:nvPr/>
        </p:nvSpPr>
        <p:spPr>
          <a:xfrm>
            <a:off x="1207489" y="5764766"/>
            <a:ext cx="872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/>
              <a:t>Jack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2468512-54F6-4F0B-B9E4-EBA1BFD97B3D}"/>
              </a:ext>
            </a:extLst>
          </p:cNvPr>
          <p:cNvSpPr/>
          <p:nvPr/>
        </p:nvSpPr>
        <p:spPr>
          <a:xfrm>
            <a:off x="4503892" y="3988720"/>
            <a:ext cx="963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/>
              <a:t>Beth</a:t>
            </a:r>
          </a:p>
        </p:txBody>
      </p:sp>
    </p:spTree>
    <p:extLst>
      <p:ext uri="{BB962C8B-B14F-4D97-AF65-F5344CB8AC3E}">
        <p14:creationId xmlns:p14="http://schemas.microsoft.com/office/powerpoint/2010/main" val="2276109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BBCD2C-4867-47EB-87D0-961A25CB8C28}"/>
              </a:ext>
            </a:extLst>
          </p:cNvPr>
          <p:cNvSpPr/>
          <p:nvPr/>
        </p:nvSpPr>
        <p:spPr>
          <a:xfrm>
            <a:off x="59587" y="1356187"/>
            <a:ext cx="33698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What’s wrong with these </a:t>
            </a:r>
          </a:p>
          <a:p>
            <a:pPr algn="ctr"/>
            <a:r>
              <a:rPr lang="en-GB" sz="2400" dirty="0"/>
              <a:t>Venn Diagrams?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93C7F3-6DDD-45EC-B682-0DF473429F19}"/>
              </a:ext>
            </a:extLst>
          </p:cNvPr>
          <p:cNvGrpSpPr/>
          <p:nvPr/>
        </p:nvGrpSpPr>
        <p:grpSpPr>
          <a:xfrm>
            <a:off x="4275992" y="107892"/>
            <a:ext cx="3473403" cy="2178455"/>
            <a:chOff x="5313484" y="133518"/>
            <a:chExt cx="3979275" cy="249572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74CED5-8518-44BE-8377-8AF8A3023529}"/>
                </a:ext>
              </a:extLst>
            </p:cNvPr>
            <p:cNvSpPr/>
            <p:nvPr/>
          </p:nvSpPr>
          <p:spPr>
            <a:xfrm>
              <a:off x="5732870" y="316523"/>
              <a:ext cx="3559889" cy="23127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0A27B9-6DC9-46AB-AFEA-4C4ABEE61D3A}"/>
                </a:ext>
              </a:extLst>
            </p:cNvPr>
            <p:cNvSpPr/>
            <p:nvPr/>
          </p:nvSpPr>
          <p:spPr>
            <a:xfrm>
              <a:off x="6201705" y="617948"/>
              <a:ext cx="1675410" cy="167541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48338F6-F8B2-4068-8ABF-534F61A39773}"/>
                </a:ext>
              </a:extLst>
            </p:cNvPr>
            <p:cNvSpPr/>
            <p:nvPr/>
          </p:nvSpPr>
          <p:spPr>
            <a:xfrm>
              <a:off x="7128109" y="617948"/>
              <a:ext cx="1675410" cy="167541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14AF0AF-5192-42F5-916A-0A90DF611B06}"/>
                </a:ext>
              </a:extLst>
            </p:cNvPr>
            <p:cNvSpPr/>
            <p:nvPr/>
          </p:nvSpPr>
          <p:spPr>
            <a:xfrm>
              <a:off x="5313484" y="133518"/>
              <a:ext cx="553916" cy="82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4800" dirty="0"/>
                <a:t>ξ</a:t>
              </a:r>
              <a:endParaRPr lang="en-GB" sz="48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765FD8-8C96-4715-A096-F561E492B1B4}"/>
                </a:ext>
              </a:extLst>
            </p:cNvPr>
            <p:cNvSpPr/>
            <p:nvPr/>
          </p:nvSpPr>
          <p:spPr>
            <a:xfrm>
              <a:off x="5871694" y="190731"/>
              <a:ext cx="13388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/>
                <a:t>Long hair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0E1768D-EF30-42BB-A1DD-48FA99440D49}"/>
                </a:ext>
              </a:extLst>
            </p:cNvPr>
            <p:cNvSpPr/>
            <p:nvPr/>
          </p:nvSpPr>
          <p:spPr>
            <a:xfrm>
              <a:off x="7705617" y="210877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/>
                <a:t>Short hair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E668A91-8324-4B0D-BC7C-69BE1AA8574A}"/>
              </a:ext>
            </a:extLst>
          </p:cNvPr>
          <p:cNvSpPr/>
          <p:nvPr/>
        </p:nvSpPr>
        <p:spPr>
          <a:xfrm>
            <a:off x="943200" y="2420037"/>
            <a:ext cx="3107332" cy="20187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C9F88A-AC0F-49A1-A576-48161578AA5B}"/>
              </a:ext>
            </a:extLst>
          </p:cNvPr>
          <p:cNvSpPr/>
          <p:nvPr/>
        </p:nvSpPr>
        <p:spPr>
          <a:xfrm>
            <a:off x="1352434" y="2683143"/>
            <a:ext cx="1462421" cy="146242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0D1A24B-5758-415A-9600-C0581678B4B6}"/>
              </a:ext>
            </a:extLst>
          </p:cNvPr>
          <p:cNvSpPr/>
          <p:nvPr/>
        </p:nvSpPr>
        <p:spPr>
          <a:xfrm>
            <a:off x="2161067" y="2683143"/>
            <a:ext cx="1462421" cy="146242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F259A5-A43E-4EE5-AA13-289D3A009AE1}"/>
              </a:ext>
            </a:extLst>
          </p:cNvPr>
          <p:cNvSpPr/>
          <p:nvPr/>
        </p:nvSpPr>
        <p:spPr>
          <a:xfrm>
            <a:off x="577129" y="2260297"/>
            <a:ext cx="483499" cy="722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800" dirty="0"/>
              <a:t>ξ</a:t>
            </a:r>
            <a:endParaRPr lang="en-GB" sz="4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2EBCC6-CA5C-424B-8F60-8D0C9003C7C1}"/>
              </a:ext>
            </a:extLst>
          </p:cNvPr>
          <p:cNvSpPr/>
          <p:nvPr/>
        </p:nvSpPr>
        <p:spPr>
          <a:xfrm>
            <a:off x="1178676" y="2319030"/>
            <a:ext cx="954547" cy="402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Human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56E214-3504-43D9-8915-D385C14B630E}"/>
              </a:ext>
            </a:extLst>
          </p:cNvPr>
          <p:cNvSpPr/>
          <p:nvPr/>
        </p:nvSpPr>
        <p:spPr>
          <a:xfrm>
            <a:off x="2744288" y="2319030"/>
            <a:ext cx="811827" cy="402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Insect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71EE1E0-6786-4A3D-B39E-6395F6C3E3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54" y="77915"/>
            <a:ext cx="1554762" cy="122194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69BF643-B6DD-479E-87C9-E2C3C9E3CFAD}"/>
              </a:ext>
            </a:extLst>
          </p:cNvPr>
          <p:cNvSpPr/>
          <p:nvPr/>
        </p:nvSpPr>
        <p:spPr>
          <a:xfrm>
            <a:off x="6510774" y="2583687"/>
            <a:ext cx="3107332" cy="20187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918544B-B30B-4CED-8AE4-5788CCF1355E}"/>
              </a:ext>
            </a:extLst>
          </p:cNvPr>
          <p:cNvSpPr/>
          <p:nvPr/>
        </p:nvSpPr>
        <p:spPr>
          <a:xfrm>
            <a:off x="6920008" y="2846793"/>
            <a:ext cx="1462421" cy="146242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8588C26-9CCD-41A6-AF27-91B443A161D0}"/>
              </a:ext>
            </a:extLst>
          </p:cNvPr>
          <p:cNvSpPr/>
          <p:nvPr/>
        </p:nvSpPr>
        <p:spPr>
          <a:xfrm>
            <a:off x="7728641" y="2846793"/>
            <a:ext cx="1462421" cy="146242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20EF843-F3A7-4FE7-8D70-37DF12955912}"/>
              </a:ext>
            </a:extLst>
          </p:cNvPr>
          <p:cNvSpPr/>
          <p:nvPr/>
        </p:nvSpPr>
        <p:spPr>
          <a:xfrm>
            <a:off x="6144703" y="2423947"/>
            <a:ext cx="483499" cy="722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800" dirty="0"/>
              <a:t>ξ</a:t>
            </a:r>
            <a:endParaRPr lang="en-GB" sz="48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1703E7-848A-4F6F-8ACC-58CA500B7C89}"/>
              </a:ext>
            </a:extLst>
          </p:cNvPr>
          <p:cNvSpPr/>
          <p:nvPr/>
        </p:nvSpPr>
        <p:spPr>
          <a:xfrm>
            <a:off x="6746250" y="2526641"/>
            <a:ext cx="568307" cy="402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Boy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1031A2-1C06-4222-8FE4-7D754A402983}"/>
              </a:ext>
            </a:extLst>
          </p:cNvPr>
          <p:cNvSpPr/>
          <p:nvPr/>
        </p:nvSpPr>
        <p:spPr>
          <a:xfrm>
            <a:off x="8613591" y="2526641"/>
            <a:ext cx="715280" cy="402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Male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F1A232D-040D-4F7D-A97E-F23BE11E8CB1}"/>
              </a:ext>
            </a:extLst>
          </p:cNvPr>
          <p:cNvSpPr/>
          <p:nvPr/>
        </p:nvSpPr>
        <p:spPr>
          <a:xfrm>
            <a:off x="3093496" y="4731940"/>
            <a:ext cx="3107331" cy="20187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4600E4B-2395-4E87-9159-894778B95D33}"/>
              </a:ext>
            </a:extLst>
          </p:cNvPr>
          <p:cNvSpPr/>
          <p:nvPr/>
        </p:nvSpPr>
        <p:spPr>
          <a:xfrm>
            <a:off x="3502729" y="4995046"/>
            <a:ext cx="1462420" cy="146242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A3B64B9-537E-4A10-81CA-112075A5A3E0}"/>
              </a:ext>
            </a:extLst>
          </p:cNvPr>
          <p:cNvSpPr/>
          <p:nvPr/>
        </p:nvSpPr>
        <p:spPr>
          <a:xfrm>
            <a:off x="4311362" y="4995046"/>
            <a:ext cx="1462420" cy="146242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532208-7C11-4939-83BB-200E33949DD8}"/>
              </a:ext>
            </a:extLst>
          </p:cNvPr>
          <p:cNvSpPr/>
          <p:nvPr/>
        </p:nvSpPr>
        <p:spPr>
          <a:xfrm>
            <a:off x="2727425" y="4572200"/>
            <a:ext cx="483498" cy="722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800" dirty="0"/>
              <a:t>ξ</a:t>
            </a:r>
            <a:endParaRPr lang="en-GB" sz="48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C65A6C8-B184-4F37-A81D-C82B79B565F7}"/>
              </a:ext>
            </a:extLst>
          </p:cNvPr>
          <p:cNvSpPr/>
          <p:nvPr/>
        </p:nvSpPr>
        <p:spPr>
          <a:xfrm>
            <a:off x="3328972" y="4648517"/>
            <a:ext cx="780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2A7D561-33C4-4B59-B5F0-70178EA47E49}"/>
              </a:ext>
            </a:extLst>
          </p:cNvPr>
          <p:cNvSpPr/>
          <p:nvPr/>
        </p:nvSpPr>
        <p:spPr>
          <a:xfrm>
            <a:off x="4490137" y="4648517"/>
            <a:ext cx="1789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Multiple of 4</a:t>
            </a:r>
          </a:p>
        </p:txBody>
      </p:sp>
    </p:spTree>
    <p:extLst>
      <p:ext uri="{BB962C8B-B14F-4D97-AF65-F5344CB8AC3E}">
        <p14:creationId xmlns:p14="http://schemas.microsoft.com/office/powerpoint/2010/main" val="3650358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762BCA-4F05-4058-BAD4-3DC7E24D94D9}"/>
              </a:ext>
            </a:extLst>
          </p:cNvPr>
          <p:cNvSpPr/>
          <p:nvPr/>
        </p:nvSpPr>
        <p:spPr>
          <a:xfrm>
            <a:off x="52754" y="464271"/>
            <a:ext cx="9818471" cy="6288953"/>
          </a:xfrm>
          <a:prstGeom prst="roundRect">
            <a:avLst>
              <a:gd name="adj" fmla="val 2844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268B75-6221-4E29-ABC9-08D65511C45D}"/>
              </a:ext>
            </a:extLst>
          </p:cNvPr>
          <p:cNvSpPr/>
          <p:nvPr/>
        </p:nvSpPr>
        <p:spPr>
          <a:xfrm>
            <a:off x="5158439" y="645451"/>
            <a:ext cx="4659576" cy="30271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1CA2B6D-1A5F-488F-82C4-34BF2273A4C6}"/>
              </a:ext>
            </a:extLst>
          </p:cNvPr>
          <p:cNvSpPr/>
          <p:nvPr/>
        </p:nvSpPr>
        <p:spPr>
          <a:xfrm>
            <a:off x="5772102" y="1039989"/>
            <a:ext cx="2192962" cy="219296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53C72E3-E6D2-4BEB-A667-6B585C364B17}"/>
              </a:ext>
            </a:extLst>
          </p:cNvPr>
          <p:cNvSpPr/>
          <p:nvPr/>
        </p:nvSpPr>
        <p:spPr>
          <a:xfrm>
            <a:off x="6984682" y="1039990"/>
            <a:ext cx="2192962" cy="219296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9D41A6-3690-4C23-BD87-56A3C143D1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38" y="523790"/>
            <a:ext cx="827595" cy="9300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D1974A-4B98-47EC-A949-1A7373295A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27" y="1743059"/>
            <a:ext cx="817635" cy="8319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45E0B2-E278-4ADE-8525-672744F33C6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86" y="2730338"/>
            <a:ext cx="816270" cy="830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FC0484-4601-4535-85E9-427D3E56F88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28" y="2726411"/>
            <a:ext cx="780966" cy="8846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6B11CF-09AF-4712-9AD4-6DAA2FD073B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68" y="1681015"/>
            <a:ext cx="818784" cy="8404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5E73B1-5338-46E5-82CE-A8A16E0588C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" y="1668514"/>
            <a:ext cx="1083286" cy="8590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02649F-9AFF-4BAD-8B00-2BF1A2D475C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10" y="528702"/>
            <a:ext cx="911161" cy="102395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1D2785E-BCC2-4CAD-ADD5-170E08222337}"/>
              </a:ext>
            </a:extLst>
          </p:cNvPr>
          <p:cNvSpPr/>
          <p:nvPr/>
        </p:nvSpPr>
        <p:spPr>
          <a:xfrm>
            <a:off x="3197893" y="-12600"/>
            <a:ext cx="3750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Complete the Venn diagram.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8047B0-55A6-4294-AABD-CB0E16517C6D}"/>
              </a:ext>
            </a:extLst>
          </p:cNvPr>
          <p:cNvSpPr/>
          <p:nvPr/>
        </p:nvSpPr>
        <p:spPr>
          <a:xfrm>
            <a:off x="5982126" y="679060"/>
            <a:ext cx="651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Boy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24CCEB-963B-4C3A-8456-4917917B8473}"/>
              </a:ext>
            </a:extLst>
          </p:cNvPr>
          <p:cNvSpPr/>
          <p:nvPr/>
        </p:nvSpPr>
        <p:spPr>
          <a:xfrm>
            <a:off x="7881263" y="679060"/>
            <a:ext cx="1917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Wears glasses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43BFDBA-F610-48CF-8DCB-FBA44AFE4334}"/>
              </a:ext>
            </a:extLst>
          </p:cNvPr>
          <p:cNvSpPr/>
          <p:nvPr/>
        </p:nvSpPr>
        <p:spPr>
          <a:xfrm>
            <a:off x="1468006" y="1239111"/>
            <a:ext cx="1083286" cy="3863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Anna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9E290C3-E223-46E3-94B8-1AF5D6B355A2}"/>
              </a:ext>
            </a:extLst>
          </p:cNvPr>
          <p:cNvSpPr/>
          <p:nvPr/>
        </p:nvSpPr>
        <p:spPr>
          <a:xfrm>
            <a:off x="3616260" y="1198081"/>
            <a:ext cx="1083286" cy="3863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Jess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CCF7C4F-282E-4CDD-A193-A8F17B20A487}"/>
              </a:ext>
            </a:extLst>
          </p:cNvPr>
          <p:cNvSpPr/>
          <p:nvPr/>
        </p:nvSpPr>
        <p:spPr>
          <a:xfrm>
            <a:off x="155021" y="2440727"/>
            <a:ext cx="1083286" cy="3863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Jo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03BE562-D0DD-4AA6-8997-13AC37403C47}"/>
              </a:ext>
            </a:extLst>
          </p:cNvPr>
          <p:cNvSpPr/>
          <p:nvPr/>
        </p:nvSpPr>
        <p:spPr>
          <a:xfrm>
            <a:off x="1933998" y="2461242"/>
            <a:ext cx="1083286" cy="3863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Tom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395CA2B-9EE8-4A27-B5A2-B30B17A47D08}"/>
              </a:ext>
            </a:extLst>
          </p:cNvPr>
          <p:cNvSpPr/>
          <p:nvPr/>
        </p:nvSpPr>
        <p:spPr>
          <a:xfrm>
            <a:off x="3976744" y="2358664"/>
            <a:ext cx="1083286" cy="3863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May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7C53C93-18C6-4CD7-8070-288663455C38}"/>
              </a:ext>
            </a:extLst>
          </p:cNvPr>
          <p:cNvSpPr/>
          <p:nvPr/>
        </p:nvSpPr>
        <p:spPr>
          <a:xfrm>
            <a:off x="3584021" y="3302372"/>
            <a:ext cx="1083286" cy="3863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Pete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3481C4D-47BA-4738-98AD-FD72A90D7018}"/>
              </a:ext>
            </a:extLst>
          </p:cNvPr>
          <p:cNvSpPr/>
          <p:nvPr/>
        </p:nvSpPr>
        <p:spPr>
          <a:xfrm>
            <a:off x="1661437" y="3270134"/>
            <a:ext cx="1083286" cy="3863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Rob</a:t>
            </a:r>
          </a:p>
        </p:txBody>
      </p:sp>
    </p:spTree>
    <p:extLst>
      <p:ext uri="{BB962C8B-B14F-4D97-AF65-F5344CB8AC3E}">
        <p14:creationId xmlns:p14="http://schemas.microsoft.com/office/powerpoint/2010/main" val="2116778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762BCA-4F05-4058-BAD4-3DC7E24D94D9}"/>
              </a:ext>
            </a:extLst>
          </p:cNvPr>
          <p:cNvSpPr/>
          <p:nvPr/>
        </p:nvSpPr>
        <p:spPr>
          <a:xfrm>
            <a:off x="52754" y="464272"/>
            <a:ext cx="9818471" cy="6393728"/>
          </a:xfrm>
          <a:prstGeom prst="roundRect">
            <a:avLst>
              <a:gd name="adj" fmla="val 2844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268B75-6221-4E29-ABC9-08D65511C45D}"/>
              </a:ext>
            </a:extLst>
          </p:cNvPr>
          <p:cNvSpPr/>
          <p:nvPr/>
        </p:nvSpPr>
        <p:spPr>
          <a:xfrm>
            <a:off x="5158439" y="645451"/>
            <a:ext cx="4659576" cy="30271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1CA2B6D-1A5F-488F-82C4-34BF2273A4C6}"/>
              </a:ext>
            </a:extLst>
          </p:cNvPr>
          <p:cNvSpPr/>
          <p:nvPr/>
        </p:nvSpPr>
        <p:spPr>
          <a:xfrm>
            <a:off x="5772102" y="1039989"/>
            <a:ext cx="2192962" cy="219296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53C72E3-E6D2-4BEB-A667-6B585C364B17}"/>
              </a:ext>
            </a:extLst>
          </p:cNvPr>
          <p:cNvSpPr/>
          <p:nvPr/>
        </p:nvSpPr>
        <p:spPr>
          <a:xfrm>
            <a:off x="6984682" y="1039990"/>
            <a:ext cx="2192962" cy="219296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E5764-F436-4C7A-885B-F45A7C11FC7D}"/>
              </a:ext>
            </a:extLst>
          </p:cNvPr>
          <p:cNvSpPr/>
          <p:nvPr/>
        </p:nvSpPr>
        <p:spPr>
          <a:xfrm>
            <a:off x="4765430" y="447109"/>
            <a:ext cx="553916" cy="827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800" dirty="0"/>
              <a:t>ξ</a:t>
            </a:r>
            <a:endParaRPr lang="en-GB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9D41A6-3690-4C23-BD87-56A3C143D1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38" y="523790"/>
            <a:ext cx="827595" cy="9300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D1974A-4B98-47EC-A949-1A7373295A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27" y="1743059"/>
            <a:ext cx="817635" cy="8319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45E0B2-E278-4ADE-8525-672744F33C6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86" y="2730338"/>
            <a:ext cx="816270" cy="830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FC0484-4601-4535-85E9-427D3E56F88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28" y="2726411"/>
            <a:ext cx="780966" cy="8846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6B11CF-09AF-4712-9AD4-6DAA2FD073B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68" y="1681015"/>
            <a:ext cx="818784" cy="8404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5E73B1-5338-46E5-82CE-A8A16E0588C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" y="1668514"/>
            <a:ext cx="1083286" cy="8590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02649F-9AFF-4BAD-8B00-2BF1A2D475C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10" y="528702"/>
            <a:ext cx="911161" cy="102395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6111C70-AD65-426C-AB21-A8F4298BF324}"/>
              </a:ext>
            </a:extLst>
          </p:cNvPr>
          <p:cNvSpPr/>
          <p:nvPr/>
        </p:nvSpPr>
        <p:spPr>
          <a:xfrm>
            <a:off x="29306" y="344532"/>
            <a:ext cx="911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800" dirty="0"/>
              <a:t>ξ</a:t>
            </a:r>
            <a:r>
              <a:rPr lang="en-GB" sz="4800" dirty="0"/>
              <a:t> =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D2785E-BCC2-4CAD-ADD5-170E08222337}"/>
              </a:ext>
            </a:extLst>
          </p:cNvPr>
          <p:cNvSpPr/>
          <p:nvPr/>
        </p:nvSpPr>
        <p:spPr>
          <a:xfrm>
            <a:off x="3197893" y="-12600"/>
            <a:ext cx="3750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Complete the Venn diagram.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8047B0-55A6-4294-AABD-CB0E16517C6D}"/>
              </a:ext>
            </a:extLst>
          </p:cNvPr>
          <p:cNvSpPr/>
          <p:nvPr/>
        </p:nvSpPr>
        <p:spPr>
          <a:xfrm>
            <a:off x="5982126" y="679060"/>
            <a:ext cx="651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Boy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24CCEB-963B-4C3A-8456-4917917B8473}"/>
              </a:ext>
            </a:extLst>
          </p:cNvPr>
          <p:cNvSpPr/>
          <p:nvPr/>
        </p:nvSpPr>
        <p:spPr>
          <a:xfrm>
            <a:off x="7881263" y="679060"/>
            <a:ext cx="1917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Wears glasses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43BFDBA-F610-48CF-8DCB-FBA44AFE4334}"/>
              </a:ext>
            </a:extLst>
          </p:cNvPr>
          <p:cNvSpPr/>
          <p:nvPr/>
        </p:nvSpPr>
        <p:spPr>
          <a:xfrm>
            <a:off x="1468006" y="1239111"/>
            <a:ext cx="1083286" cy="3863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Anna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9E290C3-E223-46E3-94B8-1AF5D6B355A2}"/>
              </a:ext>
            </a:extLst>
          </p:cNvPr>
          <p:cNvSpPr/>
          <p:nvPr/>
        </p:nvSpPr>
        <p:spPr>
          <a:xfrm>
            <a:off x="3616260" y="1198081"/>
            <a:ext cx="1083286" cy="3863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Jess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CCF7C4F-282E-4CDD-A193-A8F17B20A487}"/>
              </a:ext>
            </a:extLst>
          </p:cNvPr>
          <p:cNvSpPr/>
          <p:nvPr/>
        </p:nvSpPr>
        <p:spPr>
          <a:xfrm>
            <a:off x="155021" y="2440727"/>
            <a:ext cx="1083286" cy="3863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Jo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03BE562-D0DD-4AA6-8997-13AC37403C47}"/>
              </a:ext>
            </a:extLst>
          </p:cNvPr>
          <p:cNvSpPr/>
          <p:nvPr/>
        </p:nvSpPr>
        <p:spPr>
          <a:xfrm>
            <a:off x="1933998" y="2461242"/>
            <a:ext cx="1083286" cy="3863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Tom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395CA2B-9EE8-4A27-B5A2-B30B17A47D08}"/>
              </a:ext>
            </a:extLst>
          </p:cNvPr>
          <p:cNvSpPr/>
          <p:nvPr/>
        </p:nvSpPr>
        <p:spPr>
          <a:xfrm>
            <a:off x="3976744" y="2358664"/>
            <a:ext cx="1083286" cy="3863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May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7C53C93-18C6-4CD7-8070-288663455C38}"/>
              </a:ext>
            </a:extLst>
          </p:cNvPr>
          <p:cNvSpPr/>
          <p:nvPr/>
        </p:nvSpPr>
        <p:spPr>
          <a:xfrm>
            <a:off x="3584021" y="3302372"/>
            <a:ext cx="1083286" cy="3863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Pete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3481C4D-47BA-4738-98AD-FD72A90D7018}"/>
              </a:ext>
            </a:extLst>
          </p:cNvPr>
          <p:cNvSpPr/>
          <p:nvPr/>
        </p:nvSpPr>
        <p:spPr>
          <a:xfrm>
            <a:off x="1661437" y="3270134"/>
            <a:ext cx="1083286" cy="3863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Rob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E49A4BA-C16F-449D-A593-6A712D3299FB}"/>
              </a:ext>
            </a:extLst>
          </p:cNvPr>
          <p:cNvSpPr/>
          <p:nvPr/>
        </p:nvSpPr>
        <p:spPr>
          <a:xfrm>
            <a:off x="5347483" y="2817056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Jo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C764F4-33AD-4D57-830E-097F305EB142}"/>
              </a:ext>
            </a:extLst>
          </p:cNvPr>
          <p:cNvSpPr/>
          <p:nvPr/>
        </p:nvSpPr>
        <p:spPr>
          <a:xfrm>
            <a:off x="5152718" y="3170214"/>
            <a:ext cx="833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Anna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26949C-DCB5-4B8D-9C5C-4A109AFE2A73}"/>
              </a:ext>
            </a:extLst>
          </p:cNvPr>
          <p:cNvSpPr/>
          <p:nvPr/>
        </p:nvSpPr>
        <p:spPr>
          <a:xfrm>
            <a:off x="8133309" y="1660867"/>
            <a:ext cx="676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Jess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C8EB6B-D15D-4D72-9EF0-653F13414E99}"/>
              </a:ext>
            </a:extLst>
          </p:cNvPr>
          <p:cNvSpPr/>
          <p:nvPr/>
        </p:nvSpPr>
        <p:spPr>
          <a:xfrm>
            <a:off x="7130986" y="1608114"/>
            <a:ext cx="715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Tom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B98C338-9CFB-47B8-85BA-5D478DD1F650}"/>
              </a:ext>
            </a:extLst>
          </p:cNvPr>
          <p:cNvSpPr/>
          <p:nvPr/>
        </p:nvSpPr>
        <p:spPr>
          <a:xfrm>
            <a:off x="5205265" y="2463898"/>
            <a:ext cx="728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May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A8D1091-1C6F-4656-899C-91419F673B2A}"/>
              </a:ext>
            </a:extLst>
          </p:cNvPr>
          <p:cNvSpPr/>
          <p:nvPr/>
        </p:nvSpPr>
        <p:spPr>
          <a:xfrm>
            <a:off x="7128056" y="2088760"/>
            <a:ext cx="742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Pete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9E3602A-D63F-4059-BC47-E68F583333E5}"/>
              </a:ext>
            </a:extLst>
          </p:cNvPr>
          <p:cNvSpPr/>
          <p:nvPr/>
        </p:nvSpPr>
        <p:spPr>
          <a:xfrm>
            <a:off x="6049533" y="1810337"/>
            <a:ext cx="668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Rob</a:t>
            </a:r>
          </a:p>
        </p:txBody>
      </p:sp>
    </p:spTree>
    <p:extLst>
      <p:ext uri="{BB962C8B-B14F-4D97-AF65-F5344CB8AC3E}">
        <p14:creationId xmlns:p14="http://schemas.microsoft.com/office/powerpoint/2010/main" val="3291641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8DE544-64CA-4410-997D-CCE279F9821A}"/>
              </a:ext>
            </a:extLst>
          </p:cNvPr>
          <p:cNvSpPr/>
          <p:nvPr/>
        </p:nvSpPr>
        <p:spPr>
          <a:xfrm>
            <a:off x="74385" y="99874"/>
            <a:ext cx="9757229" cy="6658252"/>
          </a:xfrm>
          <a:prstGeom prst="roundRect">
            <a:avLst>
              <a:gd name="adj" fmla="val 729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5373FFB-7724-4D37-A3E1-B0992644E9D0}"/>
              </a:ext>
            </a:extLst>
          </p:cNvPr>
          <p:cNvSpPr/>
          <p:nvPr/>
        </p:nvSpPr>
        <p:spPr>
          <a:xfrm>
            <a:off x="1492976" y="1349828"/>
            <a:ext cx="6920048" cy="871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600" dirty="0">
                <a:solidFill>
                  <a:schemeClr val="tx1"/>
                </a:solidFill>
              </a:rPr>
              <a:t>I can complete Venn diagrams with </a:t>
            </a:r>
            <a:r>
              <a:rPr lang="en-GB" sz="2600" b="1" dirty="0">
                <a:solidFill>
                  <a:schemeClr val="tx1"/>
                </a:solidFill>
              </a:rPr>
              <a:t>data</a:t>
            </a:r>
            <a:r>
              <a:rPr lang="en-GB" sz="2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5F9EC5-8F9C-48A1-AB53-7C43F167024E}"/>
              </a:ext>
            </a:extLst>
          </p:cNvPr>
          <p:cNvSpPr/>
          <p:nvPr/>
        </p:nvSpPr>
        <p:spPr>
          <a:xfrm>
            <a:off x="1492976" y="2663370"/>
            <a:ext cx="6920048" cy="871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600" dirty="0">
                <a:solidFill>
                  <a:schemeClr val="tx1"/>
                </a:solidFill>
              </a:rPr>
              <a:t>I can complete Venn diagrams with </a:t>
            </a:r>
            <a:r>
              <a:rPr lang="en-GB" sz="2600" b="1" dirty="0">
                <a:solidFill>
                  <a:schemeClr val="tx1"/>
                </a:solidFill>
              </a:rPr>
              <a:t>totals</a:t>
            </a:r>
            <a:r>
              <a:rPr lang="en-GB" sz="2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F2ED6BD-5E67-49E5-8533-3CFE8B5ED1D0}"/>
              </a:ext>
            </a:extLst>
          </p:cNvPr>
          <p:cNvSpPr/>
          <p:nvPr/>
        </p:nvSpPr>
        <p:spPr>
          <a:xfrm>
            <a:off x="1492976" y="3976912"/>
            <a:ext cx="6920048" cy="871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600" dirty="0">
                <a:solidFill>
                  <a:schemeClr val="tx1"/>
                </a:solidFill>
              </a:rPr>
              <a:t>I can calculate </a:t>
            </a:r>
            <a:r>
              <a:rPr lang="en-GB" sz="2600" b="1" dirty="0">
                <a:solidFill>
                  <a:schemeClr val="tx1"/>
                </a:solidFill>
              </a:rPr>
              <a:t>missing values </a:t>
            </a:r>
            <a:r>
              <a:rPr lang="en-GB" sz="2600" dirty="0">
                <a:solidFill>
                  <a:schemeClr val="tx1"/>
                </a:solidFill>
              </a:rPr>
              <a:t>in Venn diagrams.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1C2640-8151-4495-94F5-17F311D736DD}"/>
              </a:ext>
            </a:extLst>
          </p:cNvPr>
          <p:cNvSpPr txBox="1"/>
          <p:nvPr/>
        </p:nvSpPr>
        <p:spPr>
          <a:xfrm>
            <a:off x="0" y="0"/>
            <a:ext cx="350608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dirty="0"/>
              <a:t>Check your success!</a:t>
            </a:r>
          </a:p>
        </p:txBody>
      </p:sp>
    </p:spTree>
    <p:extLst>
      <p:ext uri="{BB962C8B-B14F-4D97-AF65-F5344CB8AC3E}">
        <p14:creationId xmlns:p14="http://schemas.microsoft.com/office/powerpoint/2010/main" val="2904908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8DE544-64CA-4410-997D-CCE279F9821A}"/>
              </a:ext>
            </a:extLst>
          </p:cNvPr>
          <p:cNvSpPr/>
          <p:nvPr/>
        </p:nvSpPr>
        <p:spPr>
          <a:xfrm>
            <a:off x="74385" y="99874"/>
            <a:ext cx="9757229" cy="6658252"/>
          </a:xfrm>
          <a:prstGeom prst="roundRect">
            <a:avLst>
              <a:gd name="adj" fmla="val 729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5373FFB-7724-4D37-A3E1-B0992644E9D0}"/>
              </a:ext>
            </a:extLst>
          </p:cNvPr>
          <p:cNvSpPr/>
          <p:nvPr/>
        </p:nvSpPr>
        <p:spPr>
          <a:xfrm>
            <a:off x="1492976" y="1349828"/>
            <a:ext cx="6920048" cy="871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600" dirty="0">
                <a:solidFill>
                  <a:schemeClr val="tx1"/>
                </a:solidFill>
              </a:rPr>
              <a:t>I can complete Venn diagrams with </a:t>
            </a:r>
            <a:r>
              <a:rPr lang="en-GB" sz="2600" b="1" dirty="0">
                <a:solidFill>
                  <a:schemeClr val="tx1"/>
                </a:solidFill>
              </a:rPr>
              <a:t>data</a:t>
            </a:r>
            <a:r>
              <a:rPr lang="en-GB" sz="2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5F9EC5-8F9C-48A1-AB53-7C43F167024E}"/>
              </a:ext>
            </a:extLst>
          </p:cNvPr>
          <p:cNvSpPr/>
          <p:nvPr/>
        </p:nvSpPr>
        <p:spPr>
          <a:xfrm>
            <a:off x="1492976" y="2663370"/>
            <a:ext cx="6920048" cy="871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600" dirty="0">
                <a:solidFill>
                  <a:schemeClr val="tx1"/>
                </a:solidFill>
              </a:rPr>
              <a:t>I can complete Venn diagrams with </a:t>
            </a:r>
            <a:r>
              <a:rPr lang="en-GB" sz="2600" b="1" dirty="0">
                <a:solidFill>
                  <a:schemeClr val="tx1"/>
                </a:solidFill>
              </a:rPr>
              <a:t>totals</a:t>
            </a:r>
            <a:r>
              <a:rPr lang="en-GB" sz="2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F2ED6BD-5E67-49E5-8533-3CFE8B5ED1D0}"/>
              </a:ext>
            </a:extLst>
          </p:cNvPr>
          <p:cNvSpPr/>
          <p:nvPr/>
        </p:nvSpPr>
        <p:spPr>
          <a:xfrm>
            <a:off x="1492976" y="3976912"/>
            <a:ext cx="6920048" cy="871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600" dirty="0">
                <a:solidFill>
                  <a:schemeClr val="tx1"/>
                </a:solidFill>
              </a:rPr>
              <a:t>I can calculate </a:t>
            </a:r>
            <a:r>
              <a:rPr lang="en-GB" sz="2600" b="1" dirty="0">
                <a:solidFill>
                  <a:schemeClr val="tx1"/>
                </a:solidFill>
              </a:rPr>
              <a:t>missing values </a:t>
            </a:r>
            <a:r>
              <a:rPr lang="en-GB" sz="2600" dirty="0">
                <a:solidFill>
                  <a:schemeClr val="tx1"/>
                </a:solidFill>
              </a:rPr>
              <a:t>in Venn diagrams.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1C2640-8151-4495-94F5-17F311D736DD}"/>
              </a:ext>
            </a:extLst>
          </p:cNvPr>
          <p:cNvSpPr txBox="1"/>
          <p:nvPr/>
        </p:nvSpPr>
        <p:spPr>
          <a:xfrm>
            <a:off x="0" y="0"/>
            <a:ext cx="350608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dirty="0"/>
              <a:t>Check your success!</a:t>
            </a:r>
          </a:p>
        </p:txBody>
      </p:sp>
    </p:spTree>
    <p:extLst>
      <p:ext uri="{BB962C8B-B14F-4D97-AF65-F5344CB8AC3E}">
        <p14:creationId xmlns:p14="http://schemas.microsoft.com/office/powerpoint/2010/main" val="3083501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/>
          <p:cNvSpPr/>
          <p:nvPr/>
        </p:nvSpPr>
        <p:spPr>
          <a:xfrm>
            <a:off x="1453840" y="238434"/>
            <a:ext cx="6998319" cy="6587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Write a text message to a friend describing…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50F921-C22C-45DD-A406-D771488C6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387" y="1144904"/>
            <a:ext cx="4393427" cy="5474662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3484891" y="2133664"/>
            <a:ext cx="6200022" cy="3497141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57EC0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4000" b="1" dirty="0">
                <a:solidFill>
                  <a:srgbClr val="57EC04"/>
                </a:solidFill>
                <a:latin typeface="Lucida Console" panose="020B0609040504020204" pitchFamily="49" charset="0"/>
              </a:rPr>
              <a:t>What a </a:t>
            </a:r>
          </a:p>
          <a:p>
            <a:pPr algn="ctr"/>
            <a:r>
              <a:rPr lang="en-GB" sz="4000" b="1" dirty="0">
                <a:solidFill>
                  <a:srgbClr val="57EC04"/>
                </a:solidFill>
                <a:latin typeface="Lucida Console" panose="020B0609040504020204" pitchFamily="49" charset="0"/>
              </a:rPr>
              <a:t>Venn diagram </a:t>
            </a:r>
          </a:p>
          <a:p>
            <a:pPr algn="ctr"/>
            <a:r>
              <a:rPr lang="en-GB" sz="4000" b="1" dirty="0">
                <a:solidFill>
                  <a:srgbClr val="57EC04"/>
                </a:solidFill>
                <a:latin typeface="Lucida Console" panose="020B0609040504020204" pitchFamily="49" charset="0"/>
              </a:rPr>
              <a:t>shows.</a:t>
            </a:r>
          </a:p>
        </p:txBody>
      </p:sp>
    </p:spTree>
    <p:extLst>
      <p:ext uri="{BB962C8B-B14F-4D97-AF65-F5344CB8AC3E}">
        <p14:creationId xmlns:p14="http://schemas.microsoft.com/office/powerpoint/2010/main" val="60835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DE85E9-4A1C-44B2-A3AA-1CB961CB0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70" y="796220"/>
            <a:ext cx="3382472" cy="11576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112CE5-F4D1-4BF7-8218-4FAE958AE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421" y="540336"/>
            <a:ext cx="1223686" cy="14829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92B1AD-2060-40F7-A921-DCF7E41C44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5968" y="2430671"/>
            <a:ext cx="2180556" cy="1015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7C8D2C-8EF5-432A-BD5B-3A4CA6FC85C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648626">
            <a:off x="3059792" y="1976454"/>
            <a:ext cx="1378584" cy="1719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A1D1AE-88CB-4490-9353-9D4164D8A5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20654462">
            <a:off x="2444920" y="3528102"/>
            <a:ext cx="2751485" cy="1441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985736-FA53-43C0-AF1C-96877FDBB14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89702" y="3695376"/>
            <a:ext cx="2544562" cy="1632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64EBD4-5EA6-48A0-8D06-B7FB9FFC0F0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0323" y="4090949"/>
            <a:ext cx="2421514" cy="15311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1597-252F-4123-A71F-B2C8F0A833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1722" y="1752584"/>
            <a:ext cx="1107850" cy="1608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336862-79E8-48F2-827F-841026C064E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242" y="2130835"/>
            <a:ext cx="1866205" cy="14173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B8C24C-B1C3-412A-A4C4-5E145F560188}"/>
              </a:ext>
            </a:extLst>
          </p:cNvPr>
          <p:cNvSpPr txBox="1"/>
          <p:nvPr/>
        </p:nvSpPr>
        <p:spPr>
          <a:xfrm>
            <a:off x="-8281" y="21335"/>
            <a:ext cx="484062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177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How have they been organised?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5410C6-96D2-4C86-A842-E6890CCDA2F5}"/>
              </a:ext>
            </a:extLst>
          </p:cNvPr>
          <p:cNvSpPr txBox="1"/>
          <p:nvPr/>
        </p:nvSpPr>
        <p:spPr>
          <a:xfrm>
            <a:off x="1088979" y="5493081"/>
            <a:ext cx="219476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177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Dangerous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70E1CF-4354-44AD-97A9-1BA0B6CB92F0}"/>
              </a:ext>
            </a:extLst>
          </p:cNvPr>
          <p:cNvSpPr txBox="1"/>
          <p:nvPr/>
        </p:nvSpPr>
        <p:spPr>
          <a:xfrm>
            <a:off x="5921720" y="5493081"/>
            <a:ext cx="295298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177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Not dangerous</a:t>
            </a:r>
          </a:p>
        </p:txBody>
      </p:sp>
    </p:spTree>
    <p:extLst>
      <p:ext uri="{BB962C8B-B14F-4D97-AF65-F5344CB8AC3E}">
        <p14:creationId xmlns:p14="http://schemas.microsoft.com/office/powerpoint/2010/main" val="33535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DE85E9-4A1C-44B2-A3AA-1CB961CB0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39" y="780206"/>
            <a:ext cx="3382472" cy="11576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112CE5-F4D1-4BF7-8218-4FAE958AE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82" y="276566"/>
            <a:ext cx="1223686" cy="14829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92B1AD-2060-40F7-A921-DCF7E41C44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0022" y="3415410"/>
            <a:ext cx="2180556" cy="1015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7C8D2C-8EF5-432A-BD5B-3A4CA6FC85C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648626">
            <a:off x="6465503" y="5147496"/>
            <a:ext cx="1378584" cy="1719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A1D1AE-88CB-4490-9353-9D4164D8A5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20654462">
            <a:off x="6955374" y="2174087"/>
            <a:ext cx="2751485" cy="1441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985736-FA53-43C0-AF1C-96877FDBB14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9540" y="4178953"/>
            <a:ext cx="2544562" cy="1632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64EBD4-5EA6-48A0-8D06-B7FB9FFC0F0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070" y="4064572"/>
            <a:ext cx="2421514" cy="15311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1597-252F-4123-A71F-B2C8F0A833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3208" y="2473553"/>
            <a:ext cx="1107850" cy="1608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336862-79E8-48F2-827F-841026C064E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142" y="2148420"/>
            <a:ext cx="1866205" cy="14173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B8C24C-B1C3-412A-A4C4-5E145F560188}"/>
              </a:ext>
            </a:extLst>
          </p:cNvPr>
          <p:cNvSpPr txBox="1"/>
          <p:nvPr/>
        </p:nvSpPr>
        <p:spPr>
          <a:xfrm>
            <a:off x="-8281" y="21335"/>
            <a:ext cx="484062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177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How have they been organised?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5410C6-96D2-4C86-A842-E6890CCDA2F5}"/>
              </a:ext>
            </a:extLst>
          </p:cNvPr>
          <p:cNvSpPr txBox="1"/>
          <p:nvPr/>
        </p:nvSpPr>
        <p:spPr>
          <a:xfrm>
            <a:off x="1613614" y="5783228"/>
            <a:ext cx="137409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177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4 legs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70E1CF-4354-44AD-97A9-1BA0B6CB92F0}"/>
              </a:ext>
            </a:extLst>
          </p:cNvPr>
          <p:cNvSpPr txBox="1"/>
          <p:nvPr/>
        </p:nvSpPr>
        <p:spPr>
          <a:xfrm>
            <a:off x="8325076" y="5698235"/>
            <a:ext cx="137409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177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6 legs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388D8D-6C62-48F6-97E2-B36A1C8E9F40}"/>
              </a:ext>
            </a:extLst>
          </p:cNvPr>
          <p:cNvSpPr txBox="1"/>
          <p:nvPr/>
        </p:nvSpPr>
        <p:spPr>
          <a:xfrm>
            <a:off x="8070004" y="4242067"/>
            <a:ext cx="171713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177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No legs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1469B8-9806-42C6-A12F-FB1E1CDC283C}"/>
              </a:ext>
            </a:extLst>
          </p:cNvPr>
          <p:cNvSpPr txBox="1"/>
          <p:nvPr/>
        </p:nvSpPr>
        <p:spPr>
          <a:xfrm>
            <a:off x="7664913" y="971363"/>
            <a:ext cx="137409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177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2 legs</a:t>
            </a:r>
          </a:p>
        </p:txBody>
      </p:sp>
    </p:spTree>
    <p:extLst>
      <p:ext uri="{BB962C8B-B14F-4D97-AF65-F5344CB8AC3E}">
        <p14:creationId xmlns:p14="http://schemas.microsoft.com/office/powerpoint/2010/main" val="5733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2"/>
          <p:cNvSpPr/>
          <p:nvPr/>
        </p:nvSpPr>
        <p:spPr>
          <a:xfrm>
            <a:off x="7097485" y="0"/>
            <a:ext cx="2704011" cy="479375"/>
          </a:xfrm>
          <a:prstGeom prst="roundRect">
            <a:avLst>
              <a:gd name="adj" fmla="val 7082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78226">
              <a:defRPr/>
            </a:pPr>
            <a:endParaRPr lang="en-GB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CBD0ECA4-C960-4953-9859-1658EC9C0A74}"/>
              </a:ext>
            </a:extLst>
          </p:cNvPr>
          <p:cNvSpPr/>
          <p:nvPr/>
        </p:nvSpPr>
        <p:spPr>
          <a:xfrm>
            <a:off x="356307" y="156866"/>
            <a:ext cx="2632924" cy="2632924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273CD5E6-A0D5-48C2-B8B8-8C755913EB31}"/>
              </a:ext>
            </a:extLst>
          </p:cNvPr>
          <p:cNvSpPr/>
          <p:nvPr/>
        </p:nvSpPr>
        <p:spPr>
          <a:xfrm>
            <a:off x="2370364" y="1470402"/>
            <a:ext cx="5165272" cy="850234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78226">
              <a:defRPr/>
            </a:pPr>
            <a:r>
              <a:rPr lang="en-GB" sz="3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Venn Diagrams</a:t>
            </a:r>
            <a:endParaRPr lang="en-GB" sz="3033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6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8BA0267-D8EA-4917-864D-3E1F42CFD877}"/>
              </a:ext>
            </a:extLst>
          </p:cNvPr>
          <p:cNvSpPr/>
          <p:nvPr/>
        </p:nvSpPr>
        <p:spPr>
          <a:xfrm>
            <a:off x="5046597" y="60960"/>
            <a:ext cx="4807558" cy="4511040"/>
          </a:xfrm>
          <a:prstGeom prst="roundRect">
            <a:avLst>
              <a:gd name="adj" fmla="val 106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FB4E760-6B7D-4852-AF0A-65C79C695049}"/>
              </a:ext>
            </a:extLst>
          </p:cNvPr>
          <p:cNvSpPr/>
          <p:nvPr/>
        </p:nvSpPr>
        <p:spPr>
          <a:xfrm>
            <a:off x="38762" y="60960"/>
            <a:ext cx="4807558" cy="4511040"/>
          </a:xfrm>
          <a:prstGeom prst="roundRect">
            <a:avLst>
              <a:gd name="adj" fmla="val 106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7D0B53-A2D6-4138-8882-3187430D2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628" y="5417136"/>
            <a:ext cx="3382472" cy="11576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EAC2DC-E711-4BBC-A1F4-5C9067E8A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061" y="5112336"/>
            <a:ext cx="1223686" cy="14829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86F794-CD9A-4B1C-ACA8-E9CCBB33E6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6848" y="256431"/>
            <a:ext cx="2180556" cy="10150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B04D66-7D41-42EF-BA48-30F5F811CAF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648626">
            <a:off x="2714351" y="208613"/>
            <a:ext cx="1378584" cy="17194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066CF3-F236-4651-824C-EB0AAD2D242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20654462">
            <a:off x="6912563" y="1091102"/>
            <a:ext cx="2751485" cy="14415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49EFB1-6A8C-423A-8118-369DCAF141B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13942" y="2128504"/>
            <a:ext cx="2544562" cy="16327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CC24C3-7ABF-4EB8-9C63-D1F31142B23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4883" y="5178069"/>
            <a:ext cx="2421514" cy="15311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54A617-585A-4FC3-B336-4AAD23CF90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242" y="2209784"/>
            <a:ext cx="1107850" cy="16080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CCECA6-4ABC-4634-948B-BF1CA92330A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8002" y="312195"/>
            <a:ext cx="1866205" cy="141737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B3D91A6-97F5-4555-9E01-F827C9EA4DFC}"/>
              </a:ext>
            </a:extLst>
          </p:cNvPr>
          <p:cNvSpPr/>
          <p:nvPr/>
        </p:nvSpPr>
        <p:spPr>
          <a:xfrm>
            <a:off x="6566897" y="4091012"/>
            <a:ext cx="1766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Live in water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548D4C-E821-42F3-89CC-C81DAA06483A}"/>
              </a:ext>
            </a:extLst>
          </p:cNvPr>
          <p:cNvSpPr/>
          <p:nvPr/>
        </p:nvSpPr>
        <p:spPr>
          <a:xfrm>
            <a:off x="1603112" y="4091012"/>
            <a:ext cx="1678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Live on land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59EDC0-9E68-4413-BB64-9E867D32745A}"/>
              </a:ext>
            </a:extLst>
          </p:cNvPr>
          <p:cNvSpPr/>
          <p:nvPr/>
        </p:nvSpPr>
        <p:spPr>
          <a:xfrm>
            <a:off x="2304757" y="4755389"/>
            <a:ext cx="5495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Which group would these animals go into?</a:t>
            </a:r>
          </a:p>
        </p:txBody>
      </p:sp>
    </p:spTree>
    <p:extLst>
      <p:ext uri="{BB962C8B-B14F-4D97-AF65-F5344CB8AC3E}">
        <p14:creationId xmlns:p14="http://schemas.microsoft.com/office/powerpoint/2010/main" val="373221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3A71E1-B622-4F38-B74A-78908ED2C330}"/>
              </a:ext>
            </a:extLst>
          </p:cNvPr>
          <p:cNvSpPr/>
          <p:nvPr/>
        </p:nvSpPr>
        <p:spPr>
          <a:xfrm>
            <a:off x="379740" y="382948"/>
            <a:ext cx="9166784" cy="59553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6759C0-8E37-401F-A091-71AD132604BB}"/>
              </a:ext>
            </a:extLst>
          </p:cNvPr>
          <p:cNvSpPr/>
          <p:nvPr/>
        </p:nvSpPr>
        <p:spPr>
          <a:xfrm>
            <a:off x="1589135" y="1228290"/>
            <a:ext cx="4314216" cy="431421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254491-3B64-4471-AB29-FEFF752D4B26}"/>
              </a:ext>
            </a:extLst>
          </p:cNvPr>
          <p:cNvSpPr/>
          <p:nvPr/>
        </p:nvSpPr>
        <p:spPr>
          <a:xfrm>
            <a:off x="4004732" y="1228290"/>
            <a:ext cx="4314216" cy="431421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7D0B53-A2D6-4138-8882-3187430D2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707" y="3972560"/>
            <a:ext cx="1256084" cy="4299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EAC2DC-E711-4BBC-A1F4-5C9067E8A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941" y="2001520"/>
            <a:ext cx="780877" cy="946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86F794-CD9A-4B1C-ACA8-E9CCBB33E6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4848" y="1812475"/>
            <a:ext cx="1391490" cy="647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B04D66-7D41-42EF-BA48-30F5F811CAF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648626">
            <a:off x="1915062" y="3370301"/>
            <a:ext cx="879723" cy="109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066CF3-F236-4651-824C-EB0AAD2D242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20654462">
            <a:off x="6141267" y="3230256"/>
            <a:ext cx="1755819" cy="919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49EFB1-6A8C-423A-8118-369DCAF141B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44422" y="2254214"/>
            <a:ext cx="1623775" cy="10419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CC24C3-7ABF-4EB8-9C63-D1F31142B23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0803" y="2907641"/>
            <a:ext cx="1545254" cy="9770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54A617-585A-4FC3-B336-4AAD23CF90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7882" y="4081989"/>
            <a:ext cx="706958" cy="10261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CCECA6-4ABC-4634-948B-BF1CA92330A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58641" y="1455012"/>
            <a:ext cx="1190891" cy="90447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93B7325-B6DA-4847-83B1-58B1DC048DA1}"/>
              </a:ext>
            </a:extLst>
          </p:cNvPr>
          <p:cNvGrpSpPr/>
          <p:nvPr/>
        </p:nvGrpSpPr>
        <p:grpSpPr>
          <a:xfrm>
            <a:off x="6518711" y="829652"/>
            <a:ext cx="2407920" cy="496002"/>
            <a:chOff x="6254551" y="819492"/>
            <a:chExt cx="2407920" cy="49600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14A57F1-E76F-4D1F-B2E2-35404A0ADD47}"/>
                </a:ext>
              </a:extLst>
            </p:cNvPr>
            <p:cNvSpPr/>
            <p:nvPr/>
          </p:nvSpPr>
          <p:spPr>
            <a:xfrm>
              <a:off x="6254551" y="819492"/>
              <a:ext cx="2407920" cy="49600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245D567-8AC0-41AD-BC72-04E07FA5BCFD}"/>
                </a:ext>
              </a:extLst>
            </p:cNvPr>
            <p:cNvSpPr/>
            <p:nvPr/>
          </p:nvSpPr>
          <p:spPr>
            <a:xfrm>
              <a:off x="6575032" y="836661"/>
              <a:ext cx="17669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/>
                <a:t>Live in water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0A49F8-F2BE-4FE9-BF54-4A4E01640F5C}"/>
              </a:ext>
            </a:extLst>
          </p:cNvPr>
          <p:cNvGrpSpPr/>
          <p:nvPr/>
        </p:nvGrpSpPr>
        <p:grpSpPr>
          <a:xfrm>
            <a:off x="985520" y="829652"/>
            <a:ext cx="2407920" cy="496002"/>
            <a:chOff x="1219200" y="819492"/>
            <a:chExt cx="2407920" cy="49600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6770C76-EE42-48F4-BED6-31677F568139}"/>
                </a:ext>
              </a:extLst>
            </p:cNvPr>
            <p:cNvSpPr/>
            <p:nvPr/>
          </p:nvSpPr>
          <p:spPr>
            <a:xfrm>
              <a:off x="1219200" y="819492"/>
              <a:ext cx="2407920" cy="49600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D4C38B-EE1C-4C1D-B0A0-BE835809BE78}"/>
                </a:ext>
              </a:extLst>
            </p:cNvPr>
            <p:cNvSpPr/>
            <p:nvPr/>
          </p:nvSpPr>
          <p:spPr>
            <a:xfrm>
              <a:off x="1583731" y="836661"/>
              <a:ext cx="16788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/>
                <a:t>Live on land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2753A7-A39F-40BB-BDCA-B86524650CE6}"/>
              </a:ext>
            </a:extLst>
          </p:cNvPr>
          <p:cNvGrpSpPr/>
          <p:nvPr/>
        </p:nvGrpSpPr>
        <p:grpSpPr>
          <a:xfrm>
            <a:off x="4070803" y="108535"/>
            <a:ext cx="1808339" cy="1618908"/>
            <a:chOff x="4101603" y="-101"/>
            <a:chExt cx="1808339" cy="161890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C127ECE-2FFD-4507-BFEC-DB39BB0A360E}"/>
                </a:ext>
              </a:extLst>
            </p:cNvPr>
            <p:cNvSpPr/>
            <p:nvPr/>
          </p:nvSpPr>
          <p:spPr>
            <a:xfrm>
              <a:off x="4101603" y="-101"/>
              <a:ext cx="1808339" cy="161890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D856D43-6D02-41C7-AD2D-AC151626D68E}"/>
                </a:ext>
              </a:extLst>
            </p:cNvPr>
            <p:cNvSpPr/>
            <p:nvPr/>
          </p:nvSpPr>
          <p:spPr>
            <a:xfrm>
              <a:off x="4131879" y="209189"/>
              <a:ext cx="174778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/>
                <a:t>Live on land </a:t>
              </a:r>
            </a:p>
            <a:p>
              <a:pPr algn="ctr"/>
              <a:r>
                <a:rPr lang="en-GB" sz="2400" b="1" dirty="0"/>
                <a:t>and</a:t>
              </a:r>
              <a:r>
                <a:rPr lang="en-GB" sz="2400" dirty="0"/>
                <a:t> </a:t>
              </a:r>
            </a:p>
            <a:p>
              <a:pPr algn="ctr"/>
              <a:r>
                <a:rPr lang="en-GB" sz="2400" dirty="0"/>
                <a:t>in water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096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3A71E1-B622-4F38-B74A-78908ED2C330}"/>
              </a:ext>
            </a:extLst>
          </p:cNvPr>
          <p:cNvSpPr/>
          <p:nvPr/>
        </p:nvSpPr>
        <p:spPr>
          <a:xfrm>
            <a:off x="379740" y="382948"/>
            <a:ext cx="9166784" cy="59553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6759C0-8E37-401F-A091-71AD132604BB}"/>
              </a:ext>
            </a:extLst>
          </p:cNvPr>
          <p:cNvSpPr/>
          <p:nvPr/>
        </p:nvSpPr>
        <p:spPr>
          <a:xfrm>
            <a:off x="1589135" y="1228290"/>
            <a:ext cx="4314216" cy="431421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254491-3B64-4471-AB29-FEFF752D4B26}"/>
              </a:ext>
            </a:extLst>
          </p:cNvPr>
          <p:cNvSpPr/>
          <p:nvPr/>
        </p:nvSpPr>
        <p:spPr>
          <a:xfrm>
            <a:off x="4004732" y="1228290"/>
            <a:ext cx="4314216" cy="431421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7D0B53-A2D6-4138-8882-3187430D2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707" y="3972560"/>
            <a:ext cx="1256084" cy="4299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EAC2DC-E711-4BBC-A1F4-5C9067E8A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941" y="2001520"/>
            <a:ext cx="780877" cy="946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86F794-CD9A-4B1C-ACA8-E9CCBB33E6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4848" y="1812475"/>
            <a:ext cx="1391490" cy="647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B04D66-7D41-42EF-BA48-30F5F811CAF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648626">
            <a:off x="1915062" y="3370301"/>
            <a:ext cx="879723" cy="109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066CF3-F236-4651-824C-EB0AAD2D242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20654462">
            <a:off x="6141267" y="3230256"/>
            <a:ext cx="1755819" cy="919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49EFB1-6A8C-423A-8118-369DCAF141B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44422" y="2254214"/>
            <a:ext cx="1623775" cy="10419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CC24C3-7ABF-4EB8-9C63-D1F31142B23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0803" y="2907641"/>
            <a:ext cx="1545254" cy="9770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54A617-585A-4FC3-B336-4AAD23CF90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7882" y="4081989"/>
            <a:ext cx="706958" cy="10261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CCECA6-4ABC-4634-948B-BF1CA92330A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58641" y="1455012"/>
            <a:ext cx="1190891" cy="90447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93B7325-B6DA-4847-83B1-58B1DC048DA1}"/>
              </a:ext>
            </a:extLst>
          </p:cNvPr>
          <p:cNvGrpSpPr/>
          <p:nvPr/>
        </p:nvGrpSpPr>
        <p:grpSpPr>
          <a:xfrm>
            <a:off x="6518711" y="829652"/>
            <a:ext cx="2407920" cy="496002"/>
            <a:chOff x="6254551" y="819492"/>
            <a:chExt cx="2407920" cy="49600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14A57F1-E76F-4D1F-B2E2-35404A0ADD47}"/>
                </a:ext>
              </a:extLst>
            </p:cNvPr>
            <p:cNvSpPr/>
            <p:nvPr/>
          </p:nvSpPr>
          <p:spPr>
            <a:xfrm>
              <a:off x="6254551" y="819492"/>
              <a:ext cx="2407920" cy="49600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245D567-8AC0-41AD-BC72-04E07FA5BCFD}"/>
                </a:ext>
              </a:extLst>
            </p:cNvPr>
            <p:cNvSpPr/>
            <p:nvPr/>
          </p:nvSpPr>
          <p:spPr>
            <a:xfrm>
              <a:off x="6575032" y="836661"/>
              <a:ext cx="17669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/>
                <a:t>Live in water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0A49F8-F2BE-4FE9-BF54-4A4E01640F5C}"/>
              </a:ext>
            </a:extLst>
          </p:cNvPr>
          <p:cNvGrpSpPr/>
          <p:nvPr/>
        </p:nvGrpSpPr>
        <p:grpSpPr>
          <a:xfrm>
            <a:off x="985520" y="829652"/>
            <a:ext cx="2407920" cy="496002"/>
            <a:chOff x="1219200" y="819492"/>
            <a:chExt cx="2407920" cy="49600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6770C76-EE42-48F4-BED6-31677F568139}"/>
                </a:ext>
              </a:extLst>
            </p:cNvPr>
            <p:cNvSpPr/>
            <p:nvPr/>
          </p:nvSpPr>
          <p:spPr>
            <a:xfrm>
              <a:off x="1219200" y="819492"/>
              <a:ext cx="2407920" cy="49600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D4C38B-EE1C-4C1D-B0A0-BE835809BE78}"/>
                </a:ext>
              </a:extLst>
            </p:cNvPr>
            <p:cNvSpPr/>
            <p:nvPr/>
          </p:nvSpPr>
          <p:spPr>
            <a:xfrm>
              <a:off x="1583731" y="836661"/>
              <a:ext cx="16788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/>
                <a:t>Live on land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2753A7-A39F-40BB-BDCA-B86524650CE6}"/>
              </a:ext>
            </a:extLst>
          </p:cNvPr>
          <p:cNvGrpSpPr/>
          <p:nvPr/>
        </p:nvGrpSpPr>
        <p:grpSpPr>
          <a:xfrm>
            <a:off x="4070803" y="108535"/>
            <a:ext cx="1808339" cy="1618908"/>
            <a:chOff x="4101603" y="-101"/>
            <a:chExt cx="1808339" cy="161890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C127ECE-2FFD-4507-BFEC-DB39BB0A360E}"/>
                </a:ext>
              </a:extLst>
            </p:cNvPr>
            <p:cNvSpPr/>
            <p:nvPr/>
          </p:nvSpPr>
          <p:spPr>
            <a:xfrm>
              <a:off x="4101603" y="-101"/>
              <a:ext cx="1808339" cy="161890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D856D43-6D02-41C7-AD2D-AC151626D68E}"/>
                </a:ext>
              </a:extLst>
            </p:cNvPr>
            <p:cNvSpPr/>
            <p:nvPr/>
          </p:nvSpPr>
          <p:spPr>
            <a:xfrm>
              <a:off x="4131879" y="209189"/>
              <a:ext cx="174778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/>
                <a:t>Live on land </a:t>
              </a:r>
            </a:p>
            <a:p>
              <a:pPr algn="ctr"/>
              <a:r>
                <a:rPr lang="en-GB" sz="2400" b="1" dirty="0"/>
                <a:t>and</a:t>
              </a:r>
              <a:r>
                <a:rPr lang="en-GB" sz="2400" dirty="0"/>
                <a:t> </a:t>
              </a:r>
            </a:p>
            <a:p>
              <a:pPr algn="ctr"/>
              <a:r>
                <a:rPr lang="en-GB" sz="2400" dirty="0"/>
                <a:t>in water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7568F22-E891-4DD2-9889-A62CAC18A8B2}"/>
              </a:ext>
            </a:extLst>
          </p:cNvPr>
          <p:cNvGrpSpPr/>
          <p:nvPr/>
        </p:nvGrpSpPr>
        <p:grpSpPr>
          <a:xfrm>
            <a:off x="912338" y="5028362"/>
            <a:ext cx="8191021" cy="1778837"/>
            <a:chOff x="800578" y="4571162"/>
            <a:chExt cx="8191021" cy="1778837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C8C848D-908C-47AF-8D7C-21E7AAA26079}"/>
                </a:ext>
              </a:extLst>
            </p:cNvPr>
            <p:cNvSpPr/>
            <p:nvPr/>
          </p:nvSpPr>
          <p:spPr>
            <a:xfrm>
              <a:off x="800578" y="4571162"/>
              <a:ext cx="8191021" cy="1778837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9183D0F-E23D-4640-A695-B5693FE939C2}"/>
                </a:ext>
              </a:extLst>
            </p:cNvPr>
            <p:cNvSpPr/>
            <p:nvPr/>
          </p:nvSpPr>
          <p:spPr>
            <a:xfrm>
              <a:off x="1162438" y="4675750"/>
              <a:ext cx="7467301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/>
                <a:t>This is called a </a:t>
              </a:r>
              <a:r>
                <a:rPr lang="en-GB" sz="2400" b="1" dirty="0"/>
                <a:t>Venn diagram</a:t>
              </a:r>
              <a:r>
                <a:rPr lang="en-GB" sz="2400" dirty="0"/>
                <a:t>.</a:t>
              </a:r>
            </a:p>
            <a:p>
              <a:pPr algn="ctr"/>
              <a:r>
                <a:rPr lang="en-GB" sz="2400" dirty="0"/>
                <a:t>They help organise </a:t>
              </a:r>
              <a:r>
                <a:rPr lang="en-GB" sz="2400" b="1" dirty="0"/>
                <a:t>data</a:t>
              </a:r>
              <a:r>
                <a:rPr lang="en-GB" sz="2400" dirty="0"/>
                <a:t> and compare groups.</a:t>
              </a:r>
            </a:p>
            <a:p>
              <a:pPr algn="ctr"/>
              <a:r>
                <a:rPr lang="en-GB" sz="2400" dirty="0"/>
                <a:t>They are very useful when some things are in both groups </a:t>
              </a:r>
            </a:p>
            <a:p>
              <a:pPr algn="ctr"/>
              <a:r>
                <a:rPr lang="en-GB" sz="2400" dirty="0"/>
                <a:t>(like a hippo!)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521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36A4B9-15CB-4A28-9CF4-A394660E4C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7" r="792"/>
          <a:stretch/>
        </p:blipFill>
        <p:spPr>
          <a:xfrm>
            <a:off x="281353" y="636953"/>
            <a:ext cx="4761104" cy="30114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32855C-EA1B-483D-998F-4A30770A7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7" r="3726"/>
          <a:stretch/>
        </p:blipFill>
        <p:spPr>
          <a:xfrm>
            <a:off x="5180062" y="636953"/>
            <a:ext cx="4614568" cy="30114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CCE28E-EE0A-4F9C-9A3B-A94E6F515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7" r="792"/>
          <a:stretch/>
        </p:blipFill>
        <p:spPr>
          <a:xfrm>
            <a:off x="281351" y="3777457"/>
            <a:ext cx="4761105" cy="3011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F49225-7AFC-4F8D-B2C8-9C811F6B5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7" r="792"/>
          <a:stretch/>
        </p:blipFill>
        <p:spPr>
          <a:xfrm>
            <a:off x="5180062" y="3777457"/>
            <a:ext cx="4761105" cy="3011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F93E1D-B4E1-4DE3-AD8C-A6E5BD2A8D2A}"/>
              </a:ext>
            </a:extLst>
          </p:cNvPr>
          <p:cNvSpPr txBox="1"/>
          <p:nvPr/>
        </p:nvSpPr>
        <p:spPr>
          <a:xfrm>
            <a:off x="1406739" y="69781"/>
            <a:ext cx="7162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What are the different groups in these Venn diagrams?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1866AD-68F1-41E6-9D3E-71542AFDE280}"/>
              </a:ext>
            </a:extLst>
          </p:cNvPr>
          <p:cNvSpPr txBox="1"/>
          <p:nvPr/>
        </p:nvSpPr>
        <p:spPr>
          <a:xfrm>
            <a:off x="7195947" y="1911863"/>
            <a:ext cx="47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Fly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AA05CE-C8E1-419A-9DCE-7D683EE91DB1}"/>
              </a:ext>
            </a:extLst>
          </p:cNvPr>
          <p:cNvSpPr txBox="1"/>
          <p:nvPr/>
        </p:nvSpPr>
        <p:spPr>
          <a:xfrm>
            <a:off x="6169622" y="1450198"/>
            <a:ext cx="766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Hawk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AECDFF-5187-4557-8D32-B8EEE95E66BA}"/>
              </a:ext>
            </a:extLst>
          </p:cNvPr>
          <p:cNvSpPr txBox="1"/>
          <p:nvPr/>
        </p:nvSpPr>
        <p:spPr>
          <a:xfrm>
            <a:off x="8178247" y="1450198"/>
            <a:ext cx="55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Ant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543EB-DA49-43C2-9A31-3382BA6E4287}"/>
              </a:ext>
            </a:extLst>
          </p:cNvPr>
          <p:cNvSpPr txBox="1"/>
          <p:nvPr/>
        </p:nvSpPr>
        <p:spPr>
          <a:xfrm>
            <a:off x="5914728" y="2149209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Seagull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C47528-274C-4592-ABBC-0D334FF2FCB8}"/>
              </a:ext>
            </a:extLst>
          </p:cNvPr>
          <p:cNvSpPr txBox="1"/>
          <p:nvPr/>
        </p:nvSpPr>
        <p:spPr>
          <a:xfrm>
            <a:off x="7999672" y="2207931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Spider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5EDC54-DCC0-4430-8C16-D379B81B11A5}"/>
              </a:ext>
            </a:extLst>
          </p:cNvPr>
          <p:cNvSpPr txBox="1"/>
          <p:nvPr/>
        </p:nvSpPr>
        <p:spPr>
          <a:xfrm>
            <a:off x="8381447" y="760431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Insect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433D2F-9ECB-4503-8F45-794A595045DD}"/>
              </a:ext>
            </a:extLst>
          </p:cNvPr>
          <p:cNvSpPr txBox="1"/>
          <p:nvPr/>
        </p:nvSpPr>
        <p:spPr>
          <a:xfrm>
            <a:off x="5286781" y="731402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Flying Animal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CE7901-33E5-4209-9C2A-8CEDDA0359A1}"/>
              </a:ext>
            </a:extLst>
          </p:cNvPr>
          <p:cNvSpPr txBox="1"/>
          <p:nvPr/>
        </p:nvSpPr>
        <p:spPr>
          <a:xfrm>
            <a:off x="2101776" y="1664187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Man 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CFC3C0-BBE6-443F-867E-7DE6E433963B}"/>
              </a:ext>
            </a:extLst>
          </p:cNvPr>
          <p:cNvSpPr txBox="1"/>
          <p:nvPr/>
        </p:nvSpPr>
        <p:spPr>
          <a:xfrm>
            <a:off x="2082209" y="2045796"/>
            <a:ext cx="965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Arsenal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FF0CB0-6FA8-4343-B8C7-48037287FB34}"/>
              </a:ext>
            </a:extLst>
          </p:cNvPr>
          <p:cNvSpPr txBox="1"/>
          <p:nvPr/>
        </p:nvSpPr>
        <p:spPr>
          <a:xfrm>
            <a:off x="1033450" y="1632908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Chelsea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DD7C9B-C2FB-4E68-AB46-B393064C82C3}"/>
              </a:ext>
            </a:extLst>
          </p:cNvPr>
          <p:cNvSpPr txBox="1"/>
          <p:nvPr/>
        </p:nvSpPr>
        <p:spPr>
          <a:xfrm>
            <a:off x="3024569" y="1511753"/>
            <a:ext cx="966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Tomato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CB5F1E-690F-4DA8-9ECA-63D7248472CA}"/>
              </a:ext>
            </a:extLst>
          </p:cNvPr>
          <p:cNvSpPr txBox="1"/>
          <p:nvPr/>
        </p:nvSpPr>
        <p:spPr>
          <a:xfrm>
            <a:off x="3162354" y="2147642"/>
            <a:ext cx="714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Stop </a:t>
            </a:r>
          </a:p>
          <a:p>
            <a:pPr algn="ctr"/>
            <a:r>
              <a:rPr lang="en-GB" sz="2000" dirty="0"/>
              <a:t>Light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30F035-DA93-4AF8-8667-47003D538ABA}"/>
              </a:ext>
            </a:extLst>
          </p:cNvPr>
          <p:cNvSpPr txBox="1"/>
          <p:nvPr/>
        </p:nvSpPr>
        <p:spPr>
          <a:xfrm>
            <a:off x="1066879" y="2189675"/>
            <a:ext cx="987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Everton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EFB3C6-4CF0-4C7C-BD52-CD139B89260F}"/>
              </a:ext>
            </a:extLst>
          </p:cNvPr>
          <p:cNvSpPr txBox="1"/>
          <p:nvPr/>
        </p:nvSpPr>
        <p:spPr>
          <a:xfrm>
            <a:off x="376620" y="737934"/>
            <a:ext cx="1750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Football Teams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1EE0D4-12D6-4381-A0A8-C0309B9F3204}"/>
              </a:ext>
            </a:extLst>
          </p:cNvPr>
          <p:cNvSpPr txBox="1"/>
          <p:nvPr/>
        </p:nvSpPr>
        <p:spPr>
          <a:xfrm>
            <a:off x="3513998" y="791380"/>
            <a:ext cx="582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Red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DB1450-683C-4DF6-9E14-C17D5AB3B372}"/>
              </a:ext>
            </a:extLst>
          </p:cNvPr>
          <p:cNvSpPr txBox="1"/>
          <p:nvPr/>
        </p:nvSpPr>
        <p:spPr>
          <a:xfrm>
            <a:off x="436975" y="3847675"/>
            <a:ext cx="152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Real Animals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4E4AA3-CA3D-4FDA-9665-93F7E398F6E1}"/>
              </a:ext>
            </a:extLst>
          </p:cNvPr>
          <p:cNvSpPr txBox="1"/>
          <p:nvPr/>
        </p:nvSpPr>
        <p:spPr>
          <a:xfrm>
            <a:off x="2962966" y="3862189"/>
            <a:ext cx="1669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Human-eaters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895940-2D26-4281-A70D-D22F40D1AC51}"/>
              </a:ext>
            </a:extLst>
          </p:cNvPr>
          <p:cNvSpPr txBox="1"/>
          <p:nvPr/>
        </p:nvSpPr>
        <p:spPr>
          <a:xfrm>
            <a:off x="2204261" y="4768791"/>
            <a:ext cx="7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Lions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CF5793-A18A-450D-AF8B-1ABBA3C8789F}"/>
              </a:ext>
            </a:extLst>
          </p:cNvPr>
          <p:cNvSpPr txBox="1"/>
          <p:nvPr/>
        </p:nvSpPr>
        <p:spPr>
          <a:xfrm>
            <a:off x="2131709" y="5258538"/>
            <a:ext cx="866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Sharks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508F95-5446-4ACB-914E-FC717D5A7B0D}"/>
              </a:ext>
            </a:extLst>
          </p:cNvPr>
          <p:cNvSpPr txBox="1"/>
          <p:nvPr/>
        </p:nvSpPr>
        <p:spPr>
          <a:xfrm>
            <a:off x="3008765" y="4624137"/>
            <a:ext cx="1064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Zombies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0FA08F-E802-4790-B1E3-781896B030DA}"/>
              </a:ext>
            </a:extLst>
          </p:cNvPr>
          <p:cNvSpPr txBox="1"/>
          <p:nvPr/>
        </p:nvSpPr>
        <p:spPr>
          <a:xfrm>
            <a:off x="2978165" y="5384022"/>
            <a:ext cx="1193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Werewolf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8D0837-E22F-403F-9AD3-AD01AD84CE9F}"/>
              </a:ext>
            </a:extLst>
          </p:cNvPr>
          <p:cNvSpPr txBox="1"/>
          <p:nvPr/>
        </p:nvSpPr>
        <p:spPr>
          <a:xfrm>
            <a:off x="1378738" y="4432182"/>
            <a:ext cx="637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Cow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687943-AD7A-4D30-B4CE-456056D08467}"/>
              </a:ext>
            </a:extLst>
          </p:cNvPr>
          <p:cNvSpPr txBox="1"/>
          <p:nvPr/>
        </p:nvSpPr>
        <p:spPr>
          <a:xfrm>
            <a:off x="1060572" y="4968569"/>
            <a:ext cx="688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Goat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7A7806-97F6-4D64-BFDF-83CBC1BB0153}"/>
              </a:ext>
            </a:extLst>
          </p:cNvPr>
          <p:cNvSpPr txBox="1"/>
          <p:nvPr/>
        </p:nvSpPr>
        <p:spPr>
          <a:xfrm>
            <a:off x="1135532" y="5551228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Dolphin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D8A094-0BC5-462F-8933-4069089D1FBF}"/>
              </a:ext>
            </a:extLst>
          </p:cNvPr>
          <p:cNvSpPr txBox="1"/>
          <p:nvPr/>
        </p:nvSpPr>
        <p:spPr>
          <a:xfrm>
            <a:off x="8464129" y="3949275"/>
            <a:ext cx="70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Food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FF1299-83CA-4C73-82FB-91F454FAAE3F}"/>
              </a:ext>
            </a:extLst>
          </p:cNvPr>
          <p:cNvSpPr txBox="1"/>
          <p:nvPr/>
        </p:nvSpPr>
        <p:spPr>
          <a:xfrm>
            <a:off x="5644087" y="3920247"/>
            <a:ext cx="982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Circular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D96089-D67C-440E-ACB0-332A305CAE1E}"/>
              </a:ext>
            </a:extLst>
          </p:cNvPr>
          <p:cNvSpPr txBox="1"/>
          <p:nvPr/>
        </p:nvSpPr>
        <p:spPr>
          <a:xfrm>
            <a:off x="7111082" y="4728854"/>
            <a:ext cx="698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Pizza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780312-C729-43C7-95B2-9A6347BA4C82}"/>
              </a:ext>
            </a:extLst>
          </p:cNvPr>
          <p:cNvSpPr txBox="1"/>
          <p:nvPr/>
        </p:nvSpPr>
        <p:spPr>
          <a:xfrm>
            <a:off x="5998256" y="4736024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Wheel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6B93A7-6531-4077-A605-9D08660B12B6}"/>
              </a:ext>
            </a:extLst>
          </p:cNvPr>
          <p:cNvSpPr txBox="1"/>
          <p:nvPr/>
        </p:nvSpPr>
        <p:spPr>
          <a:xfrm>
            <a:off x="7207551" y="5306536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Pie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F48403-DDE0-4265-AFAF-00A0B3C5061B}"/>
              </a:ext>
            </a:extLst>
          </p:cNvPr>
          <p:cNvSpPr txBox="1"/>
          <p:nvPr/>
        </p:nvSpPr>
        <p:spPr>
          <a:xfrm>
            <a:off x="6197605" y="5486229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Cup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285643-169E-47A7-8FB6-EF7E3D86EE0D}"/>
              </a:ext>
            </a:extLst>
          </p:cNvPr>
          <p:cNvSpPr txBox="1"/>
          <p:nvPr/>
        </p:nvSpPr>
        <p:spPr>
          <a:xfrm>
            <a:off x="7910177" y="4608360"/>
            <a:ext cx="995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Chicken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BF7335-D803-4E1C-8CC7-B19ADC880C44}"/>
              </a:ext>
            </a:extLst>
          </p:cNvPr>
          <p:cNvSpPr txBox="1"/>
          <p:nvPr/>
        </p:nvSpPr>
        <p:spPr>
          <a:xfrm>
            <a:off x="8063118" y="5469983"/>
            <a:ext cx="749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Chips</a:t>
            </a:r>
          </a:p>
        </p:txBody>
      </p:sp>
    </p:spTree>
    <p:extLst>
      <p:ext uri="{BB962C8B-B14F-4D97-AF65-F5344CB8AC3E}">
        <p14:creationId xmlns:p14="http://schemas.microsoft.com/office/powerpoint/2010/main" val="399905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  <p:bldP spid="21" grpId="0"/>
      <p:bldP spid="22" grpId="0"/>
      <p:bldP spid="23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DF094C-D758-4DB8-899E-5DFF17D396F0}"/>
              </a:ext>
            </a:extLst>
          </p:cNvPr>
          <p:cNvSpPr/>
          <p:nvPr/>
        </p:nvSpPr>
        <p:spPr>
          <a:xfrm>
            <a:off x="1082583" y="1930400"/>
            <a:ext cx="7740834" cy="48257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D27B194-26FB-43F7-B148-A712FCBE5334}"/>
              </a:ext>
            </a:extLst>
          </p:cNvPr>
          <p:cNvSpPr/>
          <p:nvPr/>
        </p:nvSpPr>
        <p:spPr>
          <a:xfrm>
            <a:off x="1891513" y="2429236"/>
            <a:ext cx="3933914" cy="393391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90EC2F2-34EF-49B6-93E4-7F115F979F88}"/>
              </a:ext>
            </a:extLst>
          </p:cNvPr>
          <p:cNvSpPr/>
          <p:nvPr/>
        </p:nvSpPr>
        <p:spPr>
          <a:xfrm>
            <a:off x="4094173" y="2429236"/>
            <a:ext cx="3933914" cy="393391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2EF06C-690A-4BE8-927F-77760723E474}"/>
              </a:ext>
            </a:extLst>
          </p:cNvPr>
          <p:cNvSpPr/>
          <p:nvPr/>
        </p:nvSpPr>
        <p:spPr>
          <a:xfrm>
            <a:off x="671030" y="1688516"/>
            <a:ext cx="453287" cy="972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6000" dirty="0"/>
              <a:t>ξ</a:t>
            </a:r>
            <a:endParaRPr lang="en-GB" sz="6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74B25A-5466-4E86-B968-3DB4DE3CD2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37" y="3454399"/>
            <a:ext cx="792326" cy="8061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1C37B9-6321-4B29-87BF-F252EE294C7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00" y="3718645"/>
            <a:ext cx="1244361" cy="9741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89D604-0317-418A-A5E1-14798A0CB406}"/>
              </a:ext>
            </a:extLst>
          </p:cNvPr>
          <p:cNvSpPr/>
          <p:nvPr/>
        </p:nvSpPr>
        <p:spPr>
          <a:xfrm>
            <a:off x="1958712" y="2178587"/>
            <a:ext cx="1338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Long hair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7F0DE9-66B0-4045-AB90-8E82F7D73A1A}"/>
              </a:ext>
            </a:extLst>
          </p:cNvPr>
          <p:cNvSpPr/>
          <p:nvPr/>
        </p:nvSpPr>
        <p:spPr>
          <a:xfrm>
            <a:off x="6679483" y="2178587"/>
            <a:ext cx="1617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Blonde hair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AF8166-48D6-4368-A5F5-6EC72978885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258" y="4719123"/>
            <a:ext cx="1485981" cy="10367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360433-B7D4-49E9-8BAE-F1C0CB15F2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86" y="5606222"/>
            <a:ext cx="790115" cy="9037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51CF2F9-392B-4620-8072-7D8B775C8443}"/>
              </a:ext>
            </a:extLst>
          </p:cNvPr>
          <p:cNvSpPr/>
          <p:nvPr/>
        </p:nvSpPr>
        <p:spPr>
          <a:xfrm>
            <a:off x="2670355" y="4985"/>
            <a:ext cx="4565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4 students were picked from Year 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6B70F2-3B40-428E-B138-1CF52754062B}"/>
              </a:ext>
            </a:extLst>
          </p:cNvPr>
          <p:cNvSpPr/>
          <p:nvPr/>
        </p:nvSpPr>
        <p:spPr>
          <a:xfrm>
            <a:off x="23626" y="1441829"/>
            <a:ext cx="21419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(</a:t>
            </a:r>
            <a:r>
              <a:rPr lang="en-GB" sz="2400" i="1" dirty="0" err="1"/>
              <a:t>Ksi</a:t>
            </a:r>
            <a:r>
              <a:rPr lang="en-GB" sz="2400" dirty="0"/>
              <a:t>)</a:t>
            </a:r>
          </a:p>
          <a:p>
            <a:pPr algn="ctr"/>
            <a:r>
              <a:rPr lang="en-GB" sz="2400" dirty="0"/>
              <a:t>This means the </a:t>
            </a:r>
          </a:p>
          <a:p>
            <a:pPr algn="ctr"/>
            <a:r>
              <a:rPr lang="en-GB" sz="2400" dirty="0"/>
              <a:t>total group.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3BFB1BB-3616-416A-98C8-39C317B4D6D2}"/>
              </a:ext>
            </a:extLst>
          </p:cNvPr>
          <p:cNvGrpSpPr/>
          <p:nvPr/>
        </p:nvGrpSpPr>
        <p:grpSpPr>
          <a:xfrm>
            <a:off x="832223" y="446584"/>
            <a:ext cx="7071039" cy="1380763"/>
            <a:chOff x="1737830" y="402624"/>
            <a:chExt cx="7071039" cy="138076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D33076-75E5-45A2-B248-7D283B639706}"/>
                </a:ext>
              </a:extLst>
            </p:cNvPr>
            <p:cNvSpPr/>
            <p:nvPr/>
          </p:nvSpPr>
          <p:spPr>
            <a:xfrm>
              <a:off x="1737830" y="402624"/>
              <a:ext cx="120577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6000" dirty="0"/>
                <a:t>ξ</a:t>
              </a:r>
              <a:r>
                <a:rPr lang="en-GB" sz="6000" dirty="0"/>
                <a:t> = 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C162D82-D7B3-4A78-ABDD-0F16BE1DC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882" y="588201"/>
              <a:ext cx="651550" cy="66294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214D38B-7217-4D2A-8C83-9ED36CAB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5599" y="552658"/>
              <a:ext cx="1023270" cy="80102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C3704F9-6F26-4968-AC32-07F63540E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257" y="466323"/>
              <a:ext cx="1221960" cy="85250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9487A15-FBD0-409D-9295-C65DF4BA8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3042" y="521133"/>
              <a:ext cx="649732" cy="743215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D52F3B5-AF2E-43D4-A911-C8D7FD9F0D33}"/>
                </a:ext>
              </a:extLst>
            </p:cNvPr>
            <p:cNvSpPr/>
            <p:nvPr/>
          </p:nvSpPr>
          <p:spPr>
            <a:xfrm>
              <a:off x="3005473" y="1321722"/>
              <a:ext cx="8338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/>
                <a:t>Anna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143CEA0-BCBA-469C-80FF-951F442A3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3772" y="463241"/>
              <a:ext cx="937285" cy="782780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8839CA8-180D-4A84-A47E-48726DA0F3E8}"/>
                </a:ext>
              </a:extLst>
            </p:cNvPr>
            <p:cNvSpPr/>
            <p:nvPr/>
          </p:nvSpPr>
          <p:spPr>
            <a:xfrm>
              <a:off x="4205461" y="1321722"/>
              <a:ext cx="7151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/>
                <a:t>Tom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F35012-DC96-43CA-A18E-902E545765E1}"/>
                </a:ext>
              </a:extLst>
            </p:cNvPr>
            <p:cNvSpPr/>
            <p:nvPr/>
          </p:nvSpPr>
          <p:spPr>
            <a:xfrm>
              <a:off x="5409786" y="1321722"/>
              <a:ext cx="843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/>
                <a:t>Mary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FD25112-CA80-43CE-9ACD-5EDBAF850D5D}"/>
                </a:ext>
              </a:extLst>
            </p:cNvPr>
            <p:cNvSpPr/>
            <p:nvPr/>
          </p:nvSpPr>
          <p:spPr>
            <a:xfrm>
              <a:off x="6759935" y="1321722"/>
              <a:ext cx="6992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/>
                <a:t>Jack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D207B95-1C95-4D25-9F74-713BAB358697}"/>
                </a:ext>
              </a:extLst>
            </p:cNvPr>
            <p:cNvSpPr/>
            <p:nvPr/>
          </p:nvSpPr>
          <p:spPr>
            <a:xfrm>
              <a:off x="7913187" y="1321722"/>
              <a:ext cx="768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/>
                <a:t>Beth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C26A53DC-3B4D-41FB-B8FD-814FF470A38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63" y="3263086"/>
            <a:ext cx="1188803" cy="99283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DD1DAFDA-EFD1-425B-B6CA-1472DD06DBB1}"/>
              </a:ext>
            </a:extLst>
          </p:cNvPr>
          <p:cNvGrpSpPr/>
          <p:nvPr/>
        </p:nvGrpSpPr>
        <p:grpSpPr>
          <a:xfrm>
            <a:off x="2122040" y="5702859"/>
            <a:ext cx="5130304" cy="903796"/>
            <a:chOff x="2122040" y="5702859"/>
            <a:chExt cx="5130304" cy="903796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473EC76-DCFB-4A4C-8AD6-0D03702BF498}"/>
                </a:ext>
              </a:extLst>
            </p:cNvPr>
            <p:cNvSpPr/>
            <p:nvPr/>
          </p:nvSpPr>
          <p:spPr>
            <a:xfrm>
              <a:off x="2122040" y="5702859"/>
              <a:ext cx="5130304" cy="90379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723F00B-6DE5-4D41-9D50-F22556DE5EBF}"/>
                </a:ext>
              </a:extLst>
            </p:cNvPr>
            <p:cNvSpPr/>
            <p:nvPr/>
          </p:nvSpPr>
          <p:spPr>
            <a:xfrm>
              <a:off x="2334145" y="5739259"/>
              <a:ext cx="470609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/>
                <a:t>Jack doesn’t have long or blond hair.</a:t>
              </a:r>
            </a:p>
            <a:p>
              <a:pPr algn="ctr"/>
              <a:r>
                <a:rPr lang="en-GB" sz="2400" dirty="0"/>
                <a:t>But he’s still in the group.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16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/>
      <p:bldP spid="11" grpId="0"/>
      <p:bldP spid="12" grpId="0"/>
      <p:bldP spid="22" grpId="0"/>
      <p:bldP spid="22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75000"/>
          </a:schemeClr>
        </a:solidFill>
        <a:ln w="28575">
          <a:solidFill>
            <a:schemeClr val="tx1"/>
          </a:solidFill>
        </a:ln>
        <a:effectLst/>
      </a:spPr>
      <a:bodyPr rtlCol="0" anchor="ctr"/>
      <a:lstStyle>
        <a:defPPr algn="ctr">
          <a:defRPr sz="3200" dirty="0">
            <a:latin typeface="Comic Sans MS" panose="030F0702030302020204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11717</TotalTime>
  <Words>358</Words>
  <Application>Microsoft Office PowerPoint</Application>
  <PresentationFormat>A4 Paper (210x297 mm)</PresentationFormat>
  <Paragraphs>149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Arial</vt:lpstr>
      <vt:lpstr>Comic Sans MS</vt:lpstr>
      <vt:lpstr>Lucida Console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Kite</dc:creator>
  <cp:lastModifiedBy>Maryam Shouman</cp:lastModifiedBy>
  <cp:revision>541</cp:revision>
  <cp:lastPrinted>2019-03-08T02:30:16Z</cp:lastPrinted>
  <dcterms:created xsi:type="dcterms:W3CDTF">2017-01-17T16:57:04Z</dcterms:created>
  <dcterms:modified xsi:type="dcterms:W3CDTF">2024-01-02T23:27:53Z</dcterms:modified>
</cp:coreProperties>
</file>