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810" r:id="rId2"/>
    <p:sldId id="6812" r:id="rId3"/>
    <p:sldId id="6813" r:id="rId4"/>
    <p:sldId id="6814" r:id="rId5"/>
    <p:sldId id="6815" r:id="rId6"/>
    <p:sldId id="6816" r:id="rId7"/>
    <p:sldId id="6817" r:id="rId8"/>
    <p:sldId id="6868" r:id="rId9"/>
    <p:sldId id="6818" r:id="rId10"/>
    <p:sldId id="6819" r:id="rId11"/>
    <p:sldId id="6869" r:id="rId12"/>
    <p:sldId id="6870" r:id="rId13"/>
    <p:sldId id="6871" r:id="rId14"/>
    <p:sldId id="687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BBC10-2764-BDB8-AACC-EFA6218C67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5F54F5-987F-D73C-2D81-7830B4F634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FC00F2-57D2-A5B0-FDEB-90CE7C830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6EA5-E82B-4B51-A204-E5669F52A0DD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02889-4833-9FDE-E5CD-7F9B608D0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F3F73-0D82-2D4B-F970-22EBA73E3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28195-81AD-4E36-B2AC-CCA5E4917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30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7DC48-BF84-65A9-C2E1-45BB2C359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80AF86-FB44-F8E9-B81C-61B54483B7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C6AD0-3A2C-94BA-C841-32AAF46AE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6EA5-E82B-4B51-A204-E5669F52A0DD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A8380-DCFB-6C6E-4EBF-C367C32E0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D591F5-784E-BFE2-DD03-E55C53486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28195-81AD-4E36-B2AC-CCA5E4917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04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46C72A-5DCD-7623-3B9B-F0DEA71CFB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A9DDBE-6B92-4FBA-F718-79CE30877C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181F7-2868-F592-B656-92B2404FB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6EA5-E82B-4B51-A204-E5669F52A0DD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894787-F483-778C-17B8-43B18C2E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30C382-AA96-035D-6EE3-AC8B04097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28195-81AD-4E36-B2AC-CCA5E4917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689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C0A09-1A63-4C82-E4DE-14734E337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0ACF8-D0FC-DA6F-21A2-E92564AE6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F6F15-703E-CA91-D7E6-88094ADDE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6EA5-E82B-4B51-A204-E5669F52A0DD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90505-3CCF-36EC-B030-3A15C06E1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F28389-458B-385B-4413-1E234D52D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28195-81AD-4E36-B2AC-CCA5E4917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015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B8093-F079-395F-A1F7-E690CD585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DE62E8-288F-39D4-476C-58BCA942D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A1DD4-7E4A-D9D2-53D2-C05C00779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6EA5-E82B-4B51-A204-E5669F52A0DD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BF3447-15DD-C0CA-72F0-880603E6D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615F0-93C3-EF2D-D536-2073F1C2E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28195-81AD-4E36-B2AC-CCA5E4917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101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85078-BBCC-9F15-B09D-524B994FE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0A59E-C59B-3FB0-CA56-7D80A34655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A83DE1-EEEA-E312-C8DB-A1654C0B7B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735491-DB08-9A75-EF79-30FAD9783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6EA5-E82B-4B51-A204-E5669F52A0DD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FFCC0-EFE8-3CAE-8E60-AF4545B15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C9D8D2-79EB-351F-CD7E-1DDF56A75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28195-81AD-4E36-B2AC-CCA5E4917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32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732DE-D81F-F945-73D0-26B9E3FC7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2F3443-C8E6-C561-4D8D-6E57DA29D4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89CD27-537D-7EB2-3D40-A071DDF726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18E617-73BA-D62D-8875-3C7DE45D4C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A5C033-576E-0FBB-563E-1E8B4697EA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5030CD-7341-6FDC-8102-5B7B37CC0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6EA5-E82B-4B51-A204-E5669F52A0DD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E6A1F6-D1F7-9791-C3AE-01B7F239F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AF2696-E899-889D-ED32-9EAA506F9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28195-81AD-4E36-B2AC-CCA5E4917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16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2A79D-0016-86DC-75F5-854D0EBA5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119B59-0AC2-E4AA-2BF5-6CA280992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6EA5-E82B-4B51-A204-E5669F52A0DD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C75A00-E19D-B0F6-340E-F6F2C2473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6E277A-BA21-BF2A-2719-040748EF8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28195-81AD-4E36-B2AC-CCA5E4917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42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9AE8ED-8C4E-E57B-F8BE-F2075A2FC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6EA5-E82B-4B51-A204-E5669F52A0DD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C7EB87-C945-BFEC-7614-A23FF2A89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793EE5-AF51-CCB9-2EB4-C145FE4BD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28195-81AD-4E36-B2AC-CCA5E4917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761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CD5C0-2F40-E9F5-B813-195C48735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5D04C-B04E-7E9B-59D6-DE6B88E67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E14071-0691-9FF3-42C7-DDD6FC8EB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4B7078-D84A-DE1D-3DCB-34DE47615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6EA5-E82B-4B51-A204-E5669F52A0DD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5ACCED-D519-AB50-2790-4CE081D1B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8BD148-5A00-DDAB-E82E-A694242F2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28195-81AD-4E36-B2AC-CCA5E4917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29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65AF3-8CE3-A0AA-EF0D-BDEC03735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71C395-88E1-96F7-53B0-CC806B20E8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A3945C-CA42-008C-53F7-8123B66847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07A574-907E-2E73-4088-684B7BE0D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6EA5-E82B-4B51-A204-E5669F52A0DD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1E0C3D-E0D7-25ED-8DAE-EAF68C79A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954077-D11B-5772-541E-585C7AC90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28195-81AD-4E36-B2AC-CCA5E4917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2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10A4EA-FC13-BCFA-9403-91D4024F9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C6AC9F-B6B8-4D66-13C9-D44FC3537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BFE473-3F7F-AFC2-A818-0BF1A1661A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46EA5-E82B-4B51-A204-E5669F52A0DD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20F676-2882-A100-5082-F8D58602CA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47136-9F3F-B719-A3D9-381EA4C5CB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28195-81AD-4E36-B2AC-CCA5E4917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66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curtain, furniture, floor, red&#10;&#10;Description automatically generated">
            <a:extLst>
              <a:ext uri="{FF2B5EF4-FFF2-40B4-BE49-F238E27FC236}">
                <a16:creationId xmlns:a16="http://schemas.microsoft.com/office/drawing/2014/main" id="{91258D8C-99E3-A2FD-8AA8-FED5F45F8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38267"/>
          </a:xfrm>
          <a:prstGeom prst="rect">
            <a:avLst/>
          </a:prstGeom>
        </p:spPr>
      </p:pic>
      <p:sp>
        <p:nvSpPr>
          <p:cNvPr id="6" name="Rectangle: Rounded Corners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6DD98BA-DA6F-6D78-01D2-1FF0AE42750C}"/>
              </a:ext>
            </a:extLst>
          </p:cNvPr>
          <p:cNvSpPr/>
          <p:nvPr/>
        </p:nvSpPr>
        <p:spPr>
          <a:xfrm>
            <a:off x="4512040" y="4816627"/>
            <a:ext cx="2698229" cy="749508"/>
          </a:xfrm>
          <a:prstGeom prst="roundRect">
            <a:avLst/>
          </a:prstGeom>
          <a:solidFill>
            <a:srgbClr val="2355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ابدأ باسم الله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FA9218-65E7-D90F-6A9D-7B4A78B22C89}"/>
              </a:ext>
            </a:extLst>
          </p:cNvPr>
          <p:cNvSpPr txBox="1"/>
          <p:nvPr/>
        </p:nvSpPr>
        <p:spPr>
          <a:xfrm>
            <a:off x="2603093" y="1664312"/>
            <a:ext cx="6319234" cy="280076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8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lHor" panose="02060603050605020204" pitchFamily="18" charset="-78"/>
                <a:ea typeface="Times New Roman" panose="02020603050405020304" pitchFamily="18" charset="0"/>
                <a:cs typeface="AlHor" panose="02060603050605020204" pitchFamily="18" charset="-78"/>
              </a:rPr>
              <a:t>نصوص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8800" b="1" dirty="0">
                <a:solidFill>
                  <a:prstClr val="white"/>
                </a:solidFill>
                <a:latin typeface="AlHor" panose="02060603050605020204" pitchFamily="18" charset="-78"/>
                <a:ea typeface="Times New Roman" panose="02020603050405020304" pitchFamily="18" charset="0"/>
                <a:cs typeface="AlHor" panose="02060603050605020204" pitchFamily="18" charset="-78"/>
              </a:rPr>
              <a:t>عشقناك يا مصر</a:t>
            </a:r>
            <a:endParaRPr kumimoji="0" lang="ar-EG" sz="8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lHor" panose="02060603050605020204" pitchFamily="18" charset="-78"/>
              <a:ea typeface="Times New Roman" panose="02020603050405020304" pitchFamily="18" charset="0"/>
              <a:cs typeface="AlHor" panose="020606030506050202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1748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14:flip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63EE879-ED7E-BAE8-DBDB-AA88039131FA}"/>
              </a:ext>
            </a:extLst>
          </p:cNvPr>
          <p:cNvSpPr/>
          <p:nvPr/>
        </p:nvSpPr>
        <p:spPr>
          <a:xfrm>
            <a:off x="3222952" y="55038"/>
            <a:ext cx="5746095" cy="474698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3200" b="1" dirty="0">
                <a:solidFill>
                  <a:srgbClr val="002060"/>
                </a:solidFill>
              </a:rPr>
              <a:t>عشقناك يا مصر– فاروق جويدة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EACA1E1-10F3-757E-FED4-6A5D40B9E6FD}"/>
              </a:ext>
            </a:extLst>
          </p:cNvPr>
          <p:cNvSpPr txBox="1"/>
          <p:nvPr/>
        </p:nvSpPr>
        <p:spPr>
          <a:xfrm>
            <a:off x="424543" y="1666817"/>
            <a:ext cx="11571512" cy="4020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Bef>
                <a:spcPts val="200"/>
              </a:spcBef>
            </a:pP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(3)الغرض من النداء في قوله : «</a:t>
            </a:r>
            <a:r>
              <a:rPr lang="ar-SA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يامصر</a:t>
            </a: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»...................</a:t>
            </a:r>
            <a:endParaRPr lang="ar-EG" sz="2800" b="1" dirty="0">
              <a:solidFill>
                <a:srgbClr val="E36C0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Bef>
                <a:spcPts val="200"/>
              </a:spcBef>
            </a:pPr>
            <a:r>
              <a:rPr lang="ar-SA" sz="2800" b="1" dirty="0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(هـ) هات من النص ما يدل على المعنيين التاليين :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Bef>
                <a:spcPts val="200"/>
              </a:spcBef>
            </a:pP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(1) صوت مصر الجميل يهدى الحائرين.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  <a:spcBef>
                <a:spcPts val="200"/>
              </a:spcBef>
            </a:pP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................................................................................................................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  <a:spcBef>
                <a:spcPts val="200"/>
              </a:spcBef>
            </a:pP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(۲) مصر تتخلص من أحزانها لتستعيد مكانتها.</a:t>
            </a:r>
            <a:endParaRPr lang="ar-EG" sz="2800" b="1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Bef>
                <a:spcPts val="200"/>
              </a:spcBef>
            </a:pP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.................................................................................................................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D83C51-A59C-CC94-5522-8A91F88B5E15}"/>
              </a:ext>
            </a:extLst>
          </p:cNvPr>
          <p:cNvSpPr txBox="1"/>
          <p:nvPr/>
        </p:nvSpPr>
        <p:spPr>
          <a:xfrm>
            <a:off x="1421944" y="639813"/>
            <a:ext cx="934810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EG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1-</a:t>
            </a:r>
            <a:r>
              <a:rPr lang="ar-SA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حملن</a:t>
            </a:r>
            <a:r>
              <a:rPr lang="ar-EG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ــــ</a:t>
            </a:r>
            <a:r>
              <a:rPr lang="ar-SA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اك يا مـصـر</a:t>
            </a:r>
            <a:r>
              <a:rPr lang="ar-EG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ُ</a:t>
            </a:r>
            <a:r>
              <a:rPr lang="ar-SA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 بـين الحـنايا</a:t>
            </a:r>
            <a:r>
              <a:rPr lang="ar-EG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        وبين الـضُـلـوعِ وفـــوق الجبـيـن</a:t>
            </a:r>
          </a:p>
          <a:p>
            <a:pPr algn="r" rtl="1"/>
            <a:r>
              <a:rPr lang="ar-SA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 2-عشقناك صَـدرًا رعـــــانا بـدفء </a:t>
            </a:r>
            <a:r>
              <a:rPr lang="ar-EG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     </a:t>
            </a:r>
            <a:r>
              <a:rPr lang="ar-SA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وإن طــال فيــنا زمــانُ الحـــنيـن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DF3597-5861-F5F6-27DB-C48FFFD96A6A}"/>
              </a:ext>
            </a:extLst>
          </p:cNvPr>
          <p:cNvSpPr txBox="1"/>
          <p:nvPr/>
        </p:nvSpPr>
        <p:spPr>
          <a:xfrm>
            <a:off x="742950" y="0"/>
            <a:ext cx="23657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EG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تدريبات وواجب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7ABF5CB-0228-3290-4DD9-8ED339223ACD}"/>
              </a:ext>
            </a:extLst>
          </p:cNvPr>
          <p:cNvSpPr/>
          <p:nvPr/>
        </p:nvSpPr>
        <p:spPr>
          <a:xfrm>
            <a:off x="4929187" y="1857375"/>
            <a:ext cx="1871663" cy="314325"/>
          </a:xfrm>
          <a:prstGeom prst="roundRect">
            <a:avLst/>
          </a:prstGeom>
          <a:solidFill>
            <a:srgbClr val="FFE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التعظيم</a:t>
            </a:r>
            <a:endParaRPr lang="ar-EG" sz="2800" b="1" dirty="0">
              <a:solidFill>
                <a:srgbClr val="C00000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5CB60A6-C9B4-E14C-461B-261972C54060}"/>
              </a:ext>
            </a:extLst>
          </p:cNvPr>
          <p:cNvSpPr/>
          <p:nvPr/>
        </p:nvSpPr>
        <p:spPr>
          <a:xfrm>
            <a:off x="3519487" y="3917110"/>
            <a:ext cx="8476568" cy="314325"/>
          </a:xfrm>
          <a:prstGeom prst="roundRect">
            <a:avLst/>
          </a:prstGeom>
          <a:solidFill>
            <a:srgbClr val="FFE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EG" sz="2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سيبقى نشـــــيدُك رغـــمَ الجـراح        يضيءُ الطــريقَ على الحائـريـن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4475494-8DB5-4295-7D27-1723A102390F}"/>
              </a:ext>
            </a:extLst>
          </p:cNvPr>
          <p:cNvSpPr/>
          <p:nvPr/>
        </p:nvSpPr>
        <p:spPr>
          <a:xfrm>
            <a:off x="3519487" y="5217869"/>
            <a:ext cx="8476568" cy="314325"/>
          </a:xfrm>
          <a:prstGeom prst="roundRect">
            <a:avLst/>
          </a:prstGeom>
          <a:solidFill>
            <a:srgbClr val="FFE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EG" sz="2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فهيا </a:t>
            </a:r>
            <a:r>
              <a:rPr lang="ar-EG" sz="2800" b="1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اخْلعى</a:t>
            </a:r>
            <a:r>
              <a:rPr lang="ar-EG" sz="2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عنك ثوبَ الهـــــموم         غـدًا  سـوف يأتـي بمـا تحـلمــين</a:t>
            </a:r>
          </a:p>
        </p:txBody>
      </p:sp>
    </p:spTree>
    <p:extLst>
      <p:ext uri="{BB962C8B-B14F-4D97-AF65-F5344CB8AC3E}">
        <p14:creationId xmlns:p14="http://schemas.microsoft.com/office/powerpoint/2010/main" val="904125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14:switch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63EE879-ED7E-BAE8-DBDB-AA88039131FA}"/>
              </a:ext>
            </a:extLst>
          </p:cNvPr>
          <p:cNvSpPr/>
          <p:nvPr/>
        </p:nvSpPr>
        <p:spPr>
          <a:xfrm>
            <a:off x="3222952" y="55038"/>
            <a:ext cx="5746095" cy="474698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3200" b="1" dirty="0">
                <a:solidFill>
                  <a:srgbClr val="002060"/>
                </a:solidFill>
              </a:rPr>
              <a:t>عشقناك يا مصر– فاروق جويدة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EACA1E1-10F3-757E-FED4-6A5D40B9E6FD}"/>
              </a:ext>
            </a:extLst>
          </p:cNvPr>
          <p:cNvSpPr txBox="1"/>
          <p:nvPr/>
        </p:nvSpPr>
        <p:spPr>
          <a:xfrm>
            <a:off x="424543" y="1666817"/>
            <a:ext cx="11571512" cy="4020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Bef>
                <a:spcPts val="200"/>
              </a:spcBef>
            </a:pP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(3)الغرض من النداء في قوله : «</a:t>
            </a:r>
            <a:r>
              <a:rPr lang="ar-SA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يامصر</a:t>
            </a: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»...................</a:t>
            </a:r>
            <a:endParaRPr lang="ar-EG" sz="2800" b="1" dirty="0">
              <a:solidFill>
                <a:srgbClr val="E36C0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Bef>
                <a:spcPts val="200"/>
              </a:spcBef>
            </a:pPr>
            <a:r>
              <a:rPr lang="ar-SA" sz="2800" b="1" dirty="0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(هـ) هات من النص ما يدل على المعنيين التاليين :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Bef>
                <a:spcPts val="200"/>
              </a:spcBef>
            </a:pP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(1) صوت مصر الجميل يهدى الحائرين.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  <a:spcBef>
                <a:spcPts val="200"/>
              </a:spcBef>
            </a:pP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................................................................................................................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  <a:spcBef>
                <a:spcPts val="200"/>
              </a:spcBef>
            </a:pP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(۲) مصر تتخلص من أحزانها لتستعيد مكانتها.</a:t>
            </a:r>
            <a:endParaRPr lang="ar-EG" sz="2800" b="1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Bef>
                <a:spcPts val="200"/>
              </a:spcBef>
            </a:pP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.................................................................................................................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D83C51-A59C-CC94-5522-8A91F88B5E15}"/>
              </a:ext>
            </a:extLst>
          </p:cNvPr>
          <p:cNvSpPr txBox="1"/>
          <p:nvPr/>
        </p:nvSpPr>
        <p:spPr>
          <a:xfrm>
            <a:off x="1421944" y="639813"/>
            <a:ext cx="934810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EG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1-</a:t>
            </a:r>
            <a:r>
              <a:rPr lang="ar-SA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حملن</a:t>
            </a:r>
            <a:r>
              <a:rPr lang="ar-EG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ــــ</a:t>
            </a:r>
            <a:r>
              <a:rPr lang="ar-SA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اك يا مـصـر</a:t>
            </a:r>
            <a:r>
              <a:rPr lang="ar-EG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ُ</a:t>
            </a:r>
            <a:r>
              <a:rPr lang="ar-SA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 بـين الحـنايا</a:t>
            </a:r>
            <a:r>
              <a:rPr lang="ar-EG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        وبين الـضُـلـوعِ وفـــوق الجبـيـن</a:t>
            </a:r>
          </a:p>
          <a:p>
            <a:pPr algn="r" rtl="1"/>
            <a:r>
              <a:rPr lang="ar-SA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 2-عشقناك صَـدرًا رعـــــانا بـدفء </a:t>
            </a:r>
            <a:r>
              <a:rPr lang="ar-EG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     </a:t>
            </a:r>
            <a:r>
              <a:rPr lang="ar-SA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وإن طــال فيــنا زمــانُ الحـــنيـن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DF3597-5861-F5F6-27DB-C48FFFD96A6A}"/>
              </a:ext>
            </a:extLst>
          </p:cNvPr>
          <p:cNvSpPr txBox="1"/>
          <p:nvPr/>
        </p:nvSpPr>
        <p:spPr>
          <a:xfrm>
            <a:off x="742950" y="0"/>
            <a:ext cx="23657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EG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تدريبات وواجب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7ABF5CB-0228-3290-4DD9-8ED339223ACD}"/>
              </a:ext>
            </a:extLst>
          </p:cNvPr>
          <p:cNvSpPr/>
          <p:nvPr/>
        </p:nvSpPr>
        <p:spPr>
          <a:xfrm>
            <a:off x="4929187" y="1857375"/>
            <a:ext cx="1871663" cy="314325"/>
          </a:xfrm>
          <a:prstGeom prst="roundRect">
            <a:avLst/>
          </a:prstGeom>
          <a:solidFill>
            <a:srgbClr val="FFE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التعظيم</a:t>
            </a:r>
            <a:endParaRPr lang="ar-EG" sz="2800" b="1" dirty="0">
              <a:solidFill>
                <a:srgbClr val="C00000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5CB60A6-C9B4-E14C-461B-261972C54060}"/>
              </a:ext>
            </a:extLst>
          </p:cNvPr>
          <p:cNvSpPr/>
          <p:nvPr/>
        </p:nvSpPr>
        <p:spPr>
          <a:xfrm>
            <a:off x="3519487" y="3917110"/>
            <a:ext cx="8476568" cy="314325"/>
          </a:xfrm>
          <a:prstGeom prst="roundRect">
            <a:avLst/>
          </a:prstGeom>
          <a:solidFill>
            <a:srgbClr val="FFE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EG" sz="2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سيبقى نشـــــيدُك رغـــمَ الجـراح        يضيءُ الطــريقَ على الحائـريـن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4475494-8DB5-4295-7D27-1723A102390F}"/>
              </a:ext>
            </a:extLst>
          </p:cNvPr>
          <p:cNvSpPr/>
          <p:nvPr/>
        </p:nvSpPr>
        <p:spPr>
          <a:xfrm>
            <a:off x="3519487" y="5217869"/>
            <a:ext cx="8476568" cy="314325"/>
          </a:xfrm>
          <a:prstGeom prst="roundRect">
            <a:avLst/>
          </a:prstGeom>
          <a:solidFill>
            <a:srgbClr val="FFE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EG" sz="2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فهيا </a:t>
            </a:r>
            <a:r>
              <a:rPr lang="ar-EG" sz="2800" b="1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اخْلعى</a:t>
            </a:r>
            <a:r>
              <a:rPr lang="ar-EG" sz="2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عنك ثوبَ الهـــــموم         غـدًا  سـوف يأتـي بمـا تحـلمــين</a:t>
            </a:r>
          </a:p>
        </p:txBody>
      </p:sp>
    </p:spTree>
    <p:extLst>
      <p:ext uri="{BB962C8B-B14F-4D97-AF65-F5344CB8AC3E}">
        <p14:creationId xmlns:p14="http://schemas.microsoft.com/office/powerpoint/2010/main" val="3943897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14:switch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63EE879-ED7E-BAE8-DBDB-AA88039131FA}"/>
              </a:ext>
            </a:extLst>
          </p:cNvPr>
          <p:cNvSpPr/>
          <p:nvPr/>
        </p:nvSpPr>
        <p:spPr>
          <a:xfrm>
            <a:off x="3222952" y="55038"/>
            <a:ext cx="5746095" cy="474698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3200" b="1" dirty="0">
                <a:solidFill>
                  <a:srgbClr val="002060"/>
                </a:solidFill>
              </a:rPr>
              <a:t>عشقناك يا مصر– فاروق جويدة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EACA1E1-10F3-757E-FED4-6A5D40B9E6FD}"/>
              </a:ext>
            </a:extLst>
          </p:cNvPr>
          <p:cNvSpPr txBox="1"/>
          <p:nvPr/>
        </p:nvSpPr>
        <p:spPr>
          <a:xfrm>
            <a:off x="424543" y="1666817"/>
            <a:ext cx="11571512" cy="4020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Bef>
                <a:spcPts val="200"/>
              </a:spcBef>
            </a:pP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(3)الغرض من النداء في قوله : «</a:t>
            </a:r>
            <a:r>
              <a:rPr lang="ar-SA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يامصر</a:t>
            </a: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»...................</a:t>
            </a:r>
            <a:endParaRPr lang="ar-EG" sz="2800" b="1" dirty="0">
              <a:solidFill>
                <a:srgbClr val="E36C0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Bef>
                <a:spcPts val="200"/>
              </a:spcBef>
            </a:pPr>
            <a:r>
              <a:rPr lang="ar-SA" sz="2800" b="1" dirty="0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(هـ) هات من النص ما يدل على المعنيين التاليين :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Bef>
                <a:spcPts val="200"/>
              </a:spcBef>
            </a:pP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(1) صوت مصر الجميل يهدى الحائرين.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  <a:spcBef>
                <a:spcPts val="200"/>
              </a:spcBef>
            </a:pP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................................................................................................................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  <a:spcBef>
                <a:spcPts val="200"/>
              </a:spcBef>
            </a:pP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(۲) مصر تتخلص من أحزانها لتستعيد مكانتها.</a:t>
            </a:r>
            <a:endParaRPr lang="ar-EG" sz="2800" b="1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Bef>
                <a:spcPts val="200"/>
              </a:spcBef>
            </a:pP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.................................................................................................................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D83C51-A59C-CC94-5522-8A91F88B5E15}"/>
              </a:ext>
            </a:extLst>
          </p:cNvPr>
          <p:cNvSpPr txBox="1"/>
          <p:nvPr/>
        </p:nvSpPr>
        <p:spPr>
          <a:xfrm>
            <a:off x="1421944" y="639813"/>
            <a:ext cx="934810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EG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1-</a:t>
            </a:r>
            <a:r>
              <a:rPr lang="ar-SA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حملن</a:t>
            </a:r>
            <a:r>
              <a:rPr lang="ar-EG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ــــ</a:t>
            </a:r>
            <a:r>
              <a:rPr lang="ar-SA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اك يا مـصـر</a:t>
            </a:r>
            <a:r>
              <a:rPr lang="ar-EG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ُ</a:t>
            </a:r>
            <a:r>
              <a:rPr lang="ar-SA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 بـين الحـنايا</a:t>
            </a:r>
            <a:r>
              <a:rPr lang="ar-EG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        وبين الـضُـلـوعِ وفـــوق الجبـيـن</a:t>
            </a:r>
          </a:p>
          <a:p>
            <a:pPr algn="r" rtl="1"/>
            <a:r>
              <a:rPr lang="ar-SA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 2-عشقناك صَـدرًا رعـــــانا بـدفء </a:t>
            </a:r>
            <a:r>
              <a:rPr lang="ar-EG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     </a:t>
            </a:r>
            <a:r>
              <a:rPr lang="ar-SA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وإن طــال فيــنا زمــانُ الحـــنيـن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DF3597-5861-F5F6-27DB-C48FFFD96A6A}"/>
              </a:ext>
            </a:extLst>
          </p:cNvPr>
          <p:cNvSpPr txBox="1"/>
          <p:nvPr/>
        </p:nvSpPr>
        <p:spPr>
          <a:xfrm>
            <a:off x="742950" y="0"/>
            <a:ext cx="23657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EG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تدريبات وواجب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7ABF5CB-0228-3290-4DD9-8ED339223ACD}"/>
              </a:ext>
            </a:extLst>
          </p:cNvPr>
          <p:cNvSpPr/>
          <p:nvPr/>
        </p:nvSpPr>
        <p:spPr>
          <a:xfrm>
            <a:off x="4929187" y="1857375"/>
            <a:ext cx="1871663" cy="314325"/>
          </a:xfrm>
          <a:prstGeom prst="roundRect">
            <a:avLst/>
          </a:prstGeom>
          <a:solidFill>
            <a:srgbClr val="FFE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التعظيم</a:t>
            </a:r>
            <a:endParaRPr lang="ar-EG" sz="2800" b="1" dirty="0">
              <a:solidFill>
                <a:srgbClr val="C00000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5CB60A6-C9B4-E14C-461B-261972C54060}"/>
              </a:ext>
            </a:extLst>
          </p:cNvPr>
          <p:cNvSpPr/>
          <p:nvPr/>
        </p:nvSpPr>
        <p:spPr>
          <a:xfrm>
            <a:off x="3519487" y="3917110"/>
            <a:ext cx="8476568" cy="314325"/>
          </a:xfrm>
          <a:prstGeom prst="roundRect">
            <a:avLst/>
          </a:prstGeom>
          <a:solidFill>
            <a:srgbClr val="FFE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EG" sz="2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سيبقى نشـــــيدُك رغـــمَ الجـراح        يضيءُ الطــريقَ على الحائـريـن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4475494-8DB5-4295-7D27-1723A102390F}"/>
              </a:ext>
            </a:extLst>
          </p:cNvPr>
          <p:cNvSpPr/>
          <p:nvPr/>
        </p:nvSpPr>
        <p:spPr>
          <a:xfrm>
            <a:off x="3519487" y="5217869"/>
            <a:ext cx="8476568" cy="314325"/>
          </a:xfrm>
          <a:prstGeom prst="roundRect">
            <a:avLst/>
          </a:prstGeom>
          <a:solidFill>
            <a:srgbClr val="FFE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EG" sz="2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فهيا </a:t>
            </a:r>
            <a:r>
              <a:rPr lang="ar-EG" sz="2800" b="1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اخْلعى</a:t>
            </a:r>
            <a:r>
              <a:rPr lang="ar-EG" sz="2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عنك ثوبَ الهـــــموم         غـدًا  سـوف يأتـي بمـا تحـلمــين</a:t>
            </a:r>
          </a:p>
        </p:txBody>
      </p:sp>
    </p:spTree>
    <p:extLst>
      <p:ext uri="{BB962C8B-B14F-4D97-AF65-F5344CB8AC3E}">
        <p14:creationId xmlns:p14="http://schemas.microsoft.com/office/powerpoint/2010/main" val="3037595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14:switch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63EE879-ED7E-BAE8-DBDB-AA88039131FA}"/>
              </a:ext>
            </a:extLst>
          </p:cNvPr>
          <p:cNvSpPr/>
          <p:nvPr/>
        </p:nvSpPr>
        <p:spPr>
          <a:xfrm>
            <a:off x="3222952" y="55038"/>
            <a:ext cx="5746095" cy="474698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3200" b="1" dirty="0">
                <a:solidFill>
                  <a:srgbClr val="002060"/>
                </a:solidFill>
              </a:rPr>
              <a:t>عشقناك يا مصر– فاروق جويدة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EACA1E1-10F3-757E-FED4-6A5D40B9E6FD}"/>
              </a:ext>
            </a:extLst>
          </p:cNvPr>
          <p:cNvSpPr txBox="1"/>
          <p:nvPr/>
        </p:nvSpPr>
        <p:spPr>
          <a:xfrm>
            <a:off x="424543" y="1666817"/>
            <a:ext cx="11571512" cy="4020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Bef>
                <a:spcPts val="200"/>
              </a:spcBef>
            </a:pP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(3)الغرض من النداء في قوله : «</a:t>
            </a:r>
            <a:r>
              <a:rPr lang="ar-SA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يامصر</a:t>
            </a: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»...................</a:t>
            </a:r>
            <a:endParaRPr lang="ar-EG" sz="2800" b="1" dirty="0">
              <a:solidFill>
                <a:srgbClr val="E36C0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Bef>
                <a:spcPts val="200"/>
              </a:spcBef>
            </a:pPr>
            <a:r>
              <a:rPr lang="ar-SA" sz="2800" b="1" dirty="0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(هـ) هات من النص ما يدل على المعنيين التاليين :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Bef>
                <a:spcPts val="200"/>
              </a:spcBef>
            </a:pP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(1) صوت مصر الجميل يهدى الحائرين.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  <a:spcBef>
                <a:spcPts val="200"/>
              </a:spcBef>
            </a:pP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................................................................................................................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  <a:spcBef>
                <a:spcPts val="200"/>
              </a:spcBef>
            </a:pP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(۲) مصر تتخلص من أحزانها لتستعيد مكانتها.</a:t>
            </a:r>
            <a:endParaRPr lang="ar-EG" sz="2800" b="1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Bef>
                <a:spcPts val="200"/>
              </a:spcBef>
            </a:pP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.................................................................................................................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D83C51-A59C-CC94-5522-8A91F88B5E15}"/>
              </a:ext>
            </a:extLst>
          </p:cNvPr>
          <p:cNvSpPr txBox="1"/>
          <p:nvPr/>
        </p:nvSpPr>
        <p:spPr>
          <a:xfrm>
            <a:off x="1421944" y="639813"/>
            <a:ext cx="934810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EG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1-</a:t>
            </a:r>
            <a:r>
              <a:rPr lang="ar-SA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حملن</a:t>
            </a:r>
            <a:r>
              <a:rPr lang="ar-EG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ــــ</a:t>
            </a:r>
            <a:r>
              <a:rPr lang="ar-SA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اك يا مـصـر</a:t>
            </a:r>
            <a:r>
              <a:rPr lang="ar-EG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ُ</a:t>
            </a:r>
            <a:r>
              <a:rPr lang="ar-SA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 بـين الحـنايا</a:t>
            </a:r>
            <a:r>
              <a:rPr lang="ar-EG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        وبين الـضُـلـوعِ وفـــوق الجبـيـن</a:t>
            </a:r>
          </a:p>
          <a:p>
            <a:pPr algn="r" rtl="1"/>
            <a:r>
              <a:rPr lang="ar-SA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 2-عشقناك صَـدرًا رعـــــانا بـدفء </a:t>
            </a:r>
            <a:r>
              <a:rPr lang="ar-EG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     </a:t>
            </a:r>
            <a:r>
              <a:rPr lang="ar-SA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وإن طــال فيــنا زمــانُ الحـــنيـن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DF3597-5861-F5F6-27DB-C48FFFD96A6A}"/>
              </a:ext>
            </a:extLst>
          </p:cNvPr>
          <p:cNvSpPr txBox="1"/>
          <p:nvPr/>
        </p:nvSpPr>
        <p:spPr>
          <a:xfrm>
            <a:off x="742950" y="0"/>
            <a:ext cx="23657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EG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تدريبات وواجب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7ABF5CB-0228-3290-4DD9-8ED339223ACD}"/>
              </a:ext>
            </a:extLst>
          </p:cNvPr>
          <p:cNvSpPr/>
          <p:nvPr/>
        </p:nvSpPr>
        <p:spPr>
          <a:xfrm>
            <a:off x="4929187" y="1857375"/>
            <a:ext cx="1871663" cy="314325"/>
          </a:xfrm>
          <a:prstGeom prst="roundRect">
            <a:avLst/>
          </a:prstGeom>
          <a:solidFill>
            <a:srgbClr val="FFE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التعظيم</a:t>
            </a:r>
            <a:endParaRPr lang="ar-EG" sz="2800" b="1" dirty="0">
              <a:solidFill>
                <a:srgbClr val="C00000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5CB60A6-C9B4-E14C-461B-261972C54060}"/>
              </a:ext>
            </a:extLst>
          </p:cNvPr>
          <p:cNvSpPr/>
          <p:nvPr/>
        </p:nvSpPr>
        <p:spPr>
          <a:xfrm>
            <a:off x="3519487" y="3917110"/>
            <a:ext cx="8476568" cy="314325"/>
          </a:xfrm>
          <a:prstGeom prst="roundRect">
            <a:avLst/>
          </a:prstGeom>
          <a:solidFill>
            <a:srgbClr val="FFE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EG" sz="2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سيبقى نشـــــيدُك رغـــمَ الجـراح        يضيءُ الطــريقَ على الحائـريـن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4475494-8DB5-4295-7D27-1723A102390F}"/>
              </a:ext>
            </a:extLst>
          </p:cNvPr>
          <p:cNvSpPr/>
          <p:nvPr/>
        </p:nvSpPr>
        <p:spPr>
          <a:xfrm>
            <a:off x="3519487" y="5217869"/>
            <a:ext cx="8476568" cy="314325"/>
          </a:xfrm>
          <a:prstGeom prst="roundRect">
            <a:avLst/>
          </a:prstGeom>
          <a:solidFill>
            <a:srgbClr val="FFE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EG" sz="2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فهيا </a:t>
            </a:r>
            <a:r>
              <a:rPr lang="ar-EG" sz="2800" b="1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اخْلعى</a:t>
            </a:r>
            <a:r>
              <a:rPr lang="ar-EG" sz="2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عنك ثوبَ الهـــــموم         غـدًا  سـوف يأتـي بمـا تحـلمــين</a:t>
            </a:r>
          </a:p>
        </p:txBody>
      </p:sp>
    </p:spTree>
    <p:extLst>
      <p:ext uri="{BB962C8B-B14F-4D97-AF65-F5344CB8AC3E}">
        <p14:creationId xmlns:p14="http://schemas.microsoft.com/office/powerpoint/2010/main" val="780294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14:switch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63EE879-ED7E-BAE8-DBDB-AA88039131FA}"/>
              </a:ext>
            </a:extLst>
          </p:cNvPr>
          <p:cNvSpPr/>
          <p:nvPr/>
        </p:nvSpPr>
        <p:spPr>
          <a:xfrm>
            <a:off x="3222952" y="55038"/>
            <a:ext cx="5746095" cy="474698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3200" b="1" dirty="0">
                <a:solidFill>
                  <a:srgbClr val="002060"/>
                </a:solidFill>
              </a:rPr>
              <a:t>عشقناك يا مصر– فاروق جويدة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EACA1E1-10F3-757E-FED4-6A5D40B9E6FD}"/>
              </a:ext>
            </a:extLst>
          </p:cNvPr>
          <p:cNvSpPr txBox="1"/>
          <p:nvPr/>
        </p:nvSpPr>
        <p:spPr>
          <a:xfrm>
            <a:off x="424543" y="1666817"/>
            <a:ext cx="11571512" cy="4020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Bef>
                <a:spcPts val="200"/>
              </a:spcBef>
            </a:pP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(3)الغرض من النداء في قوله : «</a:t>
            </a:r>
            <a:r>
              <a:rPr lang="ar-SA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يامصر</a:t>
            </a: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»...................</a:t>
            </a:r>
            <a:endParaRPr lang="ar-EG" sz="2800" b="1" dirty="0">
              <a:solidFill>
                <a:srgbClr val="E36C0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Bef>
                <a:spcPts val="200"/>
              </a:spcBef>
            </a:pPr>
            <a:r>
              <a:rPr lang="ar-SA" sz="2800" b="1" dirty="0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(هـ) هات من النص ما يدل على المعنيين التاليين :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Bef>
                <a:spcPts val="200"/>
              </a:spcBef>
            </a:pP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(1) صوت مصر الجميل يهدى الحائرين.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  <a:spcBef>
                <a:spcPts val="200"/>
              </a:spcBef>
            </a:pP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................................................................................................................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  <a:spcBef>
                <a:spcPts val="200"/>
              </a:spcBef>
            </a:pP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(۲) مصر تتخلص من أحزانها لتستعيد مكانتها.</a:t>
            </a:r>
            <a:endParaRPr lang="ar-EG" sz="2800" b="1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Bef>
                <a:spcPts val="200"/>
              </a:spcBef>
            </a:pP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.................................................................................................................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D83C51-A59C-CC94-5522-8A91F88B5E15}"/>
              </a:ext>
            </a:extLst>
          </p:cNvPr>
          <p:cNvSpPr txBox="1"/>
          <p:nvPr/>
        </p:nvSpPr>
        <p:spPr>
          <a:xfrm>
            <a:off x="1421944" y="639813"/>
            <a:ext cx="934810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EG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1-</a:t>
            </a:r>
            <a:r>
              <a:rPr lang="ar-SA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حملن</a:t>
            </a:r>
            <a:r>
              <a:rPr lang="ar-EG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ــــ</a:t>
            </a:r>
            <a:r>
              <a:rPr lang="ar-SA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اك يا مـصـر</a:t>
            </a:r>
            <a:r>
              <a:rPr lang="ar-EG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ُ</a:t>
            </a:r>
            <a:r>
              <a:rPr lang="ar-SA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 بـين الحـنايا</a:t>
            </a:r>
            <a:r>
              <a:rPr lang="ar-EG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        وبين الـضُـلـوعِ وفـــوق الجبـيـن</a:t>
            </a:r>
          </a:p>
          <a:p>
            <a:pPr algn="r" rtl="1"/>
            <a:r>
              <a:rPr lang="ar-SA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 2-عشقناك صَـدرًا رعـــــانا بـدفء </a:t>
            </a:r>
            <a:r>
              <a:rPr lang="ar-EG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     </a:t>
            </a:r>
            <a:r>
              <a:rPr lang="ar-SA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وإن طــال فيــنا زمــانُ الحـــنيـن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DF3597-5861-F5F6-27DB-C48FFFD96A6A}"/>
              </a:ext>
            </a:extLst>
          </p:cNvPr>
          <p:cNvSpPr txBox="1"/>
          <p:nvPr/>
        </p:nvSpPr>
        <p:spPr>
          <a:xfrm>
            <a:off x="742950" y="0"/>
            <a:ext cx="23657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EG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تدريبات وواجب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7ABF5CB-0228-3290-4DD9-8ED339223ACD}"/>
              </a:ext>
            </a:extLst>
          </p:cNvPr>
          <p:cNvSpPr/>
          <p:nvPr/>
        </p:nvSpPr>
        <p:spPr>
          <a:xfrm>
            <a:off x="4929187" y="1857375"/>
            <a:ext cx="1871663" cy="314325"/>
          </a:xfrm>
          <a:prstGeom prst="roundRect">
            <a:avLst/>
          </a:prstGeom>
          <a:solidFill>
            <a:srgbClr val="FFE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التعظيم</a:t>
            </a:r>
            <a:endParaRPr lang="ar-EG" sz="2800" b="1" dirty="0">
              <a:solidFill>
                <a:srgbClr val="C00000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5CB60A6-C9B4-E14C-461B-261972C54060}"/>
              </a:ext>
            </a:extLst>
          </p:cNvPr>
          <p:cNvSpPr/>
          <p:nvPr/>
        </p:nvSpPr>
        <p:spPr>
          <a:xfrm>
            <a:off x="3519487" y="3917110"/>
            <a:ext cx="8476568" cy="314325"/>
          </a:xfrm>
          <a:prstGeom prst="roundRect">
            <a:avLst/>
          </a:prstGeom>
          <a:solidFill>
            <a:srgbClr val="FFE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EG" sz="2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سيبقى نشـــــيدُك رغـــمَ الجـراح        يضيءُ الطــريقَ على الحائـريـن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4475494-8DB5-4295-7D27-1723A102390F}"/>
              </a:ext>
            </a:extLst>
          </p:cNvPr>
          <p:cNvSpPr/>
          <p:nvPr/>
        </p:nvSpPr>
        <p:spPr>
          <a:xfrm>
            <a:off x="3519487" y="5217869"/>
            <a:ext cx="8476568" cy="314325"/>
          </a:xfrm>
          <a:prstGeom prst="roundRect">
            <a:avLst/>
          </a:prstGeom>
          <a:solidFill>
            <a:srgbClr val="FFE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EG" sz="2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فهيا </a:t>
            </a:r>
            <a:r>
              <a:rPr lang="ar-EG" sz="2800" b="1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اخْلعى</a:t>
            </a:r>
            <a:r>
              <a:rPr lang="ar-EG" sz="2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عنك ثوبَ الهـــــموم         غـدًا  سـوف يأتـي بمـا تحـلمــين</a:t>
            </a:r>
          </a:p>
        </p:txBody>
      </p:sp>
    </p:spTree>
    <p:extLst>
      <p:ext uri="{BB962C8B-B14F-4D97-AF65-F5344CB8AC3E}">
        <p14:creationId xmlns:p14="http://schemas.microsoft.com/office/powerpoint/2010/main" val="3983800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14:switch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D529107-53B5-BEC1-DB18-44FCB8479895}"/>
              </a:ext>
            </a:extLst>
          </p:cNvPr>
          <p:cNvGraphicFramePr>
            <a:graphicFrameLocks noGrp="1"/>
          </p:cNvGraphicFramePr>
          <p:nvPr/>
        </p:nvGraphicFramePr>
        <p:xfrm>
          <a:off x="138544" y="1091426"/>
          <a:ext cx="11380903" cy="4342638"/>
        </p:xfrm>
        <a:graphic>
          <a:graphicData uri="http://schemas.openxmlformats.org/drawingml/2006/table">
            <a:tbl>
              <a:tblPr rtl="1" firstRow="1" firstCol="1" bandRow="1" bandCol="1"/>
              <a:tblGrid>
                <a:gridCol w="5691886">
                  <a:extLst>
                    <a:ext uri="{9D8B030D-6E8A-4147-A177-3AD203B41FA5}">
                      <a16:colId xmlns:a16="http://schemas.microsoft.com/office/drawing/2014/main" val="181103050"/>
                    </a:ext>
                  </a:extLst>
                </a:gridCol>
                <a:gridCol w="5689017">
                  <a:extLst>
                    <a:ext uri="{9D8B030D-6E8A-4147-A177-3AD203B41FA5}">
                      <a16:colId xmlns:a16="http://schemas.microsoft.com/office/drawing/2014/main" val="18114889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1-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حملن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ــــ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اك 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يا مـصـر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بـين 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الحـنايا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 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*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     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وبين </a:t>
                      </a:r>
                      <a:r>
                        <a:rPr lang="ar-SA" sz="3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الـض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ـلـوع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ِ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وفـــوق 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الجبـيـن</a:t>
                      </a:r>
                      <a:endParaRPr lang="en-US" sz="3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1081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2-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عشقناك 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ص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َ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ـدر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ً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ا 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رعـــــانا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ب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دفء  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*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    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وإن ط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ال فيــنا زمــان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الحـــنيـن</a:t>
                      </a:r>
                      <a:endParaRPr lang="en-US" sz="3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51505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3-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سيبقى نش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ـــــ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يد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ك رغـــم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الجـراح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 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*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    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يض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ي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ء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الط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ريق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على 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الحائـريـن</a:t>
                      </a:r>
                      <a:endParaRPr lang="en-US" sz="3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48077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4-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س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ــــ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يبقى 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عبيـر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ُ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ك 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بيـت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الغـريــب  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*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    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وسيف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ar-SA" sz="3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الض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ـــ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عيف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ِ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وحـلم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الحزين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70526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5-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س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ــــــ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يبقى شـباب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ك رغــم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اللـيالـ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ي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*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     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ضـــياء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ً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يــشـع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ُ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عــلــى الـعـالمين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81317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6-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فهيا 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اخ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ْ</a:t>
                      </a:r>
                      <a:r>
                        <a:rPr lang="ar-SA" sz="3600" b="1" dirty="0" err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لعى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عنك ثوب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اله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ـــــ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موم  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*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    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غـد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ً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ا  سـوف يأتـ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ي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بمـا 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تحـلمــين</a:t>
                      </a:r>
                      <a:endParaRPr lang="en-US" sz="3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3719519"/>
                  </a:ext>
                </a:extLst>
              </a:tr>
            </a:tbl>
          </a:graphicData>
        </a:graphic>
      </p:graphicFrame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065158E-74E0-2EEB-DDF7-D47416DE5A45}"/>
              </a:ext>
            </a:extLst>
          </p:cNvPr>
          <p:cNvSpPr/>
          <p:nvPr/>
        </p:nvSpPr>
        <p:spPr>
          <a:xfrm>
            <a:off x="9556979" y="334841"/>
            <a:ext cx="2281123" cy="4746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3200" b="1" dirty="0"/>
              <a:t>اللغويات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33C50A2-D77B-A6A9-6C00-11AF494F1D19}"/>
              </a:ext>
            </a:extLst>
          </p:cNvPr>
          <p:cNvSpPr/>
          <p:nvPr/>
        </p:nvSpPr>
        <p:spPr>
          <a:xfrm>
            <a:off x="2826327" y="52953"/>
            <a:ext cx="5746095" cy="474698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3200" b="1" dirty="0">
                <a:solidFill>
                  <a:srgbClr val="002060"/>
                </a:solidFill>
              </a:rPr>
              <a:t>عشقناك يا مصر– فاروق جويدة</a:t>
            </a:r>
          </a:p>
        </p:txBody>
      </p:sp>
      <p:sp>
        <p:nvSpPr>
          <p:cNvPr id="10" name="الكلمة">
            <a:extLst>
              <a:ext uri="{FF2B5EF4-FFF2-40B4-BE49-F238E27FC236}">
                <a16:creationId xmlns:a16="http://schemas.microsoft.com/office/drawing/2014/main" id="{36AE7E1B-BD3E-2858-50AA-15E3E14200C8}"/>
              </a:ext>
            </a:extLst>
          </p:cNvPr>
          <p:cNvSpPr/>
          <p:nvPr/>
        </p:nvSpPr>
        <p:spPr>
          <a:xfrm>
            <a:off x="9670473" y="1239590"/>
            <a:ext cx="1731817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dirty="0"/>
          </a:p>
        </p:txBody>
      </p:sp>
      <p:sp>
        <p:nvSpPr>
          <p:cNvPr id="11" name="المعنى">
            <a:extLst>
              <a:ext uri="{FF2B5EF4-FFF2-40B4-BE49-F238E27FC236}">
                <a16:creationId xmlns:a16="http://schemas.microsoft.com/office/drawing/2014/main" id="{6293B17A-C8FB-8ECC-40B2-AF4B91BDA73A}"/>
              </a:ext>
            </a:extLst>
          </p:cNvPr>
          <p:cNvSpPr/>
          <p:nvPr/>
        </p:nvSpPr>
        <p:spPr>
          <a:xfrm>
            <a:off x="8401246" y="713627"/>
            <a:ext cx="3790754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رفعناك ، المراد حفظناك</a:t>
            </a:r>
            <a:endParaRPr lang="ar-EG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الكلمة">
            <a:extLst>
              <a:ext uri="{FF2B5EF4-FFF2-40B4-BE49-F238E27FC236}">
                <a16:creationId xmlns:a16="http://schemas.microsoft.com/office/drawing/2014/main" id="{1B3262B9-4A85-83DD-FE6A-B49E1B3B934F}"/>
              </a:ext>
            </a:extLst>
          </p:cNvPr>
          <p:cNvSpPr/>
          <p:nvPr/>
        </p:nvSpPr>
        <p:spPr>
          <a:xfrm>
            <a:off x="6126503" y="1267299"/>
            <a:ext cx="1447800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dirty="0"/>
          </a:p>
        </p:txBody>
      </p:sp>
      <p:sp>
        <p:nvSpPr>
          <p:cNvPr id="13" name="المعنى">
            <a:extLst>
              <a:ext uri="{FF2B5EF4-FFF2-40B4-BE49-F238E27FC236}">
                <a16:creationId xmlns:a16="http://schemas.microsoft.com/office/drawing/2014/main" id="{49A6D610-9C1B-F676-25C4-239DA61A75B8}"/>
              </a:ext>
            </a:extLst>
          </p:cNvPr>
          <p:cNvSpPr/>
          <p:nvPr/>
        </p:nvSpPr>
        <p:spPr>
          <a:xfrm>
            <a:off x="6126502" y="713134"/>
            <a:ext cx="2619277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الأعماق ، م الحنية</a:t>
            </a:r>
            <a:endParaRPr lang="ar-EG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الكلمة">
            <a:extLst>
              <a:ext uri="{FF2B5EF4-FFF2-40B4-BE49-F238E27FC236}">
                <a16:creationId xmlns:a16="http://schemas.microsoft.com/office/drawing/2014/main" id="{B021ABCF-43CD-73F4-52A1-7F146C1941D7}"/>
              </a:ext>
            </a:extLst>
          </p:cNvPr>
          <p:cNvSpPr/>
          <p:nvPr/>
        </p:nvSpPr>
        <p:spPr>
          <a:xfrm>
            <a:off x="801475" y="1256621"/>
            <a:ext cx="1447800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dirty="0"/>
          </a:p>
        </p:txBody>
      </p:sp>
      <p:sp>
        <p:nvSpPr>
          <p:cNvPr id="15" name="المعنى">
            <a:extLst>
              <a:ext uri="{FF2B5EF4-FFF2-40B4-BE49-F238E27FC236}">
                <a16:creationId xmlns:a16="http://schemas.microsoft.com/office/drawing/2014/main" id="{F6040010-CB5F-C055-C35E-F72B596678D1}"/>
              </a:ext>
            </a:extLst>
          </p:cNvPr>
          <p:cNvSpPr/>
          <p:nvPr/>
        </p:nvSpPr>
        <p:spPr>
          <a:xfrm>
            <a:off x="138544" y="809538"/>
            <a:ext cx="5591444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الجبهة ( مقدمة الرأس ) ج الأجبن الأجبنة والجبن</a:t>
            </a:r>
            <a:endParaRPr lang="ar-EG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الكلمة">
            <a:extLst>
              <a:ext uri="{FF2B5EF4-FFF2-40B4-BE49-F238E27FC236}">
                <a16:creationId xmlns:a16="http://schemas.microsoft.com/office/drawing/2014/main" id="{FC52D757-F368-7ED4-0401-66E15400AF53}"/>
              </a:ext>
            </a:extLst>
          </p:cNvPr>
          <p:cNvSpPr/>
          <p:nvPr/>
        </p:nvSpPr>
        <p:spPr>
          <a:xfrm>
            <a:off x="8745779" y="1914332"/>
            <a:ext cx="1090948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dirty="0"/>
          </a:p>
        </p:txBody>
      </p:sp>
      <p:sp>
        <p:nvSpPr>
          <p:cNvPr id="17" name="المعنى">
            <a:extLst>
              <a:ext uri="{FF2B5EF4-FFF2-40B4-BE49-F238E27FC236}">
                <a16:creationId xmlns:a16="http://schemas.microsoft.com/office/drawing/2014/main" id="{6706F381-C92C-B087-8B54-D466F80F0EEC}"/>
              </a:ext>
            </a:extLst>
          </p:cNvPr>
          <p:cNvSpPr/>
          <p:nvPr/>
        </p:nvSpPr>
        <p:spPr>
          <a:xfrm>
            <a:off x="8745779" y="1477622"/>
            <a:ext cx="2833415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المراد( أمًّا ) ج الصدور</a:t>
            </a:r>
            <a:endParaRPr lang="ar-EG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" name="الكلمة">
            <a:extLst>
              <a:ext uri="{FF2B5EF4-FFF2-40B4-BE49-F238E27FC236}">
                <a16:creationId xmlns:a16="http://schemas.microsoft.com/office/drawing/2014/main" id="{EA9E48AD-E7F4-D17C-3317-4705FEBC150F}"/>
              </a:ext>
            </a:extLst>
          </p:cNvPr>
          <p:cNvSpPr/>
          <p:nvPr/>
        </p:nvSpPr>
        <p:spPr>
          <a:xfrm>
            <a:off x="7315200" y="2051515"/>
            <a:ext cx="1519098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dirty="0"/>
          </a:p>
        </p:txBody>
      </p:sp>
      <p:sp>
        <p:nvSpPr>
          <p:cNvPr id="19" name="المعنى">
            <a:extLst>
              <a:ext uri="{FF2B5EF4-FFF2-40B4-BE49-F238E27FC236}">
                <a16:creationId xmlns:a16="http://schemas.microsoft.com/office/drawing/2014/main" id="{0F4FDA44-9BB6-02F2-1C03-9BDACB42E46E}"/>
              </a:ext>
            </a:extLst>
          </p:cNvPr>
          <p:cNvSpPr/>
          <p:nvPr/>
        </p:nvSpPr>
        <p:spPr>
          <a:xfrm>
            <a:off x="5059668" y="1477622"/>
            <a:ext cx="3938252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حفظنا وأعتنى بنا × أهملنا وضيعنا</a:t>
            </a:r>
            <a:endParaRPr lang="ar-EG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" name="الكلمة">
            <a:extLst>
              <a:ext uri="{FF2B5EF4-FFF2-40B4-BE49-F238E27FC236}">
                <a16:creationId xmlns:a16="http://schemas.microsoft.com/office/drawing/2014/main" id="{697BAF1B-3B88-816D-BEF1-89CC5E07638F}"/>
              </a:ext>
            </a:extLst>
          </p:cNvPr>
          <p:cNvSpPr/>
          <p:nvPr/>
        </p:nvSpPr>
        <p:spPr>
          <a:xfrm>
            <a:off x="940305" y="1922857"/>
            <a:ext cx="1447800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dirty="0"/>
          </a:p>
        </p:txBody>
      </p:sp>
      <p:sp>
        <p:nvSpPr>
          <p:cNvPr id="21" name="المعنى">
            <a:extLst>
              <a:ext uri="{FF2B5EF4-FFF2-40B4-BE49-F238E27FC236}">
                <a16:creationId xmlns:a16="http://schemas.microsoft.com/office/drawing/2014/main" id="{079FD2BB-F262-56CB-3FC3-FA65068CA9C5}"/>
              </a:ext>
            </a:extLst>
          </p:cNvPr>
          <p:cNvSpPr/>
          <p:nvPr/>
        </p:nvSpPr>
        <p:spPr>
          <a:xfrm>
            <a:off x="618794" y="1477622"/>
            <a:ext cx="2625249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الشوق ×  النفور</a:t>
            </a:r>
            <a:endParaRPr lang="ar-EG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2" name="الكلمة">
            <a:extLst>
              <a:ext uri="{FF2B5EF4-FFF2-40B4-BE49-F238E27FC236}">
                <a16:creationId xmlns:a16="http://schemas.microsoft.com/office/drawing/2014/main" id="{6424E3BB-9BD5-3BEF-8BDF-1CCD332F0D16}"/>
              </a:ext>
            </a:extLst>
          </p:cNvPr>
          <p:cNvSpPr/>
          <p:nvPr/>
        </p:nvSpPr>
        <p:spPr>
          <a:xfrm>
            <a:off x="6304894" y="2717087"/>
            <a:ext cx="1447800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dirty="0"/>
          </a:p>
        </p:txBody>
      </p:sp>
      <p:sp>
        <p:nvSpPr>
          <p:cNvPr id="23" name="المعنى">
            <a:extLst>
              <a:ext uri="{FF2B5EF4-FFF2-40B4-BE49-F238E27FC236}">
                <a16:creationId xmlns:a16="http://schemas.microsoft.com/office/drawing/2014/main" id="{939FC865-7360-170E-D985-3F89B287C0DF}"/>
              </a:ext>
            </a:extLst>
          </p:cNvPr>
          <p:cNvSpPr/>
          <p:nvPr/>
        </p:nvSpPr>
        <p:spPr>
          <a:xfrm>
            <a:off x="5753451" y="2229042"/>
            <a:ext cx="2830173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المراد الشدائد م الجرح</a:t>
            </a:r>
            <a:endParaRPr lang="ar-EG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4" name="الكلمة">
            <a:extLst>
              <a:ext uri="{FF2B5EF4-FFF2-40B4-BE49-F238E27FC236}">
                <a16:creationId xmlns:a16="http://schemas.microsoft.com/office/drawing/2014/main" id="{01558C3E-0360-F4D2-ACC2-C1302672B4E8}"/>
              </a:ext>
            </a:extLst>
          </p:cNvPr>
          <p:cNvSpPr/>
          <p:nvPr/>
        </p:nvSpPr>
        <p:spPr>
          <a:xfrm>
            <a:off x="940305" y="2733977"/>
            <a:ext cx="1886022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dirty="0"/>
          </a:p>
        </p:txBody>
      </p:sp>
      <p:sp>
        <p:nvSpPr>
          <p:cNvPr id="25" name="المعنى">
            <a:extLst>
              <a:ext uri="{FF2B5EF4-FFF2-40B4-BE49-F238E27FC236}">
                <a16:creationId xmlns:a16="http://schemas.microsoft.com/office/drawing/2014/main" id="{D4CED2D5-3AF9-3AA1-161F-B631DA2746C7}"/>
              </a:ext>
            </a:extLst>
          </p:cNvPr>
          <p:cNvSpPr/>
          <p:nvPr/>
        </p:nvSpPr>
        <p:spPr>
          <a:xfrm>
            <a:off x="138543" y="2209967"/>
            <a:ext cx="4491507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المضطربين الضالين × المهتدين م الحائر</a:t>
            </a:r>
            <a:endParaRPr lang="ar-EG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الكلمة">
            <a:extLst>
              <a:ext uri="{FF2B5EF4-FFF2-40B4-BE49-F238E27FC236}">
                <a16:creationId xmlns:a16="http://schemas.microsoft.com/office/drawing/2014/main" id="{776117C9-1FCE-3A82-B7D7-6F368CFB9E27}"/>
              </a:ext>
            </a:extLst>
          </p:cNvPr>
          <p:cNvSpPr/>
          <p:nvPr/>
        </p:nvSpPr>
        <p:spPr>
          <a:xfrm>
            <a:off x="8404565" y="3397530"/>
            <a:ext cx="1447800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dirty="0"/>
          </a:p>
        </p:txBody>
      </p:sp>
      <p:sp>
        <p:nvSpPr>
          <p:cNvPr id="27" name="المعنى">
            <a:extLst>
              <a:ext uri="{FF2B5EF4-FFF2-40B4-BE49-F238E27FC236}">
                <a16:creationId xmlns:a16="http://schemas.microsoft.com/office/drawing/2014/main" id="{9E244777-046C-553A-D54F-D24740416E98}"/>
              </a:ext>
            </a:extLst>
          </p:cNvPr>
          <p:cNvSpPr/>
          <p:nvPr/>
        </p:nvSpPr>
        <p:spPr>
          <a:xfrm>
            <a:off x="7568356" y="2922832"/>
            <a:ext cx="3790754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رائحتك الطيبة المراد أرضك </a:t>
            </a:r>
            <a:endParaRPr lang="ar-EG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8" name="الكلمة">
            <a:extLst>
              <a:ext uri="{FF2B5EF4-FFF2-40B4-BE49-F238E27FC236}">
                <a16:creationId xmlns:a16="http://schemas.microsoft.com/office/drawing/2014/main" id="{005B4531-8EE6-BD0D-C2E5-61F0F3331DF3}"/>
              </a:ext>
            </a:extLst>
          </p:cNvPr>
          <p:cNvSpPr/>
          <p:nvPr/>
        </p:nvSpPr>
        <p:spPr>
          <a:xfrm>
            <a:off x="6256032" y="4109577"/>
            <a:ext cx="1197713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dirty="0"/>
          </a:p>
        </p:txBody>
      </p:sp>
      <p:sp>
        <p:nvSpPr>
          <p:cNvPr id="29" name="المعنى">
            <a:extLst>
              <a:ext uri="{FF2B5EF4-FFF2-40B4-BE49-F238E27FC236}">
                <a16:creationId xmlns:a16="http://schemas.microsoft.com/office/drawing/2014/main" id="{5E5E65B0-9EAE-D1AA-4976-87EF09098FE8}"/>
              </a:ext>
            </a:extLst>
          </p:cNvPr>
          <p:cNvSpPr/>
          <p:nvPr/>
        </p:nvSpPr>
        <p:spPr>
          <a:xfrm>
            <a:off x="5419823" y="3634879"/>
            <a:ext cx="3414475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المراد الظروف القاسية م الليلة </a:t>
            </a:r>
            <a:endParaRPr lang="ar-EG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0" name="الكلمة">
            <a:extLst>
              <a:ext uri="{FF2B5EF4-FFF2-40B4-BE49-F238E27FC236}">
                <a16:creationId xmlns:a16="http://schemas.microsoft.com/office/drawing/2014/main" id="{40D71E22-5B50-D62C-CD98-A022B8C9478D}"/>
              </a:ext>
            </a:extLst>
          </p:cNvPr>
          <p:cNvSpPr/>
          <p:nvPr/>
        </p:nvSpPr>
        <p:spPr>
          <a:xfrm>
            <a:off x="3427679" y="4184031"/>
            <a:ext cx="1447800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dirty="0"/>
          </a:p>
        </p:txBody>
      </p:sp>
      <p:sp>
        <p:nvSpPr>
          <p:cNvPr id="31" name="المعنى">
            <a:extLst>
              <a:ext uri="{FF2B5EF4-FFF2-40B4-BE49-F238E27FC236}">
                <a16:creationId xmlns:a16="http://schemas.microsoft.com/office/drawing/2014/main" id="{8A048B64-C30B-1A19-443E-2D89DB72EF62}"/>
              </a:ext>
            </a:extLst>
          </p:cNvPr>
          <p:cNvSpPr/>
          <p:nvPr/>
        </p:nvSpPr>
        <p:spPr>
          <a:xfrm>
            <a:off x="2479132" y="3610396"/>
            <a:ext cx="3790754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ينتشر نوره × يعتم </a:t>
            </a:r>
            <a:endParaRPr lang="ar-EG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2" name="الكلمة">
            <a:extLst>
              <a:ext uri="{FF2B5EF4-FFF2-40B4-BE49-F238E27FC236}">
                <a16:creationId xmlns:a16="http://schemas.microsoft.com/office/drawing/2014/main" id="{2DA2E0AB-7AF0-2447-490F-9E687B8DFF0D}"/>
              </a:ext>
            </a:extLst>
          </p:cNvPr>
          <p:cNvSpPr/>
          <p:nvPr/>
        </p:nvSpPr>
        <p:spPr>
          <a:xfrm>
            <a:off x="9142505" y="4837644"/>
            <a:ext cx="1447800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dirty="0"/>
          </a:p>
        </p:txBody>
      </p:sp>
      <p:sp>
        <p:nvSpPr>
          <p:cNvPr id="33" name="المعنى">
            <a:extLst>
              <a:ext uri="{FF2B5EF4-FFF2-40B4-BE49-F238E27FC236}">
                <a16:creationId xmlns:a16="http://schemas.microsoft.com/office/drawing/2014/main" id="{5F0D76CE-EF27-5EA4-F10E-CB370934ECD9}"/>
              </a:ext>
            </a:extLst>
          </p:cNvPr>
          <p:cNvSpPr/>
          <p:nvPr/>
        </p:nvSpPr>
        <p:spPr>
          <a:xfrm>
            <a:off x="8306296" y="4362946"/>
            <a:ext cx="3790754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انزعي × ارتدى والبسي</a:t>
            </a:r>
            <a:endParaRPr lang="ar-EG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الكلمة">
            <a:extLst>
              <a:ext uri="{FF2B5EF4-FFF2-40B4-BE49-F238E27FC236}">
                <a16:creationId xmlns:a16="http://schemas.microsoft.com/office/drawing/2014/main" id="{9E1C4837-4A4E-9C64-037E-7D569918A008}"/>
              </a:ext>
            </a:extLst>
          </p:cNvPr>
          <p:cNvSpPr/>
          <p:nvPr/>
        </p:nvSpPr>
        <p:spPr>
          <a:xfrm>
            <a:off x="6304894" y="4851695"/>
            <a:ext cx="1734206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dirty="0"/>
          </a:p>
        </p:txBody>
      </p:sp>
      <p:sp>
        <p:nvSpPr>
          <p:cNvPr id="9" name="المعنى">
            <a:extLst>
              <a:ext uri="{FF2B5EF4-FFF2-40B4-BE49-F238E27FC236}">
                <a16:creationId xmlns:a16="http://schemas.microsoft.com/office/drawing/2014/main" id="{48E5A9D9-86C2-85D6-C408-7611DE085E96}"/>
              </a:ext>
            </a:extLst>
          </p:cNvPr>
          <p:cNvSpPr/>
          <p:nvPr/>
        </p:nvSpPr>
        <p:spPr>
          <a:xfrm>
            <a:off x="4955026" y="4391425"/>
            <a:ext cx="3790754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الأحزان والشواغل × الأفراح م الهم</a:t>
            </a:r>
            <a:endParaRPr lang="ar-EG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4" name="الكلمة">
            <a:extLst>
              <a:ext uri="{FF2B5EF4-FFF2-40B4-BE49-F238E27FC236}">
                <a16:creationId xmlns:a16="http://schemas.microsoft.com/office/drawing/2014/main" id="{099D20E9-6BA5-A0F2-9477-99B767B47F73}"/>
              </a:ext>
            </a:extLst>
          </p:cNvPr>
          <p:cNvSpPr/>
          <p:nvPr/>
        </p:nvSpPr>
        <p:spPr>
          <a:xfrm>
            <a:off x="827747" y="4798060"/>
            <a:ext cx="1734206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dirty="0"/>
          </a:p>
        </p:txBody>
      </p:sp>
      <p:sp>
        <p:nvSpPr>
          <p:cNvPr id="35" name="المعنى">
            <a:extLst>
              <a:ext uri="{FF2B5EF4-FFF2-40B4-BE49-F238E27FC236}">
                <a16:creationId xmlns:a16="http://schemas.microsoft.com/office/drawing/2014/main" id="{58CB7E5C-8678-2670-DC51-3C14555C2FD4}"/>
              </a:ext>
            </a:extLst>
          </p:cNvPr>
          <p:cNvSpPr/>
          <p:nvPr/>
        </p:nvSpPr>
        <p:spPr>
          <a:xfrm>
            <a:off x="895648" y="4323320"/>
            <a:ext cx="1886022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المراد تتمنين</a:t>
            </a:r>
            <a:endParaRPr lang="ar-EG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8107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>
        <p15:prstTrans prst="curtains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3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3" grpId="0" animBg="1"/>
      <p:bldP spid="13" grpId="1" animBg="1"/>
      <p:bldP spid="15" grpId="0" animBg="1"/>
      <p:bldP spid="15" grpId="1" animBg="1"/>
      <p:bldP spid="17" grpId="0" animBg="1"/>
      <p:bldP spid="17" grpId="1" animBg="1"/>
      <p:bldP spid="19" grpId="0" animBg="1"/>
      <p:bldP spid="19" grpId="1" animBg="1"/>
      <p:bldP spid="21" grpId="0" animBg="1"/>
      <p:bldP spid="21" grpId="1" animBg="1"/>
      <p:bldP spid="23" grpId="0" animBg="1"/>
      <p:bldP spid="23" grpId="1" animBg="1"/>
      <p:bldP spid="25" grpId="0" animBg="1"/>
      <p:bldP spid="25" grpId="1" animBg="1"/>
      <p:bldP spid="27" grpId="0" animBg="1"/>
      <p:bldP spid="27" grpId="1" animBg="1"/>
      <p:bldP spid="29" grpId="0" animBg="1"/>
      <p:bldP spid="29" grpId="1" animBg="1"/>
      <p:bldP spid="31" grpId="0" animBg="1"/>
      <p:bldP spid="31" grpId="1" animBg="1"/>
      <p:bldP spid="33" grpId="0" animBg="1"/>
      <p:bldP spid="33" grpId="1" animBg="1"/>
      <p:bldP spid="9" grpId="0" animBg="1"/>
      <p:bldP spid="9" grpId="1" animBg="1"/>
      <p:bldP spid="35" grpId="0" animBg="1"/>
      <p:bldP spid="3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D529107-53B5-BEC1-DB18-44FCB8479895}"/>
              </a:ext>
            </a:extLst>
          </p:cNvPr>
          <p:cNvGraphicFramePr>
            <a:graphicFrameLocks noGrp="1"/>
          </p:cNvGraphicFramePr>
          <p:nvPr/>
        </p:nvGraphicFramePr>
        <p:xfrm>
          <a:off x="138544" y="1091426"/>
          <a:ext cx="11380903" cy="4342638"/>
        </p:xfrm>
        <a:graphic>
          <a:graphicData uri="http://schemas.openxmlformats.org/drawingml/2006/table">
            <a:tbl>
              <a:tblPr rtl="1" firstRow="1" firstCol="1" bandRow="1" bandCol="1"/>
              <a:tblGrid>
                <a:gridCol w="5691886">
                  <a:extLst>
                    <a:ext uri="{9D8B030D-6E8A-4147-A177-3AD203B41FA5}">
                      <a16:colId xmlns:a16="http://schemas.microsoft.com/office/drawing/2014/main" val="181103050"/>
                    </a:ext>
                  </a:extLst>
                </a:gridCol>
                <a:gridCol w="5689017">
                  <a:extLst>
                    <a:ext uri="{9D8B030D-6E8A-4147-A177-3AD203B41FA5}">
                      <a16:colId xmlns:a16="http://schemas.microsoft.com/office/drawing/2014/main" val="18114889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1-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حملن</a:t>
                      </a:r>
                      <a:r>
                        <a:rPr lang="ar-EG" sz="3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ــــ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اك 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يا مـصـر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ُ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بـين الحـنايا</a:t>
                      </a:r>
                      <a:r>
                        <a:rPr lang="ar-SA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 </a:t>
                      </a:r>
                      <a:r>
                        <a:rPr lang="ar-EG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*</a:t>
                      </a:r>
                      <a:r>
                        <a:rPr lang="ar-SA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     </a:t>
                      </a:r>
                      <a:endParaRPr lang="en-US" sz="36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وبين </a:t>
                      </a:r>
                      <a:r>
                        <a:rPr lang="ar-SA" sz="3600" b="1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الـض</a:t>
                      </a:r>
                      <a:r>
                        <a:rPr lang="ar-EG" sz="3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ُ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ـلـوع</a:t>
                      </a:r>
                      <a:r>
                        <a:rPr lang="ar-EG" sz="3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ِ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وفـــوق الجبـيـن</a:t>
                      </a:r>
                      <a:endParaRPr lang="en-US" sz="3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1081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2-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عشقناك ص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َ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ـدر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ً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ا </a:t>
                      </a:r>
                      <a:r>
                        <a:rPr lang="ar-SA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رعـــــانا ب</a:t>
                      </a:r>
                      <a:r>
                        <a:rPr lang="ar-EG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ـ</a:t>
                      </a:r>
                      <a:r>
                        <a:rPr lang="ar-SA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دفء  </a:t>
                      </a:r>
                      <a:r>
                        <a:rPr lang="ar-EG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*</a:t>
                      </a:r>
                      <a:r>
                        <a:rPr lang="ar-SA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    </a:t>
                      </a:r>
                      <a:endParaRPr lang="en-US" sz="36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وإن ط</a:t>
                      </a:r>
                      <a:r>
                        <a:rPr lang="ar-EG" sz="3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ــ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ال فيــنا زمــان</a:t>
                      </a:r>
                      <a:r>
                        <a:rPr lang="ar-EG" sz="3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ُ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الحـــنيـن</a:t>
                      </a:r>
                      <a:endParaRPr lang="en-US" sz="3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51505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3-</a:t>
                      </a:r>
                      <a:r>
                        <a:rPr lang="ar-SA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سيبقى نش</a:t>
                      </a:r>
                      <a:r>
                        <a:rPr lang="ar-EG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ـــــ</a:t>
                      </a:r>
                      <a:r>
                        <a:rPr lang="ar-SA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يد</a:t>
                      </a:r>
                      <a:r>
                        <a:rPr lang="ar-EG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ُ</a:t>
                      </a:r>
                      <a:r>
                        <a:rPr lang="ar-SA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ك 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رغـــم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َ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الجـراح  </a:t>
                      </a:r>
                      <a:r>
                        <a:rPr lang="ar-EG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*</a:t>
                      </a:r>
                      <a:r>
                        <a:rPr lang="ar-SA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    </a:t>
                      </a:r>
                      <a:endParaRPr lang="en-US" sz="36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 err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يض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ي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ء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ُ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الط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ــ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ريق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َ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على الحائـريـن</a:t>
                      </a:r>
                      <a:endParaRPr lang="en-US" sz="3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48077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4-</a:t>
                      </a:r>
                      <a:r>
                        <a:rPr lang="ar-SA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س</a:t>
                      </a:r>
                      <a:r>
                        <a:rPr lang="ar-EG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ــــ</a:t>
                      </a:r>
                      <a:r>
                        <a:rPr lang="ar-SA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يبقى 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عبيـر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ُ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ك بيـت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َ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الغـريــب  </a:t>
                      </a:r>
                      <a:r>
                        <a:rPr lang="ar-EG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*</a:t>
                      </a:r>
                      <a:r>
                        <a:rPr lang="ar-SA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    </a:t>
                      </a:r>
                      <a:endParaRPr lang="en-US" sz="36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و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سيف</a:t>
                      </a:r>
                      <a:r>
                        <a:rPr lang="ar-EG" sz="3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َ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ar-SA" sz="3600" b="1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الض</a:t>
                      </a:r>
                      <a:r>
                        <a:rPr lang="ar-EG" sz="3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ـــ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عيف</a:t>
                      </a:r>
                      <a:r>
                        <a:rPr lang="ar-EG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ِ</a:t>
                      </a:r>
                      <a:r>
                        <a:rPr lang="ar-SA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و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حـلم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َ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الحزين</a:t>
                      </a:r>
                      <a:endParaRPr lang="en-US" sz="3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70526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5-</a:t>
                      </a:r>
                      <a:r>
                        <a:rPr lang="ar-SA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س</a:t>
                      </a:r>
                      <a:r>
                        <a:rPr lang="ar-EG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ــــــ</a:t>
                      </a:r>
                      <a:r>
                        <a:rPr lang="ar-SA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يبقى 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شـباب</a:t>
                      </a:r>
                      <a:r>
                        <a:rPr lang="ar-EG" sz="3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ُ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ك رغــم اللـيالـ</a:t>
                      </a:r>
                      <a:r>
                        <a:rPr lang="ar-EG" sz="3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ي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ar-EG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*</a:t>
                      </a:r>
                      <a:r>
                        <a:rPr lang="ar-SA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     </a:t>
                      </a:r>
                      <a:endParaRPr lang="en-US" sz="36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ضـــياء</a:t>
                      </a:r>
                      <a:r>
                        <a:rPr lang="ar-EG" sz="3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ً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ar-SA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يــشـع</a:t>
                      </a:r>
                      <a:r>
                        <a:rPr lang="ar-EG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ُ</a:t>
                      </a:r>
                      <a:r>
                        <a:rPr lang="ar-SA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عــلــى الـعـالمين</a:t>
                      </a:r>
                      <a:endParaRPr lang="en-US" sz="36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81317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6-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فهيا اخ</a:t>
                      </a:r>
                      <a:r>
                        <a:rPr lang="ar-EG" sz="3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ْ</a:t>
                      </a:r>
                      <a:r>
                        <a:rPr lang="ar-SA" sz="3600" b="1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لعى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ar-SA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عنك 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ثوب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َ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اله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ـــــ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موم  </a:t>
                      </a:r>
                      <a:r>
                        <a:rPr lang="ar-EG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*</a:t>
                      </a:r>
                      <a:r>
                        <a:rPr lang="ar-SA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    </a:t>
                      </a:r>
                      <a:endParaRPr lang="en-US" sz="36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غـد</a:t>
                      </a:r>
                      <a:r>
                        <a:rPr lang="ar-EG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ً</a:t>
                      </a:r>
                      <a:r>
                        <a:rPr lang="ar-SA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ا  سـوف يأتـ</a:t>
                      </a:r>
                      <a:r>
                        <a:rPr lang="ar-EG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ي</a:t>
                      </a:r>
                      <a:r>
                        <a:rPr lang="ar-SA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بمـا تحـلمــين</a:t>
                      </a:r>
                      <a:endParaRPr lang="en-US" sz="36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3719519"/>
                  </a:ext>
                </a:extLst>
              </a:tr>
            </a:tbl>
          </a:graphicData>
        </a:graphic>
      </p:graphicFrame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065158E-74E0-2EEB-DDF7-D47416DE5A45}"/>
              </a:ext>
            </a:extLst>
          </p:cNvPr>
          <p:cNvSpPr/>
          <p:nvPr/>
        </p:nvSpPr>
        <p:spPr>
          <a:xfrm>
            <a:off x="8788373" y="330710"/>
            <a:ext cx="3271417" cy="4746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3200" b="1" dirty="0"/>
              <a:t>من مظاهر الجمال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33C50A2-D77B-A6A9-6C00-11AF494F1D19}"/>
              </a:ext>
            </a:extLst>
          </p:cNvPr>
          <p:cNvSpPr/>
          <p:nvPr/>
        </p:nvSpPr>
        <p:spPr>
          <a:xfrm>
            <a:off x="2826327" y="52953"/>
            <a:ext cx="5746095" cy="474698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3200" b="1" dirty="0">
                <a:solidFill>
                  <a:srgbClr val="002060"/>
                </a:solidFill>
              </a:rPr>
              <a:t>عشقناك يا مصر– فاروق جويدة</a:t>
            </a:r>
          </a:p>
        </p:txBody>
      </p:sp>
      <p:sp>
        <p:nvSpPr>
          <p:cNvPr id="38" name="الكلمة">
            <a:extLst>
              <a:ext uri="{FF2B5EF4-FFF2-40B4-BE49-F238E27FC236}">
                <a16:creationId xmlns:a16="http://schemas.microsoft.com/office/drawing/2014/main" id="{0D9C2C05-5839-2C22-00C7-C26E93E0B032}"/>
              </a:ext>
            </a:extLst>
          </p:cNvPr>
          <p:cNvSpPr/>
          <p:nvPr/>
        </p:nvSpPr>
        <p:spPr>
          <a:xfrm>
            <a:off x="9556979" y="1217807"/>
            <a:ext cx="1734206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dirty="0"/>
          </a:p>
        </p:txBody>
      </p:sp>
      <p:sp>
        <p:nvSpPr>
          <p:cNvPr id="39" name="المعنى">
            <a:extLst>
              <a:ext uri="{FF2B5EF4-FFF2-40B4-BE49-F238E27FC236}">
                <a16:creationId xmlns:a16="http://schemas.microsoft.com/office/drawing/2014/main" id="{A056F2D4-7D0E-6583-D9B2-E616AB387FC2}"/>
              </a:ext>
            </a:extLst>
          </p:cNvPr>
          <p:cNvSpPr/>
          <p:nvPr/>
        </p:nvSpPr>
        <p:spPr>
          <a:xfrm>
            <a:off x="8523094" y="612970"/>
            <a:ext cx="3654272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400" b="1" dirty="0" err="1">
                <a:solidFill>
                  <a:schemeClr val="accent6">
                    <a:lumMod val="50000"/>
                  </a:schemeClr>
                </a:solidFill>
              </a:rPr>
              <a:t>تعبيريدل</a:t>
            </a:r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 على حبنا الشديد لمصر. </a:t>
            </a:r>
            <a:endParaRPr lang="ar-EG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0" name="الكلمة">
            <a:extLst>
              <a:ext uri="{FF2B5EF4-FFF2-40B4-BE49-F238E27FC236}">
                <a16:creationId xmlns:a16="http://schemas.microsoft.com/office/drawing/2014/main" id="{0213767E-7AE3-A882-4877-3D32163B60D6}"/>
              </a:ext>
            </a:extLst>
          </p:cNvPr>
          <p:cNvSpPr/>
          <p:nvPr/>
        </p:nvSpPr>
        <p:spPr>
          <a:xfrm>
            <a:off x="7888148" y="1091852"/>
            <a:ext cx="1734206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dirty="0"/>
          </a:p>
        </p:txBody>
      </p:sp>
      <p:sp>
        <p:nvSpPr>
          <p:cNvPr id="41" name="المعنى">
            <a:extLst>
              <a:ext uri="{FF2B5EF4-FFF2-40B4-BE49-F238E27FC236}">
                <a16:creationId xmlns:a16="http://schemas.microsoft.com/office/drawing/2014/main" id="{52DF7B21-0BD8-F6A9-7F63-494C5BAFA8E5}"/>
              </a:ext>
            </a:extLst>
          </p:cNvPr>
          <p:cNvSpPr/>
          <p:nvPr/>
        </p:nvSpPr>
        <p:spPr>
          <a:xfrm>
            <a:off x="3022482" y="582882"/>
            <a:ext cx="9169518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400" b="1" dirty="0">
                <a:solidFill>
                  <a:srgbClr val="C00000"/>
                </a:solidFill>
              </a:rPr>
              <a:t>•«يا مصر» </a:t>
            </a:r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: - أسلوب نداء، غرضه التعظيم. - تصوير لمصر بإنسان يوجه إليه الحديث.</a:t>
            </a:r>
            <a:endParaRPr lang="ar-EG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2" name="الكلمة">
            <a:extLst>
              <a:ext uri="{FF2B5EF4-FFF2-40B4-BE49-F238E27FC236}">
                <a16:creationId xmlns:a16="http://schemas.microsoft.com/office/drawing/2014/main" id="{CFC44326-EA88-3723-EAE5-EFE104A0A61B}"/>
              </a:ext>
            </a:extLst>
          </p:cNvPr>
          <p:cNvSpPr/>
          <p:nvPr/>
        </p:nvSpPr>
        <p:spPr>
          <a:xfrm>
            <a:off x="3396343" y="1260377"/>
            <a:ext cx="4898489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dirty="0"/>
          </a:p>
        </p:txBody>
      </p:sp>
      <p:sp>
        <p:nvSpPr>
          <p:cNvPr id="43" name="المعنى">
            <a:extLst>
              <a:ext uri="{FF2B5EF4-FFF2-40B4-BE49-F238E27FC236}">
                <a16:creationId xmlns:a16="http://schemas.microsoft.com/office/drawing/2014/main" id="{38BA73FF-D01E-C2B1-CE98-50F91D4DD933}"/>
              </a:ext>
            </a:extLst>
          </p:cNvPr>
          <p:cNvSpPr/>
          <p:nvPr/>
        </p:nvSpPr>
        <p:spPr>
          <a:xfrm>
            <a:off x="3342580" y="609275"/>
            <a:ext cx="4713588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400" b="1" dirty="0" err="1">
                <a:solidFill>
                  <a:schemeClr val="accent6">
                    <a:lumMod val="50000"/>
                  </a:schemeClr>
                </a:solidFill>
              </a:rPr>
              <a:t>تعبيريدل</a:t>
            </a:r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 على شدة حب المصريين لبلادهم.</a:t>
            </a:r>
            <a:endParaRPr lang="ar-EG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4" name="الكلمة">
            <a:extLst>
              <a:ext uri="{FF2B5EF4-FFF2-40B4-BE49-F238E27FC236}">
                <a16:creationId xmlns:a16="http://schemas.microsoft.com/office/drawing/2014/main" id="{A41212B2-9490-050C-AADD-B9E0473E8D02}"/>
              </a:ext>
            </a:extLst>
          </p:cNvPr>
          <p:cNvSpPr/>
          <p:nvPr/>
        </p:nvSpPr>
        <p:spPr>
          <a:xfrm>
            <a:off x="933473" y="1232166"/>
            <a:ext cx="2495528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dirty="0"/>
          </a:p>
        </p:txBody>
      </p:sp>
      <p:sp>
        <p:nvSpPr>
          <p:cNvPr id="45" name="المعنى">
            <a:extLst>
              <a:ext uri="{FF2B5EF4-FFF2-40B4-BE49-F238E27FC236}">
                <a16:creationId xmlns:a16="http://schemas.microsoft.com/office/drawing/2014/main" id="{25F24241-E516-1ED9-8C47-AE2A2A61C87A}"/>
              </a:ext>
            </a:extLst>
          </p:cNvPr>
          <p:cNvSpPr/>
          <p:nvPr/>
        </p:nvSpPr>
        <p:spPr>
          <a:xfrm>
            <a:off x="35767" y="473348"/>
            <a:ext cx="4549131" cy="84315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400" b="1" dirty="0" err="1">
                <a:solidFill>
                  <a:schemeClr val="accent6">
                    <a:lumMod val="50000"/>
                  </a:schemeClr>
                </a:solidFill>
              </a:rPr>
              <a:t>تعبيريدل</a:t>
            </a:r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 على اعتزاز المصريين بوطنهم مصر، وعلو مكانتها في نفوسهم. </a:t>
            </a:r>
            <a:endParaRPr lang="ar-EG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6" name="الكلمة">
            <a:extLst>
              <a:ext uri="{FF2B5EF4-FFF2-40B4-BE49-F238E27FC236}">
                <a16:creationId xmlns:a16="http://schemas.microsoft.com/office/drawing/2014/main" id="{E344649C-8DAB-C0B8-8EEA-ABCF7119630A}"/>
              </a:ext>
            </a:extLst>
          </p:cNvPr>
          <p:cNvSpPr/>
          <p:nvPr/>
        </p:nvSpPr>
        <p:spPr>
          <a:xfrm>
            <a:off x="8572423" y="1846663"/>
            <a:ext cx="2482020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dirty="0"/>
          </a:p>
        </p:txBody>
      </p:sp>
      <p:sp>
        <p:nvSpPr>
          <p:cNvPr id="47" name="المعنى">
            <a:extLst>
              <a:ext uri="{FF2B5EF4-FFF2-40B4-BE49-F238E27FC236}">
                <a16:creationId xmlns:a16="http://schemas.microsoft.com/office/drawing/2014/main" id="{B0A0B808-CDA1-9885-8476-85AEEC8C5C14}"/>
              </a:ext>
            </a:extLst>
          </p:cNvPr>
          <p:cNvSpPr/>
          <p:nvPr/>
        </p:nvSpPr>
        <p:spPr>
          <a:xfrm>
            <a:off x="6445272" y="1355042"/>
            <a:ext cx="5732094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 تصوير لمصر بالأم التي ترعى أبناءها وتحنو عليهم. </a:t>
            </a:r>
            <a:endParaRPr lang="ar-EG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8" name="الكلمة">
            <a:extLst>
              <a:ext uri="{FF2B5EF4-FFF2-40B4-BE49-F238E27FC236}">
                <a16:creationId xmlns:a16="http://schemas.microsoft.com/office/drawing/2014/main" id="{2FD7B979-E44C-7BAA-E6FB-1516B5AB3192}"/>
              </a:ext>
            </a:extLst>
          </p:cNvPr>
          <p:cNvSpPr/>
          <p:nvPr/>
        </p:nvSpPr>
        <p:spPr>
          <a:xfrm>
            <a:off x="692058" y="1976238"/>
            <a:ext cx="5219318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dirty="0"/>
          </a:p>
        </p:txBody>
      </p:sp>
      <p:sp>
        <p:nvSpPr>
          <p:cNvPr id="49" name="المعنى">
            <a:extLst>
              <a:ext uri="{FF2B5EF4-FFF2-40B4-BE49-F238E27FC236}">
                <a16:creationId xmlns:a16="http://schemas.microsoft.com/office/drawing/2014/main" id="{4A39D950-FA9A-08D2-EED0-4D1A9E3061AA}"/>
              </a:ext>
            </a:extLst>
          </p:cNvPr>
          <p:cNvSpPr/>
          <p:nvPr/>
        </p:nvSpPr>
        <p:spPr>
          <a:xfrm>
            <a:off x="355763" y="900997"/>
            <a:ext cx="5856046" cy="102259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تعبير يوحي بالوفاء وشدة الشوق أسلوب توكيد بتقديم الجار والمجرور «</a:t>
            </a:r>
            <a:r>
              <a:rPr lang="ar-EG" sz="2400" b="1" dirty="0">
                <a:solidFill>
                  <a:srgbClr val="FF0000"/>
                </a:solidFill>
              </a:rPr>
              <a:t>فينا</a:t>
            </a:r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» </a:t>
            </a:r>
            <a:endParaRPr lang="ar-EG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0" name="الكلمة">
            <a:extLst>
              <a:ext uri="{FF2B5EF4-FFF2-40B4-BE49-F238E27FC236}">
                <a16:creationId xmlns:a16="http://schemas.microsoft.com/office/drawing/2014/main" id="{9D54575E-9D22-49D9-6DB1-DC99E3F17F53}"/>
              </a:ext>
            </a:extLst>
          </p:cNvPr>
          <p:cNvSpPr/>
          <p:nvPr/>
        </p:nvSpPr>
        <p:spPr>
          <a:xfrm>
            <a:off x="6100046" y="2670586"/>
            <a:ext cx="2482020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dirty="0"/>
          </a:p>
        </p:txBody>
      </p:sp>
      <p:sp>
        <p:nvSpPr>
          <p:cNvPr id="51" name="المعنى">
            <a:extLst>
              <a:ext uri="{FF2B5EF4-FFF2-40B4-BE49-F238E27FC236}">
                <a16:creationId xmlns:a16="http://schemas.microsoft.com/office/drawing/2014/main" id="{1071D0A8-B96A-CF59-9BC4-9F5CAE81ED68}"/>
              </a:ext>
            </a:extLst>
          </p:cNvPr>
          <p:cNvSpPr/>
          <p:nvPr/>
        </p:nvSpPr>
        <p:spPr>
          <a:xfrm>
            <a:off x="5391512" y="1912120"/>
            <a:ext cx="4431458" cy="75228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تصوير للشدائد بالجراح المؤلمة. </a:t>
            </a:r>
          </a:p>
          <a:p>
            <a:pPr algn="ctr" rtl="1"/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«</a:t>
            </a:r>
            <a:r>
              <a:rPr lang="ar-EG" sz="2400" b="1" dirty="0">
                <a:solidFill>
                  <a:srgbClr val="C00000"/>
                </a:solidFill>
              </a:rPr>
              <a:t>الجراح</a:t>
            </a:r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 » جاءت جمعا؛ لتفيد الكثرة. </a:t>
            </a:r>
            <a:endParaRPr lang="ar-EG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2" name="الكلمة">
            <a:extLst>
              <a:ext uri="{FF2B5EF4-FFF2-40B4-BE49-F238E27FC236}">
                <a16:creationId xmlns:a16="http://schemas.microsoft.com/office/drawing/2014/main" id="{5F0F2D86-E55A-7118-92E9-6D9C968640B8}"/>
              </a:ext>
            </a:extLst>
          </p:cNvPr>
          <p:cNvSpPr/>
          <p:nvPr/>
        </p:nvSpPr>
        <p:spPr>
          <a:xfrm>
            <a:off x="933474" y="2688680"/>
            <a:ext cx="4977902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dirty="0"/>
          </a:p>
        </p:txBody>
      </p:sp>
      <p:sp>
        <p:nvSpPr>
          <p:cNvPr id="53" name="المعنى">
            <a:extLst>
              <a:ext uri="{FF2B5EF4-FFF2-40B4-BE49-F238E27FC236}">
                <a16:creationId xmlns:a16="http://schemas.microsoft.com/office/drawing/2014/main" id="{E3C5EC74-FFAF-0483-A2D0-5BEEDE236754}"/>
              </a:ext>
            </a:extLst>
          </p:cNvPr>
          <p:cNvSpPr/>
          <p:nvPr/>
        </p:nvSpPr>
        <p:spPr>
          <a:xfrm>
            <a:off x="1104190" y="1929048"/>
            <a:ext cx="4235933" cy="72767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تصوير لنشيد مصر بمصباح يضيء؛ </a:t>
            </a:r>
          </a:p>
          <a:p>
            <a:pPr algn="ctr" rtl="1"/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مما يوحي بعظمة دورها.</a:t>
            </a:r>
            <a:endParaRPr lang="ar-EG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4" name="الكلمة">
            <a:extLst>
              <a:ext uri="{FF2B5EF4-FFF2-40B4-BE49-F238E27FC236}">
                <a16:creationId xmlns:a16="http://schemas.microsoft.com/office/drawing/2014/main" id="{B38B8263-A4F5-B832-2A60-CE155D132942}"/>
              </a:ext>
            </a:extLst>
          </p:cNvPr>
          <p:cNvSpPr/>
          <p:nvPr/>
        </p:nvSpPr>
        <p:spPr>
          <a:xfrm>
            <a:off x="6211808" y="3465772"/>
            <a:ext cx="3562361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dirty="0"/>
          </a:p>
        </p:txBody>
      </p:sp>
      <p:sp>
        <p:nvSpPr>
          <p:cNvPr id="55" name="المعنى">
            <a:extLst>
              <a:ext uri="{FF2B5EF4-FFF2-40B4-BE49-F238E27FC236}">
                <a16:creationId xmlns:a16="http://schemas.microsoft.com/office/drawing/2014/main" id="{D67CF8CE-33F6-FEF2-34E7-2B29984E1C34}"/>
              </a:ext>
            </a:extLst>
          </p:cNvPr>
          <p:cNvSpPr/>
          <p:nvPr/>
        </p:nvSpPr>
        <p:spPr>
          <a:xfrm>
            <a:off x="5905067" y="2990480"/>
            <a:ext cx="4555672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تصوير لعبير مصر بالبيت الآمن لكل غريب</a:t>
            </a:r>
            <a:endParaRPr lang="ar-EG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6" name="الكلمة">
            <a:extLst>
              <a:ext uri="{FF2B5EF4-FFF2-40B4-BE49-F238E27FC236}">
                <a16:creationId xmlns:a16="http://schemas.microsoft.com/office/drawing/2014/main" id="{E5C96B2B-30DB-E8EB-E1AA-E9D54AE268C4}"/>
              </a:ext>
            </a:extLst>
          </p:cNvPr>
          <p:cNvSpPr/>
          <p:nvPr/>
        </p:nvSpPr>
        <p:spPr>
          <a:xfrm>
            <a:off x="3167743" y="3407254"/>
            <a:ext cx="2386145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dirty="0"/>
          </a:p>
        </p:txBody>
      </p:sp>
      <p:sp>
        <p:nvSpPr>
          <p:cNvPr id="57" name="المعنى">
            <a:extLst>
              <a:ext uri="{FF2B5EF4-FFF2-40B4-BE49-F238E27FC236}">
                <a16:creationId xmlns:a16="http://schemas.microsoft.com/office/drawing/2014/main" id="{9EF85352-C440-51CD-A524-72AE5DA64FA9}"/>
              </a:ext>
            </a:extLst>
          </p:cNvPr>
          <p:cNvSpPr/>
          <p:nvPr/>
        </p:nvSpPr>
        <p:spPr>
          <a:xfrm>
            <a:off x="3104340" y="2966202"/>
            <a:ext cx="4888648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تصوير لعبير مصر بالسيف في يد الضعفاء </a:t>
            </a:r>
            <a:endParaRPr lang="ar-EG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8" name="الكلمة">
            <a:extLst>
              <a:ext uri="{FF2B5EF4-FFF2-40B4-BE49-F238E27FC236}">
                <a16:creationId xmlns:a16="http://schemas.microsoft.com/office/drawing/2014/main" id="{53AB94E7-56C6-17DF-B811-111FA124188D}"/>
              </a:ext>
            </a:extLst>
          </p:cNvPr>
          <p:cNvSpPr/>
          <p:nvPr/>
        </p:nvSpPr>
        <p:spPr>
          <a:xfrm>
            <a:off x="1025150" y="3407853"/>
            <a:ext cx="1997332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dirty="0"/>
          </a:p>
        </p:txBody>
      </p:sp>
      <p:sp>
        <p:nvSpPr>
          <p:cNvPr id="59" name="المعنى">
            <a:extLst>
              <a:ext uri="{FF2B5EF4-FFF2-40B4-BE49-F238E27FC236}">
                <a16:creationId xmlns:a16="http://schemas.microsoft.com/office/drawing/2014/main" id="{4D7D0E45-244E-7514-DD64-96A6838F3781}"/>
              </a:ext>
            </a:extLst>
          </p:cNvPr>
          <p:cNvSpPr/>
          <p:nvPr/>
        </p:nvSpPr>
        <p:spPr>
          <a:xfrm>
            <a:off x="653816" y="2695410"/>
            <a:ext cx="2933343" cy="73358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تصوير لعبير مصر بالحلم الذي يسعد كل حزين</a:t>
            </a:r>
            <a:endParaRPr lang="ar-EG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0" name="الكلمة">
            <a:extLst>
              <a:ext uri="{FF2B5EF4-FFF2-40B4-BE49-F238E27FC236}">
                <a16:creationId xmlns:a16="http://schemas.microsoft.com/office/drawing/2014/main" id="{063AB351-1994-6D8B-29F8-F5BB6A425761}"/>
              </a:ext>
            </a:extLst>
          </p:cNvPr>
          <p:cNvSpPr/>
          <p:nvPr/>
        </p:nvSpPr>
        <p:spPr>
          <a:xfrm>
            <a:off x="4584898" y="4149729"/>
            <a:ext cx="5037455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dirty="0"/>
          </a:p>
        </p:txBody>
      </p:sp>
      <p:sp>
        <p:nvSpPr>
          <p:cNvPr id="61" name="المعنى">
            <a:extLst>
              <a:ext uri="{FF2B5EF4-FFF2-40B4-BE49-F238E27FC236}">
                <a16:creationId xmlns:a16="http://schemas.microsoft.com/office/drawing/2014/main" id="{33FFF607-A753-EEA8-8266-B10DB76C6404}"/>
              </a:ext>
            </a:extLst>
          </p:cNvPr>
          <p:cNvSpPr/>
          <p:nvPr/>
        </p:nvSpPr>
        <p:spPr>
          <a:xfrm>
            <a:off x="3516940" y="2966202"/>
            <a:ext cx="7173370" cy="118352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* تصوير لشباب مصر بالشمس التي تنشر ضوءها. </a:t>
            </a:r>
          </a:p>
          <a:p>
            <a:pPr algn="ctr" rtl="1"/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• تعبير يدل على الدور المميز لشباب مصر في كثير من بلاد العالم.</a:t>
            </a:r>
          </a:p>
          <a:p>
            <a:pPr algn="ctr" rtl="1"/>
            <a:r>
              <a:rPr lang="ar-EG" sz="2400" b="1" dirty="0">
                <a:solidFill>
                  <a:srgbClr val="FF0000"/>
                </a:solidFill>
              </a:rPr>
              <a:t>الليالي - ضياء </a:t>
            </a:r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: بينهما تضاد يوضح المعنى ويؤكده . </a:t>
            </a:r>
          </a:p>
        </p:txBody>
      </p:sp>
      <p:sp>
        <p:nvSpPr>
          <p:cNvPr id="62" name="الكلمة">
            <a:extLst>
              <a:ext uri="{FF2B5EF4-FFF2-40B4-BE49-F238E27FC236}">
                <a16:creationId xmlns:a16="http://schemas.microsoft.com/office/drawing/2014/main" id="{98995E81-0227-4510-092D-813E00A23760}"/>
              </a:ext>
            </a:extLst>
          </p:cNvPr>
          <p:cNvSpPr/>
          <p:nvPr/>
        </p:nvSpPr>
        <p:spPr>
          <a:xfrm>
            <a:off x="9337262" y="4851065"/>
            <a:ext cx="1734206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dirty="0"/>
          </a:p>
        </p:txBody>
      </p:sp>
      <p:sp>
        <p:nvSpPr>
          <p:cNvPr id="63" name="المعنى">
            <a:extLst>
              <a:ext uri="{FF2B5EF4-FFF2-40B4-BE49-F238E27FC236}">
                <a16:creationId xmlns:a16="http://schemas.microsoft.com/office/drawing/2014/main" id="{0E7BF3D8-2C04-AB87-13C1-310EA18FD5A5}"/>
              </a:ext>
            </a:extLst>
          </p:cNvPr>
          <p:cNvSpPr/>
          <p:nvPr/>
        </p:nvSpPr>
        <p:spPr>
          <a:xfrm>
            <a:off x="8032220" y="4313473"/>
            <a:ext cx="4106614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أسلوبا أمر، غرضهما الحث والنصح. </a:t>
            </a:r>
            <a:endParaRPr lang="ar-EG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4" name="الكلمة">
            <a:extLst>
              <a:ext uri="{FF2B5EF4-FFF2-40B4-BE49-F238E27FC236}">
                <a16:creationId xmlns:a16="http://schemas.microsoft.com/office/drawing/2014/main" id="{764EE47B-BA4D-56B9-F102-646FED1178F1}"/>
              </a:ext>
            </a:extLst>
          </p:cNvPr>
          <p:cNvSpPr/>
          <p:nvPr/>
        </p:nvSpPr>
        <p:spPr>
          <a:xfrm>
            <a:off x="6211809" y="4831683"/>
            <a:ext cx="2506066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dirty="0"/>
          </a:p>
        </p:txBody>
      </p:sp>
      <p:sp>
        <p:nvSpPr>
          <p:cNvPr id="65" name="المعنى">
            <a:extLst>
              <a:ext uri="{FF2B5EF4-FFF2-40B4-BE49-F238E27FC236}">
                <a16:creationId xmlns:a16="http://schemas.microsoft.com/office/drawing/2014/main" id="{08BB449E-20BC-C0D6-D8B1-91F7B0A3A311}"/>
              </a:ext>
            </a:extLst>
          </p:cNvPr>
          <p:cNvSpPr/>
          <p:nvPr/>
        </p:nvSpPr>
        <p:spPr>
          <a:xfrm>
            <a:off x="2915708" y="3982801"/>
            <a:ext cx="5859757" cy="84884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تصوير للهموم بثوب تخلعه مصر؛ لتتخلص من أحزانها «</a:t>
            </a:r>
            <a:r>
              <a:rPr lang="ar-EG" sz="2400" b="1" dirty="0">
                <a:solidFill>
                  <a:srgbClr val="C00000"/>
                </a:solidFill>
              </a:rPr>
              <a:t>الهموم</a:t>
            </a:r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 » جاءت جمعا لتفيد الكثرة.</a:t>
            </a:r>
            <a:endParaRPr lang="ar-EG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098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14:switch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8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3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8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</p:childTnLst>
        </p:cTn>
      </p:par>
    </p:tnLst>
    <p:bldLst>
      <p:bldP spid="39" grpId="0" animBg="1"/>
      <p:bldP spid="39" grpId="1" animBg="1"/>
      <p:bldP spid="41" grpId="0" animBg="1"/>
      <p:bldP spid="41" grpId="1" animBg="1"/>
      <p:bldP spid="43" grpId="0" animBg="1"/>
      <p:bldP spid="43" grpId="1" animBg="1"/>
      <p:bldP spid="45" grpId="0" animBg="1"/>
      <p:bldP spid="45" grpId="1" animBg="1"/>
      <p:bldP spid="47" grpId="0" animBg="1"/>
      <p:bldP spid="47" grpId="1" animBg="1"/>
      <p:bldP spid="49" grpId="0" animBg="1"/>
      <p:bldP spid="49" grpId="1" animBg="1"/>
      <p:bldP spid="51" grpId="0" animBg="1"/>
      <p:bldP spid="51" grpId="1" animBg="1"/>
      <p:bldP spid="53" grpId="0" animBg="1"/>
      <p:bldP spid="53" grpId="1" animBg="1"/>
      <p:bldP spid="55" grpId="0" animBg="1"/>
      <p:bldP spid="55" grpId="1" animBg="1"/>
      <p:bldP spid="57" grpId="0" animBg="1"/>
      <p:bldP spid="57" grpId="1" animBg="1"/>
      <p:bldP spid="59" grpId="0" animBg="1"/>
      <p:bldP spid="59" grpId="1" animBg="1"/>
      <p:bldP spid="61" grpId="0" animBg="1"/>
      <p:bldP spid="61" grpId="1" animBg="1"/>
      <p:bldP spid="63" grpId="0" animBg="1"/>
      <p:bldP spid="63" grpId="1" animBg="1"/>
      <p:bldP spid="65" grpId="0" animBg="1"/>
      <p:bldP spid="6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D43867B1-FE36-006C-8EB5-FF3A9BD8D55C}"/>
              </a:ext>
            </a:extLst>
          </p:cNvPr>
          <p:cNvSpPr txBox="1"/>
          <p:nvPr/>
        </p:nvSpPr>
        <p:spPr>
          <a:xfrm>
            <a:off x="3048000" y="0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التعليق العام على النص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pic>
        <p:nvPicPr>
          <p:cNvPr id="34" name="صورة 8">
            <a:extLst>
              <a:ext uri="{FF2B5EF4-FFF2-40B4-BE49-F238E27FC236}">
                <a16:creationId xmlns:a16="http://schemas.microsoft.com/office/drawing/2014/main" id="{1ECAAF03-E93F-3EEF-1590-F45AB97D192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6" b="89931" l="2463" r="95074">
                        <a14:foregroundMark x1="2463" y1="41840" x2="8621" y2="53125"/>
                        <a14:foregroundMark x1="91502" y1="51389" x2="95197" y2="50521"/>
                        <a14:foregroundMark x1="24015" y1="41840" x2="26478" y2="359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96122" y="-159798"/>
            <a:ext cx="1305924" cy="952830"/>
          </a:xfrm>
          <a:prstGeom prst="rect">
            <a:avLst/>
          </a:prstGeom>
        </p:spPr>
      </p:pic>
      <p:pic>
        <p:nvPicPr>
          <p:cNvPr id="35" name="صورة 15">
            <a:extLst>
              <a:ext uri="{FF2B5EF4-FFF2-40B4-BE49-F238E27FC236}">
                <a16:creationId xmlns:a16="http://schemas.microsoft.com/office/drawing/2014/main" id="{8D4D04F8-3947-611A-0443-4966D79F49C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807" b="93211" l="6067" r="99413">
                        <a14:foregroundMark x1="91781" y1="28073" x2="92955" y2="38716"/>
                        <a14:foregroundMark x1="94912" y1="54495" x2="94912" y2="64954"/>
                        <a14:foregroundMark x1="17613" y1="93945" x2="8023" y2="82569"/>
                        <a14:foregroundMark x1="6849" y1="32477" x2="6849" y2="23670"/>
                        <a14:foregroundMark x1="95499" y1="35963" x2="96282" y2="29908"/>
                        <a14:foregroundMark x1="22701" y1="9725" x2="26419" y2="8807"/>
                        <a14:foregroundMark x1="96869" y1="56147" x2="96869" y2="63303"/>
                        <a14:foregroundMark x1="97456" y1="35963" x2="99413" y2="32477"/>
                        <a14:foregroundMark x1="96282" y1="64037" x2="98043" y2="614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24220" y="-112568"/>
            <a:ext cx="1119780" cy="830693"/>
          </a:xfrm>
          <a:prstGeom prst="rect">
            <a:avLst/>
          </a:prstGeom>
        </p:spPr>
      </p:pic>
      <p:sp>
        <p:nvSpPr>
          <p:cNvPr id="36" name="عرض الايات">
            <a:extLst>
              <a:ext uri="{FF2B5EF4-FFF2-40B4-BE49-F238E27FC236}">
                <a16:creationId xmlns:a16="http://schemas.microsoft.com/office/drawing/2014/main" id="{F0B28FD8-0FC5-CC1E-FEE6-124D37A915BF}"/>
              </a:ext>
            </a:extLst>
          </p:cNvPr>
          <p:cNvSpPr/>
          <p:nvPr/>
        </p:nvSpPr>
        <p:spPr>
          <a:xfrm>
            <a:off x="1338090" y="46002"/>
            <a:ext cx="1709910" cy="538773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400" b="1" dirty="0">
                <a:solidFill>
                  <a:srgbClr val="FFFF00"/>
                </a:solidFill>
              </a:rPr>
              <a:t>عرض النص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7892735-9C7C-D134-83C9-6D4B71ADCCAC}"/>
              </a:ext>
            </a:extLst>
          </p:cNvPr>
          <p:cNvSpPr txBox="1"/>
          <p:nvPr/>
        </p:nvSpPr>
        <p:spPr>
          <a:xfrm>
            <a:off x="-231396" y="788246"/>
            <a:ext cx="12156620" cy="51921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80000"/>
              </a:lnSpc>
            </a:pPr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س1: ما مظاهر حب المصريين لوطنهم ؟</a:t>
            </a:r>
            <a:endParaRPr lang="en-US" sz="3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spcBef>
                <a:spcPts val="200"/>
              </a:spcBef>
            </a:pPr>
            <a:endParaRPr lang="ar-EG" sz="32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spcBef>
                <a:spcPts val="200"/>
              </a:spcBef>
            </a:pPr>
            <a:endParaRPr lang="ar-EG" sz="32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spcBef>
                <a:spcPts val="200"/>
              </a:spcBef>
            </a:pPr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س2: الشاعر متفائل بمستقبل وطنه. وضح ذلك.</a:t>
            </a:r>
            <a:endParaRPr lang="en-US" sz="3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80000"/>
              </a:lnSpc>
            </a:pPr>
            <a:endParaRPr lang="ar-EG" sz="32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80000"/>
              </a:lnSpc>
            </a:pPr>
            <a:endParaRPr lang="ar-EG" sz="32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80000"/>
              </a:lnSpc>
            </a:pPr>
            <a:endParaRPr lang="ar-EG" sz="32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80000"/>
              </a:lnSpc>
            </a:pPr>
            <a:endParaRPr lang="ar-EG" sz="32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80000"/>
              </a:lnSpc>
            </a:pPr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س3: اذكر أثر نشيد مصر في الحائرين.</a:t>
            </a:r>
            <a:endParaRPr lang="en-US" sz="3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80000"/>
              </a:lnSpc>
            </a:pPr>
            <a:endParaRPr lang="ar-EG" sz="32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80000"/>
              </a:lnSpc>
            </a:pPr>
            <a:endParaRPr lang="ar-EG" sz="32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80000"/>
              </a:lnSpc>
            </a:pPr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س4: ماذا تمثل مصر للغريب والضعيف والحزين ؟</a:t>
            </a:r>
            <a:endParaRPr lang="en-US" sz="3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D1FB086-FF98-7089-C5AF-A0E53F198D96}"/>
              </a:ext>
            </a:extLst>
          </p:cNvPr>
          <p:cNvSpPr txBox="1"/>
          <p:nvPr/>
        </p:nvSpPr>
        <p:spPr>
          <a:xfrm>
            <a:off x="389240" y="1244378"/>
            <a:ext cx="1153598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spcBef>
                <a:spcPts val="200"/>
              </a:spcBef>
            </a:pPr>
            <a:r>
              <a:rPr lang="ar-SA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* حب </a:t>
            </a:r>
            <a:r>
              <a:rPr lang="ar-SA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مصريسكن</a:t>
            </a:r>
            <a:r>
              <a:rPr lang="ar-SA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في أعماق قلوب أبنائها ويعلو فوق رءوسهم كأنه تاج، وهم يعشقونها عشق الأبناء لأمهم التي ترعاهم وتحنو عليهم فيشتاقون إليها في كل حين.</a:t>
            </a:r>
            <a:endParaRPr lang="en-US" sz="2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087A082-7C02-798C-B2C6-65F887B67F2F}"/>
              </a:ext>
            </a:extLst>
          </p:cNvPr>
          <p:cNvSpPr txBox="1"/>
          <p:nvPr/>
        </p:nvSpPr>
        <p:spPr>
          <a:xfrm>
            <a:off x="-231396" y="2649831"/>
            <a:ext cx="12423396" cy="143629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ar-EG"/>
            </a:defPPr>
            <a:lvl1pPr algn="r" rtl="1">
              <a:spcBef>
                <a:spcPts val="200"/>
              </a:spcBef>
              <a:defRPr sz="2800" b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ar-SA" dirty="0"/>
              <a:t>* حيث يرى أن :- صوت مصر سيظل - رغم الشدائد - مصباحا ينير طريق الحائرين ويهديهم إلى الصواب </a:t>
            </a:r>
            <a:endParaRPr lang="en-US" dirty="0"/>
          </a:p>
          <a:p>
            <a:r>
              <a:rPr lang="ar-SA" dirty="0"/>
              <a:t>*أرضها الطيبة ستظل مأوى للغريب، ومصدر قوة للضعيف ، وفرحة للحزين. </a:t>
            </a:r>
            <a:endParaRPr lang="en-US" dirty="0"/>
          </a:p>
          <a:p>
            <a:r>
              <a:rPr lang="ar-SA" dirty="0"/>
              <a:t>*- شبابها سيظل شم</a:t>
            </a:r>
            <a:r>
              <a:rPr lang="ar-EG" dirty="0"/>
              <a:t>س</a:t>
            </a:r>
            <a:r>
              <a:rPr lang="ar-SA" dirty="0"/>
              <a:t>ا تنير حياة الناس جميعا، فهم عدتها التي تعينها على تحقيق آمالها.</a:t>
            </a:r>
            <a:endParaRPr lang="en-US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DF55F25-6EE6-9FE3-40F2-AA60555B5006}"/>
              </a:ext>
            </a:extLst>
          </p:cNvPr>
          <p:cNvSpPr txBox="1"/>
          <p:nvPr/>
        </p:nvSpPr>
        <p:spPr>
          <a:xfrm>
            <a:off x="266776" y="4736663"/>
            <a:ext cx="117918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ar-EG"/>
            </a:defPPr>
            <a:lvl1pPr algn="r" rtl="1">
              <a:spcBef>
                <a:spcPts val="200"/>
              </a:spcBef>
              <a:defRPr sz="2800" b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ar-SA" dirty="0"/>
              <a:t>ينير طريق الحائرين ويهديهم إلى الصواب.</a:t>
            </a:r>
            <a:endParaRPr lang="en-US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F00FF32-3718-7CD3-542C-43EFDC781D56}"/>
              </a:ext>
            </a:extLst>
          </p:cNvPr>
          <p:cNvSpPr txBox="1"/>
          <p:nvPr/>
        </p:nvSpPr>
        <p:spPr>
          <a:xfrm>
            <a:off x="261314" y="5922298"/>
            <a:ext cx="117918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ar-EG"/>
            </a:defPPr>
            <a:lvl1pPr algn="r" rtl="1">
              <a:spcBef>
                <a:spcPts val="200"/>
              </a:spcBef>
              <a:defRPr sz="2800" b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ar-SA" dirty="0"/>
              <a:t>* هي مأوى للغريب، ومصدر قوة للضعيف، وفرحة للحزين .</a:t>
            </a: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D529107-53B5-BEC1-DB18-44FCB8479895}"/>
              </a:ext>
            </a:extLst>
          </p:cNvPr>
          <p:cNvGraphicFramePr>
            <a:graphicFrameLocks noGrp="1"/>
          </p:cNvGraphicFramePr>
          <p:nvPr/>
        </p:nvGraphicFramePr>
        <p:xfrm>
          <a:off x="561374" y="1166824"/>
          <a:ext cx="11380903" cy="5165598"/>
        </p:xfrm>
        <a:graphic>
          <a:graphicData uri="http://schemas.openxmlformats.org/drawingml/2006/table">
            <a:tbl>
              <a:tblPr rtl="1" firstRow="1" firstCol="1" bandRow="1" bandCol="1">
                <a:tableStyleId>{08FB837D-C827-4EFA-A057-4D05807E0F7C}</a:tableStyleId>
              </a:tblPr>
              <a:tblGrid>
                <a:gridCol w="5691886">
                  <a:extLst>
                    <a:ext uri="{9D8B030D-6E8A-4147-A177-3AD203B41FA5}">
                      <a16:colId xmlns:a16="http://schemas.microsoft.com/office/drawing/2014/main" val="181103050"/>
                    </a:ext>
                  </a:extLst>
                </a:gridCol>
                <a:gridCol w="5689017">
                  <a:extLst>
                    <a:ext uri="{9D8B030D-6E8A-4147-A177-3AD203B41FA5}">
                      <a16:colId xmlns:a16="http://schemas.microsoft.com/office/drawing/2014/main" val="18114889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1-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حملن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ــــ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اك يا مـصـر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بـين الحـنايا  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     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وبين </a:t>
                      </a:r>
                      <a:r>
                        <a:rPr lang="ar-SA" sz="3600" b="1" dirty="0" err="1">
                          <a:solidFill>
                            <a:schemeClr val="tx1"/>
                          </a:solidFill>
                          <a:effectLst/>
                        </a:rPr>
                        <a:t>الـض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ـلـوع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ِ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وفـــوق الجبـيـن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21081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2-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عشقناك ص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ـدر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ً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ا رعـــــانا ب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دفء  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    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وإن ط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ال فيــنا زمــان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الحـــنيـن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51505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3-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سيبقى نش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ـــــ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يد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ك رغـــم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الجـراح  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    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 err="1">
                          <a:solidFill>
                            <a:schemeClr val="tx1"/>
                          </a:solidFill>
                          <a:effectLst/>
                        </a:rPr>
                        <a:t>يض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ي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ء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الط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ريق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على الحائـريـن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748077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4-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س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ــــ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يبقى عبيـر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ك بيـت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الغـريــب  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    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وسيف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ar-SA" sz="3600" b="1" dirty="0" err="1">
                          <a:solidFill>
                            <a:schemeClr val="tx1"/>
                          </a:solidFill>
                          <a:effectLst/>
                        </a:rPr>
                        <a:t>الض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عيف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ِ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وحـلم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الحزين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470526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5-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س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ــــــ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يبقى شـباب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ك رغــم اللـيالـ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ي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     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ضـــياء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ً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يــشـع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عــلــى الـعـالمين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581317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6-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فهيا اخ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ْ</a:t>
                      </a:r>
                      <a:r>
                        <a:rPr lang="ar-SA" sz="3600" b="1" dirty="0" err="1">
                          <a:solidFill>
                            <a:schemeClr val="tx1"/>
                          </a:solidFill>
                          <a:effectLst/>
                        </a:rPr>
                        <a:t>لعى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عنك ثوب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اله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ـــــ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موم  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    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غـد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ً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ا  سـوف يأتـ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ي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بمـا تحـلمــين</a:t>
                      </a:r>
                      <a:endParaRPr lang="ar-EG" sz="36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إخفاء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63719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0494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14:switch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  <p:bldLst>
      <p:bldP spid="67" grpId="0"/>
      <p:bldP spid="68" grpId="0"/>
      <p:bldP spid="69" grpId="0"/>
      <p:bldP spid="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D43867B1-FE36-006C-8EB5-FF3A9BD8D55C}"/>
              </a:ext>
            </a:extLst>
          </p:cNvPr>
          <p:cNvSpPr txBox="1"/>
          <p:nvPr/>
        </p:nvSpPr>
        <p:spPr>
          <a:xfrm>
            <a:off x="3048000" y="0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التعليق العام على النص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pic>
        <p:nvPicPr>
          <p:cNvPr id="34" name="صورة 8">
            <a:extLst>
              <a:ext uri="{FF2B5EF4-FFF2-40B4-BE49-F238E27FC236}">
                <a16:creationId xmlns:a16="http://schemas.microsoft.com/office/drawing/2014/main" id="{1ECAAF03-E93F-3EEF-1590-F45AB97D192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6" b="89931" l="2463" r="95074">
                        <a14:foregroundMark x1="2463" y1="41840" x2="8621" y2="53125"/>
                        <a14:foregroundMark x1="91502" y1="51389" x2="95197" y2="50521"/>
                        <a14:foregroundMark x1="24015" y1="41840" x2="26478" y2="359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96122" y="-159798"/>
            <a:ext cx="1305924" cy="952830"/>
          </a:xfrm>
          <a:prstGeom prst="rect">
            <a:avLst/>
          </a:prstGeom>
        </p:spPr>
      </p:pic>
      <p:pic>
        <p:nvPicPr>
          <p:cNvPr id="35" name="صورة 15">
            <a:extLst>
              <a:ext uri="{FF2B5EF4-FFF2-40B4-BE49-F238E27FC236}">
                <a16:creationId xmlns:a16="http://schemas.microsoft.com/office/drawing/2014/main" id="{8D4D04F8-3947-611A-0443-4966D79F49C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807" b="93211" l="6067" r="99413">
                        <a14:foregroundMark x1="91781" y1="28073" x2="92955" y2="38716"/>
                        <a14:foregroundMark x1="94912" y1="54495" x2="94912" y2="64954"/>
                        <a14:foregroundMark x1="17613" y1="93945" x2="8023" y2="82569"/>
                        <a14:foregroundMark x1="6849" y1="32477" x2="6849" y2="23670"/>
                        <a14:foregroundMark x1="95499" y1="35963" x2="96282" y2="29908"/>
                        <a14:foregroundMark x1="22701" y1="9725" x2="26419" y2="8807"/>
                        <a14:foregroundMark x1="96869" y1="56147" x2="96869" y2="63303"/>
                        <a14:foregroundMark x1="97456" y1="35963" x2="99413" y2="32477"/>
                        <a14:foregroundMark x1="96282" y1="64037" x2="98043" y2="614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24220" y="-112568"/>
            <a:ext cx="1119780" cy="830693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C7892735-9C7C-D134-83C9-6D4B71ADCCAC}"/>
              </a:ext>
            </a:extLst>
          </p:cNvPr>
          <p:cNvSpPr txBox="1"/>
          <p:nvPr/>
        </p:nvSpPr>
        <p:spPr>
          <a:xfrm>
            <a:off x="-231396" y="899370"/>
            <a:ext cx="12156620" cy="29484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spcBef>
                <a:spcPts val="200"/>
              </a:spcBef>
            </a:pPr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س5: بم وصف الشاعر شباب مصر؟</a:t>
            </a:r>
            <a:endParaRPr lang="en-US" sz="3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80000"/>
              </a:lnSpc>
            </a:pPr>
            <a:endParaRPr lang="ar-EG" sz="32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80000"/>
              </a:lnSpc>
            </a:pPr>
            <a:endParaRPr lang="ar-EG" sz="32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80000"/>
              </a:lnSpc>
            </a:pPr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س6: إلام يدعو الشاعر مصر في نهاية النص ؟</a:t>
            </a:r>
          </a:p>
          <a:p>
            <a:pPr algn="r" rtl="1">
              <a:lnSpc>
                <a:spcPct val="80000"/>
              </a:lnSpc>
            </a:pPr>
            <a:endParaRPr lang="en-US" sz="3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80000"/>
              </a:lnSpc>
            </a:pPr>
            <a:endParaRPr lang="ar-EG" sz="32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80000"/>
              </a:lnSpc>
            </a:pPr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س7: ماذا نتعلم من النص ؟</a:t>
            </a:r>
            <a:endParaRPr lang="en-US" sz="3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193096-5597-3FB9-B900-8FB19A814A10}"/>
              </a:ext>
            </a:extLst>
          </p:cNvPr>
          <p:cNvSpPr txBox="1"/>
          <p:nvPr/>
        </p:nvSpPr>
        <p:spPr>
          <a:xfrm>
            <a:off x="0" y="1511895"/>
            <a:ext cx="121566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spcBef>
                <a:spcPts val="200"/>
              </a:spcBef>
            </a:pPr>
            <a:r>
              <a:rPr lang="ar-SA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* وصفهم بأنهم نابغون، ومصرون على قهر الصعاب كما أنهم أصحاب فضل في بناء الحضارة العالمية. 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F64F93F-160A-BC4C-B652-901E6F1AC87B}"/>
              </a:ext>
            </a:extLst>
          </p:cNvPr>
          <p:cNvSpPr txBox="1"/>
          <p:nvPr/>
        </p:nvSpPr>
        <p:spPr>
          <a:xfrm>
            <a:off x="0" y="2647640"/>
            <a:ext cx="121566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ar-EG"/>
            </a:defPPr>
            <a:lvl1pPr algn="r" rtl="1">
              <a:spcBef>
                <a:spcPts val="200"/>
              </a:spcBef>
              <a:defRPr sz="2800" b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defRPr>
            </a:lvl1pPr>
          </a:lstStyle>
          <a:p>
            <a:r>
              <a:rPr lang="ar-SA" dirty="0"/>
              <a:t>* إلى أن تتخلص من همومها وأحزانها فهناك مستقبل أفضل بانتظارها. 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15076A-96BA-7A4C-BC24-636F1B8CD416}"/>
              </a:ext>
            </a:extLst>
          </p:cNvPr>
          <p:cNvSpPr txBox="1"/>
          <p:nvPr/>
        </p:nvSpPr>
        <p:spPr>
          <a:xfrm>
            <a:off x="544320" y="3954207"/>
            <a:ext cx="11380903" cy="189282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ar-EG"/>
            </a:defPPr>
            <a:lvl1pPr algn="r" rtl="1">
              <a:spcBef>
                <a:spcPts val="200"/>
              </a:spcBef>
              <a:defRPr sz="2800" b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defRPr>
            </a:lvl1pPr>
          </a:lstStyle>
          <a:p>
            <a:pPr marL="457200" indent="-457200">
              <a:buFont typeface="Wingdings" panose="05000000000000000000" pitchFamily="2" charset="2"/>
              <a:buChar char="ü"/>
            </a:pPr>
            <a:r>
              <a:rPr lang="ar-SA" dirty="0"/>
              <a:t>الاعتزاز بالوطن، والعمل من أجل رفعته . 		</a:t>
            </a:r>
            <a:endParaRPr lang="ar-EG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ar-SA" dirty="0"/>
              <a:t>مصر أقوى من الشدائد والمحن.</a:t>
            </a:r>
            <a:endParaRPr lang="ar-EG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ar-SA" dirty="0"/>
              <a:t>مصر تحتضن الجميع. </a:t>
            </a:r>
            <a:r>
              <a:rPr lang="ar-EG" dirty="0"/>
              <a:t>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ar-SA" dirty="0"/>
              <a:t>الشباب هم أمل مصر في تحقيق مستقبل مشرق.</a:t>
            </a:r>
            <a:endParaRPr lang="en-US" dirty="0"/>
          </a:p>
        </p:txBody>
      </p:sp>
      <p:sp>
        <p:nvSpPr>
          <p:cNvPr id="2" name="عرض الايات">
            <a:extLst>
              <a:ext uri="{FF2B5EF4-FFF2-40B4-BE49-F238E27FC236}">
                <a16:creationId xmlns:a16="http://schemas.microsoft.com/office/drawing/2014/main" id="{19A7E5A3-2BA5-0D2F-34FB-23A0239710E1}"/>
              </a:ext>
            </a:extLst>
          </p:cNvPr>
          <p:cNvSpPr/>
          <p:nvPr/>
        </p:nvSpPr>
        <p:spPr>
          <a:xfrm>
            <a:off x="1338090" y="46002"/>
            <a:ext cx="1709910" cy="538773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400" b="1" dirty="0">
                <a:solidFill>
                  <a:srgbClr val="FFFF00"/>
                </a:solidFill>
              </a:rPr>
              <a:t>عرض النص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2C45F29-A547-FD7F-3A3F-D60C9104FA29}"/>
              </a:ext>
            </a:extLst>
          </p:cNvPr>
          <p:cNvGraphicFramePr>
            <a:graphicFrameLocks noGrp="1"/>
          </p:cNvGraphicFramePr>
          <p:nvPr/>
        </p:nvGraphicFramePr>
        <p:xfrm>
          <a:off x="561374" y="1166824"/>
          <a:ext cx="11380903" cy="5165598"/>
        </p:xfrm>
        <a:graphic>
          <a:graphicData uri="http://schemas.openxmlformats.org/drawingml/2006/table">
            <a:tbl>
              <a:tblPr rtl="1" firstRow="1" firstCol="1" bandRow="1" bandCol="1">
                <a:tableStyleId>{08FB837D-C827-4EFA-A057-4D05807E0F7C}</a:tableStyleId>
              </a:tblPr>
              <a:tblGrid>
                <a:gridCol w="5691886">
                  <a:extLst>
                    <a:ext uri="{9D8B030D-6E8A-4147-A177-3AD203B41FA5}">
                      <a16:colId xmlns:a16="http://schemas.microsoft.com/office/drawing/2014/main" val="181103050"/>
                    </a:ext>
                  </a:extLst>
                </a:gridCol>
                <a:gridCol w="5689017">
                  <a:extLst>
                    <a:ext uri="{9D8B030D-6E8A-4147-A177-3AD203B41FA5}">
                      <a16:colId xmlns:a16="http://schemas.microsoft.com/office/drawing/2014/main" val="18114889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1-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حملن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ــــ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اك يا مـصـر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بـين الحـنايا  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     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وبين </a:t>
                      </a:r>
                      <a:r>
                        <a:rPr lang="ar-SA" sz="3600" b="1" dirty="0" err="1">
                          <a:solidFill>
                            <a:schemeClr val="tx1"/>
                          </a:solidFill>
                          <a:effectLst/>
                        </a:rPr>
                        <a:t>الـض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ـلـوع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ِ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وفـــوق الجبـيـن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21081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2-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عشقناك ص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ـدر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ً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ا رعـــــانا ب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دفء  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    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وإن ط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ال فيــنا زمــان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الحـــنيـن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51505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3-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سيبقى نش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ـــــ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يد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ك رغـــم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الجـراح  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    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 err="1">
                          <a:solidFill>
                            <a:schemeClr val="tx1"/>
                          </a:solidFill>
                          <a:effectLst/>
                        </a:rPr>
                        <a:t>يض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ي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ء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الط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ريق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على الحائـريـن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748077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4-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س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ــــ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يبقى عبيـر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ك بيـت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الغـريــب  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    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وسيف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ar-SA" sz="3600" b="1" dirty="0" err="1">
                          <a:solidFill>
                            <a:schemeClr val="tx1"/>
                          </a:solidFill>
                          <a:effectLst/>
                        </a:rPr>
                        <a:t>الض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عيف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ِ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وحـلم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الحزين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470526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5-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س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ــــــ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يبقى شـباب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ك رغــم اللـيالـ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ي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     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ضـــياء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ً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يــشـع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عــلــى الـعـالمين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581317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6-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فهيا اخ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ْ</a:t>
                      </a:r>
                      <a:r>
                        <a:rPr lang="ar-SA" sz="3600" b="1" dirty="0" err="1">
                          <a:solidFill>
                            <a:schemeClr val="tx1"/>
                          </a:solidFill>
                          <a:effectLst/>
                        </a:rPr>
                        <a:t>لعى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عنك ثوب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اله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ـــــ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موم  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    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غـد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ً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ا  سـوف يأتـ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ي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بمـا تحـلمــين</a:t>
                      </a:r>
                      <a:endParaRPr lang="ar-EG" sz="36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إخفاء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63719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274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14:switch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D43867B1-FE36-006C-8EB5-FF3A9BD8D55C}"/>
              </a:ext>
            </a:extLst>
          </p:cNvPr>
          <p:cNvSpPr txBox="1"/>
          <p:nvPr/>
        </p:nvSpPr>
        <p:spPr>
          <a:xfrm>
            <a:off x="3048000" y="0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التعليق العام على النص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pic>
        <p:nvPicPr>
          <p:cNvPr id="34" name="صورة 8">
            <a:extLst>
              <a:ext uri="{FF2B5EF4-FFF2-40B4-BE49-F238E27FC236}">
                <a16:creationId xmlns:a16="http://schemas.microsoft.com/office/drawing/2014/main" id="{1ECAAF03-E93F-3EEF-1590-F45AB97D192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6" b="89931" l="2463" r="95074">
                        <a14:foregroundMark x1="2463" y1="41840" x2="8621" y2="53125"/>
                        <a14:foregroundMark x1="91502" y1="51389" x2="95197" y2="50521"/>
                        <a14:foregroundMark x1="24015" y1="41840" x2="26478" y2="359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96122" y="-159798"/>
            <a:ext cx="1305924" cy="952830"/>
          </a:xfrm>
          <a:prstGeom prst="rect">
            <a:avLst/>
          </a:prstGeom>
        </p:spPr>
      </p:pic>
      <p:pic>
        <p:nvPicPr>
          <p:cNvPr id="35" name="صورة 15">
            <a:extLst>
              <a:ext uri="{FF2B5EF4-FFF2-40B4-BE49-F238E27FC236}">
                <a16:creationId xmlns:a16="http://schemas.microsoft.com/office/drawing/2014/main" id="{8D4D04F8-3947-611A-0443-4966D79F49C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807" b="93211" l="6067" r="99413">
                        <a14:foregroundMark x1="91781" y1="28073" x2="92955" y2="38716"/>
                        <a14:foregroundMark x1="94912" y1="54495" x2="94912" y2="64954"/>
                        <a14:foregroundMark x1="17613" y1="93945" x2="8023" y2="82569"/>
                        <a14:foregroundMark x1="6849" y1="32477" x2="6849" y2="23670"/>
                        <a14:foregroundMark x1="95499" y1="35963" x2="96282" y2="29908"/>
                        <a14:foregroundMark x1="22701" y1="9725" x2="26419" y2="8807"/>
                        <a14:foregroundMark x1="96869" y1="56147" x2="96869" y2="63303"/>
                        <a14:foregroundMark x1="97456" y1="35963" x2="99413" y2="32477"/>
                        <a14:foregroundMark x1="96282" y1="64037" x2="98043" y2="614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24220" y="-112568"/>
            <a:ext cx="1119780" cy="830693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C7892735-9C7C-D134-83C9-6D4B71ADCCAC}"/>
              </a:ext>
            </a:extLst>
          </p:cNvPr>
          <p:cNvSpPr txBox="1"/>
          <p:nvPr/>
        </p:nvSpPr>
        <p:spPr>
          <a:xfrm>
            <a:off x="-117096" y="704539"/>
            <a:ext cx="12156620" cy="47295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spcBef>
                <a:spcPts val="200"/>
              </a:spcBef>
            </a:pPr>
            <a:r>
              <a:rPr lang="ar-EG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س1: دلل على نبل المصريين وشهامتهم</a:t>
            </a:r>
          </a:p>
          <a:p>
            <a:pPr algn="r" rtl="1">
              <a:spcBef>
                <a:spcPts val="200"/>
              </a:spcBef>
            </a:pPr>
            <a:endParaRPr lang="ar-EG" sz="32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spcBef>
                <a:spcPts val="200"/>
              </a:spcBef>
            </a:pPr>
            <a:r>
              <a:rPr lang="ar-EG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س2: كيف يفيد شباب مصر وطنهم؟</a:t>
            </a:r>
          </a:p>
          <a:p>
            <a:pPr algn="r" rtl="1">
              <a:spcBef>
                <a:spcPts val="200"/>
              </a:spcBef>
            </a:pPr>
            <a:endParaRPr lang="ar-EG" sz="32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spcBef>
                <a:spcPts val="200"/>
              </a:spcBef>
            </a:pPr>
            <a:endParaRPr lang="ar-EG" sz="32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spcBef>
                <a:spcPts val="200"/>
              </a:spcBef>
            </a:pPr>
            <a:r>
              <a:rPr lang="ar-EG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س3:ما علاقة حب الوطن بالإيمان ؟   </a:t>
            </a:r>
          </a:p>
          <a:p>
            <a:pPr algn="r" rtl="1">
              <a:spcBef>
                <a:spcPts val="200"/>
              </a:spcBef>
            </a:pPr>
            <a:endParaRPr lang="ar-EG" sz="32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spcBef>
                <a:spcPts val="200"/>
              </a:spcBef>
            </a:pPr>
            <a:r>
              <a:rPr lang="ar-EG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س4:  تصور أنك ابتعدت عن وطنك. فبماذا تشعر؟ </a:t>
            </a:r>
          </a:p>
          <a:p>
            <a:pPr algn="r" rtl="1">
              <a:spcBef>
                <a:spcPts val="200"/>
              </a:spcBef>
            </a:pPr>
            <a:endParaRPr lang="ar-EG" sz="32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193096-5597-3FB9-B900-8FB19A814A10}"/>
              </a:ext>
            </a:extLst>
          </p:cNvPr>
          <p:cNvSpPr txBox="1"/>
          <p:nvPr/>
        </p:nvSpPr>
        <p:spPr>
          <a:xfrm>
            <a:off x="54334" y="1229376"/>
            <a:ext cx="1188704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spcBef>
                <a:spcPts val="200"/>
              </a:spcBef>
            </a:pPr>
            <a:r>
              <a:rPr lang="ar-SA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.*ينصرون الضعيف ، ويأوون الغريب ، ويواسون الحزين .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CC34EAC-B1D1-2F77-4EBD-68983DC8308B}"/>
              </a:ext>
            </a:extLst>
          </p:cNvPr>
          <p:cNvSpPr/>
          <p:nvPr/>
        </p:nvSpPr>
        <p:spPr>
          <a:xfrm>
            <a:off x="9258300" y="0"/>
            <a:ext cx="2781224" cy="584775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800" b="1" dirty="0"/>
              <a:t>مستويات عليا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46D5FE-8B78-5FC1-E258-32668AA0BD52}"/>
              </a:ext>
            </a:extLst>
          </p:cNvPr>
          <p:cNvSpPr txBox="1"/>
          <p:nvPr/>
        </p:nvSpPr>
        <p:spPr>
          <a:xfrm>
            <a:off x="54334" y="2277433"/>
            <a:ext cx="1188704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ar-EG"/>
            </a:defPPr>
            <a:lvl1pPr algn="r" rtl="1">
              <a:spcBef>
                <a:spcPts val="200"/>
              </a:spcBef>
              <a:defRPr sz="2800" b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defRPr>
            </a:lvl1pPr>
          </a:lstStyle>
          <a:p>
            <a:r>
              <a:rPr lang="ar-EG" dirty="0"/>
              <a:t>* شباب مصر هم  عدتها التي تعينها على تحقيق آمالها، فبعلمهم وقوة سواعدهم يحققون لها التقدم والرقي.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DDE6A10-4585-A76B-EFB9-A142C2AE7AD0}"/>
              </a:ext>
            </a:extLst>
          </p:cNvPr>
          <p:cNvSpPr txBox="1"/>
          <p:nvPr/>
        </p:nvSpPr>
        <p:spPr>
          <a:xfrm>
            <a:off x="17690" y="3809569"/>
            <a:ext cx="1188704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ar-EG"/>
            </a:defPPr>
            <a:lvl1pPr algn="r" rtl="1">
              <a:spcBef>
                <a:spcPts val="200"/>
              </a:spcBef>
              <a:defRPr sz="2800" b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defRPr>
            </a:lvl1pPr>
          </a:lstStyle>
          <a:p>
            <a:r>
              <a:rPr lang="ar-EG" dirty="0"/>
              <a:t>كلما زاد إيمان المرء زادت تضحياته من أجل رفعة وطنه 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7491BCB-8FBE-57CE-7DCA-C379C2E31708}"/>
              </a:ext>
            </a:extLst>
          </p:cNvPr>
          <p:cNvSpPr txBox="1"/>
          <p:nvPr/>
        </p:nvSpPr>
        <p:spPr>
          <a:xfrm>
            <a:off x="0" y="5062562"/>
            <a:ext cx="1188704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ar-EG"/>
            </a:defPPr>
            <a:lvl1pPr algn="r" rtl="1">
              <a:spcBef>
                <a:spcPts val="200"/>
              </a:spcBef>
              <a:defRPr sz="2800" b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defRPr>
            </a:lvl1pPr>
          </a:lstStyle>
          <a:p>
            <a:r>
              <a:rPr lang="ar-EG" dirty="0"/>
              <a:t>أشعر بالحنين والشوق والرغبة الشديدة في العودة إليه.</a:t>
            </a:r>
          </a:p>
        </p:txBody>
      </p:sp>
      <p:sp>
        <p:nvSpPr>
          <p:cNvPr id="3" name="عرض الايات">
            <a:extLst>
              <a:ext uri="{FF2B5EF4-FFF2-40B4-BE49-F238E27FC236}">
                <a16:creationId xmlns:a16="http://schemas.microsoft.com/office/drawing/2014/main" id="{C58D1C85-458D-AE1B-EEAE-B3D09BA4941C}"/>
              </a:ext>
            </a:extLst>
          </p:cNvPr>
          <p:cNvSpPr/>
          <p:nvPr/>
        </p:nvSpPr>
        <p:spPr>
          <a:xfrm>
            <a:off x="1338090" y="46002"/>
            <a:ext cx="1709910" cy="538773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400" b="1" dirty="0">
                <a:solidFill>
                  <a:srgbClr val="FFFF00"/>
                </a:solidFill>
              </a:rPr>
              <a:t>عرض النص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68C3229-4F21-71D3-5035-E94A1BDF5DC4}"/>
              </a:ext>
            </a:extLst>
          </p:cNvPr>
          <p:cNvGraphicFramePr>
            <a:graphicFrameLocks noGrp="1"/>
          </p:cNvGraphicFramePr>
          <p:nvPr/>
        </p:nvGraphicFramePr>
        <p:xfrm>
          <a:off x="561374" y="1166824"/>
          <a:ext cx="11380903" cy="5165598"/>
        </p:xfrm>
        <a:graphic>
          <a:graphicData uri="http://schemas.openxmlformats.org/drawingml/2006/table">
            <a:tbl>
              <a:tblPr rtl="1" firstRow="1" firstCol="1" bandRow="1" bandCol="1">
                <a:tableStyleId>{08FB837D-C827-4EFA-A057-4D05807E0F7C}</a:tableStyleId>
              </a:tblPr>
              <a:tblGrid>
                <a:gridCol w="5691886">
                  <a:extLst>
                    <a:ext uri="{9D8B030D-6E8A-4147-A177-3AD203B41FA5}">
                      <a16:colId xmlns:a16="http://schemas.microsoft.com/office/drawing/2014/main" val="181103050"/>
                    </a:ext>
                  </a:extLst>
                </a:gridCol>
                <a:gridCol w="5689017">
                  <a:extLst>
                    <a:ext uri="{9D8B030D-6E8A-4147-A177-3AD203B41FA5}">
                      <a16:colId xmlns:a16="http://schemas.microsoft.com/office/drawing/2014/main" val="18114889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1-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حملن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ــــ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اك يا مـصـر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بـين الحـنايا  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     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وبين </a:t>
                      </a:r>
                      <a:r>
                        <a:rPr lang="ar-SA" sz="3600" b="1" dirty="0" err="1">
                          <a:solidFill>
                            <a:schemeClr val="tx1"/>
                          </a:solidFill>
                          <a:effectLst/>
                        </a:rPr>
                        <a:t>الـض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ـلـوع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ِ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وفـــوق الجبـيـن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21081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2-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عشقناك ص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ـدر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ً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ا رعـــــانا ب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دفء  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    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وإن ط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ال فيــنا زمــان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الحـــنيـن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51505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3-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سيبقى نش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ـــــ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يد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ك رغـــم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الجـراح  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    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 err="1">
                          <a:solidFill>
                            <a:schemeClr val="tx1"/>
                          </a:solidFill>
                          <a:effectLst/>
                        </a:rPr>
                        <a:t>يض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ي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ء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الط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ريق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على الحائـريـن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748077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4-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س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ــــ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يبقى عبيـر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ك بيـت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الغـريــب  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    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وسيف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ar-SA" sz="3600" b="1" dirty="0" err="1">
                          <a:solidFill>
                            <a:schemeClr val="tx1"/>
                          </a:solidFill>
                          <a:effectLst/>
                        </a:rPr>
                        <a:t>الض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عيف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ِ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وحـلم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الحزين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470526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5-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س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ــــــ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يبقى شـباب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ك رغــم اللـيالـ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ي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     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ضـــياء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ً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يــشـع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عــلــى الـعـالمين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581317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6-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فهيا اخ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ْ</a:t>
                      </a:r>
                      <a:r>
                        <a:rPr lang="ar-SA" sz="3600" b="1" dirty="0" err="1">
                          <a:solidFill>
                            <a:schemeClr val="tx1"/>
                          </a:solidFill>
                          <a:effectLst/>
                        </a:rPr>
                        <a:t>لعى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عنك ثوب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اله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ـــــ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موم  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    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غـد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ً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ا  سـوف يأتـ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ي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بمـا تحـلمــين</a:t>
                      </a:r>
                      <a:endParaRPr lang="ar-EG" sz="36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إخفاء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63719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5491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14:switch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D43867B1-FE36-006C-8EB5-FF3A9BD8D55C}"/>
              </a:ext>
            </a:extLst>
          </p:cNvPr>
          <p:cNvSpPr txBox="1"/>
          <p:nvPr/>
        </p:nvSpPr>
        <p:spPr>
          <a:xfrm>
            <a:off x="3048000" y="0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التعليق العام على النص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pic>
        <p:nvPicPr>
          <p:cNvPr id="34" name="صورة 8">
            <a:extLst>
              <a:ext uri="{FF2B5EF4-FFF2-40B4-BE49-F238E27FC236}">
                <a16:creationId xmlns:a16="http://schemas.microsoft.com/office/drawing/2014/main" id="{1ECAAF03-E93F-3EEF-1590-F45AB97D192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6" b="89931" l="2463" r="95074">
                        <a14:foregroundMark x1="2463" y1="41840" x2="8621" y2="53125"/>
                        <a14:foregroundMark x1="91502" y1="51389" x2="95197" y2="50521"/>
                        <a14:foregroundMark x1="24015" y1="41840" x2="26478" y2="359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96122" y="-159798"/>
            <a:ext cx="1305924" cy="952830"/>
          </a:xfrm>
          <a:prstGeom prst="rect">
            <a:avLst/>
          </a:prstGeom>
        </p:spPr>
      </p:pic>
      <p:pic>
        <p:nvPicPr>
          <p:cNvPr id="35" name="صورة 15">
            <a:extLst>
              <a:ext uri="{FF2B5EF4-FFF2-40B4-BE49-F238E27FC236}">
                <a16:creationId xmlns:a16="http://schemas.microsoft.com/office/drawing/2014/main" id="{8D4D04F8-3947-611A-0443-4966D79F49C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807" b="93211" l="6067" r="99413">
                        <a14:foregroundMark x1="91781" y1="28073" x2="92955" y2="38716"/>
                        <a14:foregroundMark x1="94912" y1="54495" x2="94912" y2="64954"/>
                        <a14:foregroundMark x1="17613" y1="93945" x2="8023" y2="82569"/>
                        <a14:foregroundMark x1="6849" y1="32477" x2="6849" y2="23670"/>
                        <a14:foregroundMark x1="95499" y1="35963" x2="96282" y2="29908"/>
                        <a14:foregroundMark x1="22701" y1="9725" x2="26419" y2="8807"/>
                        <a14:foregroundMark x1="96869" y1="56147" x2="96869" y2="63303"/>
                        <a14:foregroundMark x1="97456" y1="35963" x2="99413" y2="32477"/>
                        <a14:foregroundMark x1="96282" y1="64037" x2="98043" y2="614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24220" y="-112568"/>
            <a:ext cx="1119780" cy="830693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C7892735-9C7C-D134-83C9-6D4B71ADCCAC}"/>
              </a:ext>
            </a:extLst>
          </p:cNvPr>
          <p:cNvSpPr txBox="1"/>
          <p:nvPr/>
        </p:nvSpPr>
        <p:spPr>
          <a:xfrm>
            <a:off x="-117096" y="704539"/>
            <a:ext cx="12156620" cy="42114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spcBef>
                <a:spcPts val="200"/>
              </a:spcBef>
            </a:pPr>
            <a:r>
              <a:rPr lang="ar-EG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س5: ماذا يحدث إذا تعرض وطنك لاعتداء خارجي ؟ </a:t>
            </a:r>
          </a:p>
          <a:p>
            <a:pPr algn="r" rtl="1">
              <a:spcBef>
                <a:spcPts val="200"/>
              </a:spcBef>
            </a:pPr>
            <a:endParaRPr lang="ar-EG" sz="32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spcBef>
                <a:spcPts val="200"/>
              </a:spcBef>
            </a:pPr>
            <a:r>
              <a:rPr lang="ar-EG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س6: عبر عن أمنياتك لوطنك.</a:t>
            </a:r>
          </a:p>
          <a:p>
            <a:pPr algn="r" rtl="1">
              <a:spcBef>
                <a:spcPts val="200"/>
              </a:spcBef>
            </a:pPr>
            <a:endParaRPr lang="ar-EG" sz="32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spcBef>
                <a:spcPts val="200"/>
              </a:spcBef>
            </a:pPr>
            <a:r>
              <a:rPr lang="ar-EG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س7: ماذا يحدث إذا هاجر كل الشباب إلى الخارج ؟</a:t>
            </a:r>
          </a:p>
          <a:p>
            <a:pPr algn="r" rtl="1">
              <a:spcBef>
                <a:spcPts val="200"/>
              </a:spcBef>
            </a:pPr>
            <a:endParaRPr lang="ar-EG" sz="32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spcBef>
                <a:spcPts val="200"/>
              </a:spcBef>
            </a:pPr>
            <a:endParaRPr lang="ar-EG" sz="32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spcBef>
                <a:spcPts val="200"/>
              </a:spcBef>
            </a:pPr>
            <a:r>
              <a:rPr lang="ar-EG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س8: ما واجب المصريين تجاه وطنهم مصر؟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193096-5597-3FB9-B900-8FB19A814A10}"/>
              </a:ext>
            </a:extLst>
          </p:cNvPr>
          <p:cNvSpPr txBox="1"/>
          <p:nvPr/>
        </p:nvSpPr>
        <p:spPr>
          <a:xfrm>
            <a:off x="-247725" y="1273622"/>
            <a:ext cx="121566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spcBef>
                <a:spcPts val="200"/>
              </a:spcBef>
            </a:pPr>
            <a:r>
              <a:rPr lang="ar-SA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سأدافع عنه بكل ما أوتيت من قوة.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77E29F-8DCC-5BBE-B595-E915FA69BA61}"/>
              </a:ext>
            </a:extLst>
          </p:cNvPr>
          <p:cNvSpPr txBox="1"/>
          <p:nvPr/>
        </p:nvSpPr>
        <p:spPr>
          <a:xfrm>
            <a:off x="-247725" y="2287023"/>
            <a:ext cx="121566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ar-EG"/>
            </a:defPPr>
            <a:lvl1pPr algn="r" rtl="1">
              <a:spcBef>
                <a:spcPts val="200"/>
              </a:spcBef>
              <a:defRPr sz="2800" b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defRPr>
            </a:lvl1pPr>
          </a:lstStyle>
          <a:p>
            <a:r>
              <a:rPr lang="ar-EG" dirty="0"/>
              <a:t>أجب بنفسك</a:t>
            </a:r>
            <a:endParaRPr lang="ar-SA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8BC0FB-428F-9F34-E8A4-A6493A260976}"/>
              </a:ext>
            </a:extLst>
          </p:cNvPr>
          <p:cNvSpPr txBox="1"/>
          <p:nvPr/>
        </p:nvSpPr>
        <p:spPr>
          <a:xfrm>
            <a:off x="-247725" y="3524538"/>
            <a:ext cx="121566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ar-EG"/>
            </a:defPPr>
            <a:lvl1pPr algn="r" rtl="1">
              <a:spcBef>
                <a:spcPts val="200"/>
              </a:spcBef>
              <a:defRPr sz="2800" b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defRPr>
            </a:lvl1pPr>
          </a:lstStyle>
          <a:p>
            <a:r>
              <a:rPr lang="ar-EG" dirty="0"/>
              <a:t>* ستتأخر مصر في شتى مجالات العلوم والفنون والصناعات، وتعجز عن اللحاق بمسيرة التقدم.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8D4195-8F2D-4A25-4138-21DB9901C892}"/>
              </a:ext>
            </a:extLst>
          </p:cNvPr>
          <p:cNvSpPr txBox="1"/>
          <p:nvPr/>
        </p:nvSpPr>
        <p:spPr>
          <a:xfrm>
            <a:off x="-247725" y="4961811"/>
            <a:ext cx="12156620" cy="979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spcBef>
                <a:spcPts val="200"/>
              </a:spcBef>
            </a:pPr>
            <a:r>
              <a:rPr lang="ar-EG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 وقت السلم : </a:t>
            </a:r>
            <a:r>
              <a:rPr lang="ar-EG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أن يعملوا جميعا على نهضته ورقيه حيث يجتهد كل منهم في مجاله</a:t>
            </a:r>
            <a:r>
              <a:rPr lang="ar-EG" sz="2800" b="1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r" rtl="1">
              <a:spcBef>
                <a:spcPts val="200"/>
              </a:spcBef>
            </a:pPr>
            <a:r>
              <a:rPr lang="ar-EG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 وقت الحرب </a:t>
            </a:r>
            <a:r>
              <a:rPr lang="ar-EG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ar-EG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أن يضحوا من أجله بالغالي والنفيس، ويفدوه بأرواحهم</a:t>
            </a:r>
            <a:r>
              <a:rPr lang="ar-EG" sz="2800" b="1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B411C7E-E721-2957-9C98-D85863D75988}"/>
              </a:ext>
            </a:extLst>
          </p:cNvPr>
          <p:cNvSpPr/>
          <p:nvPr/>
        </p:nvSpPr>
        <p:spPr>
          <a:xfrm>
            <a:off x="9258300" y="0"/>
            <a:ext cx="2781224" cy="584775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800" b="1" dirty="0"/>
              <a:t>مستويات عليا</a:t>
            </a:r>
          </a:p>
        </p:txBody>
      </p:sp>
      <p:sp>
        <p:nvSpPr>
          <p:cNvPr id="2" name="عرض الايات">
            <a:extLst>
              <a:ext uri="{FF2B5EF4-FFF2-40B4-BE49-F238E27FC236}">
                <a16:creationId xmlns:a16="http://schemas.microsoft.com/office/drawing/2014/main" id="{658D87EC-7C32-967E-4669-9F3F16AAA9B8}"/>
              </a:ext>
            </a:extLst>
          </p:cNvPr>
          <p:cNvSpPr/>
          <p:nvPr/>
        </p:nvSpPr>
        <p:spPr>
          <a:xfrm>
            <a:off x="1338090" y="46002"/>
            <a:ext cx="1709910" cy="538773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400" b="1" dirty="0">
                <a:solidFill>
                  <a:srgbClr val="FFFF00"/>
                </a:solidFill>
              </a:rPr>
              <a:t>عرض النص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AF3DE84-D026-74BA-65C4-241B6E578069}"/>
              </a:ext>
            </a:extLst>
          </p:cNvPr>
          <p:cNvGraphicFramePr>
            <a:graphicFrameLocks noGrp="1"/>
          </p:cNvGraphicFramePr>
          <p:nvPr/>
        </p:nvGraphicFramePr>
        <p:xfrm>
          <a:off x="561374" y="1166824"/>
          <a:ext cx="11380903" cy="5165598"/>
        </p:xfrm>
        <a:graphic>
          <a:graphicData uri="http://schemas.openxmlformats.org/drawingml/2006/table">
            <a:tbl>
              <a:tblPr rtl="1" firstRow="1" firstCol="1" bandRow="1" bandCol="1">
                <a:tableStyleId>{08FB837D-C827-4EFA-A057-4D05807E0F7C}</a:tableStyleId>
              </a:tblPr>
              <a:tblGrid>
                <a:gridCol w="5691886">
                  <a:extLst>
                    <a:ext uri="{9D8B030D-6E8A-4147-A177-3AD203B41FA5}">
                      <a16:colId xmlns:a16="http://schemas.microsoft.com/office/drawing/2014/main" val="181103050"/>
                    </a:ext>
                  </a:extLst>
                </a:gridCol>
                <a:gridCol w="5689017">
                  <a:extLst>
                    <a:ext uri="{9D8B030D-6E8A-4147-A177-3AD203B41FA5}">
                      <a16:colId xmlns:a16="http://schemas.microsoft.com/office/drawing/2014/main" val="18114889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1-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حملن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ــــ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اك يا مـصـر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بـين الحـنايا  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     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وبين </a:t>
                      </a:r>
                      <a:r>
                        <a:rPr lang="ar-SA" sz="3600" b="1" dirty="0" err="1">
                          <a:solidFill>
                            <a:schemeClr val="tx1"/>
                          </a:solidFill>
                          <a:effectLst/>
                        </a:rPr>
                        <a:t>الـض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ـلـوع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ِ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وفـــوق الجبـيـن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21081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2-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عشقناك ص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ـدر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ً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ا رعـــــانا ب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دفء  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    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وإن ط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ال فيــنا زمــان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الحـــنيـن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51505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3-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سيبقى نش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ـــــ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يد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ك رغـــم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الجـراح  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    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 err="1">
                          <a:solidFill>
                            <a:schemeClr val="tx1"/>
                          </a:solidFill>
                          <a:effectLst/>
                        </a:rPr>
                        <a:t>يض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ي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ء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الط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ريق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على الحائـريـن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748077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4-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س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ــــ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يبقى عبيـر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ك بيـت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الغـريــب  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    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وسيف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ar-SA" sz="3600" b="1" dirty="0" err="1">
                          <a:solidFill>
                            <a:schemeClr val="tx1"/>
                          </a:solidFill>
                          <a:effectLst/>
                        </a:rPr>
                        <a:t>الض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عيف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ِ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وحـلم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الحزين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470526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5-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س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ــــــ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يبقى شـباب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ك رغــم اللـيالـ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ي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     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ضـــياء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ً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يــشـع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ُ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عــلــى الـعـالمين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581317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6-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فهيا اخ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ْ</a:t>
                      </a:r>
                      <a:r>
                        <a:rPr lang="ar-SA" sz="3600" b="1" dirty="0" err="1">
                          <a:solidFill>
                            <a:schemeClr val="tx1"/>
                          </a:solidFill>
                          <a:effectLst/>
                        </a:rPr>
                        <a:t>لعى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عنك ثوب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َ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اله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ـــــ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موم  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    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غـد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ً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ا  سـوف يأتـ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</a:rPr>
                        <a:t>ي</a:t>
                      </a: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</a:rPr>
                        <a:t> بمـا تحـلمــين</a:t>
                      </a:r>
                      <a:endParaRPr lang="ar-EG" sz="36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tabLst>
                          <a:tab pos="1292860" algn="l"/>
                        </a:tabLst>
                      </a:pP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إخفاء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63719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9830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14:switch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curtain, furniture, floor, red&#10;&#10;Description automatically generated">
            <a:extLst>
              <a:ext uri="{FF2B5EF4-FFF2-40B4-BE49-F238E27FC236}">
                <a16:creationId xmlns:a16="http://schemas.microsoft.com/office/drawing/2014/main" id="{91258D8C-99E3-A2FD-8AA8-FED5F45F8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38267"/>
          </a:xfrm>
          <a:prstGeom prst="rect">
            <a:avLst/>
          </a:prstGeom>
        </p:spPr>
      </p:pic>
      <p:sp>
        <p:nvSpPr>
          <p:cNvPr id="6" name="Rectangle: Rounded Corners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6DD98BA-DA6F-6D78-01D2-1FF0AE42750C}"/>
              </a:ext>
            </a:extLst>
          </p:cNvPr>
          <p:cNvSpPr/>
          <p:nvPr/>
        </p:nvSpPr>
        <p:spPr>
          <a:xfrm>
            <a:off x="4512040" y="4816627"/>
            <a:ext cx="2698229" cy="749508"/>
          </a:xfrm>
          <a:prstGeom prst="roundRect">
            <a:avLst/>
          </a:prstGeom>
          <a:solidFill>
            <a:srgbClr val="2355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ابدأ باسم الله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FA9218-65E7-D90F-6A9D-7B4A78B22C89}"/>
              </a:ext>
            </a:extLst>
          </p:cNvPr>
          <p:cNvSpPr txBox="1"/>
          <p:nvPr/>
        </p:nvSpPr>
        <p:spPr>
          <a:xfrm>
            <a:off x="2409668" y="2041373"/>
            <a:ext cx="690297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lHor" panose="02060603050605020204" pitchFamily="18" charset="-78"/>
                <a:ea typeface="Times New Roman" panose="02020603050405020304" pitchFamily="18" charset="0"/>
                <a:cs typeface="AlHor" panose="02060603050605020204" pitchFamily="18" charset="-78"/>
              </a:rPr>
              <a:t>عشقناك يا مصر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6000" b="1" dirty="0">
                <a:solidFill>
                  <a:prstClr val="white"/>
                </a:solidFill>
                <a:latin typeface="AlHor" panose="02060603050605020204" pitchFamily="18" charset="-78"/>
                <a:ea typeface="Times New Roman" panose="02020603050405020304" pitchFamily="18" charset="0"/>
                <a:cs typeface="AlHor" panose="02060603050605020204" pitchFamily="18" charset="-78"/>
              </a:rPr>
              <a:t>تدريبات</a:t>
            </a:r>
            <a:endParaRPr kumimoji="0" lang="ar-EG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lHor" panose="02060603050605020204" pitchFamily="18" charset="-78"/>
              <a:ea typeface="Times New Roman" panose="02020603050405020304" pitchFamily="18" charset="0"/>
              <a:cs typeface="AlHor" panose="020606030506050202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29635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14:switch dir="r"/>
      </p:transition>
    </mc:Choice>
    <mc:Fallback xmlns="">
      <p:transition spd="slow" advClick="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63EE879-ED7E-BAE8-DBDB-AA88039131FA}"/>
              </a:ext>
            </a:extLst>
          </p:cNvPr>
          <p:cNvSpPr/>
          <p:nvPr/>
        </p:nvSpPr>
        <p:spPr>
          <a:xfrm>
            <a:off x="3222952" y="55038"/>
            <a:ext cx="5746095" cy="474698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3200" b="1" dirty="0">
                <a:solidFill>
                  <a:srgbClr val="002060"/>
                </a:solidFill>
              </a:rPr>
              <a:t>عشقناك يا مصر– فاروق جويدة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43867B1-FE36-006C-8EB5-FF3A9BD8D55C}"/>
              </a:ext>
            </a:extLst>
          </p:cNvPr>
          <p:cNvSpPr txBox="1"/>
          <p:nvPr/>
        </p:nvSpPr>
        <p:spPr>
          <a:xfrm>
            <a:off x="742950" y="0"/>
            <a:ext cx="23657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EG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تدريبات وواجب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EACA1E1-10F3-757E-FED4-6A5D40B9E6FD}"/>
              </a:ext>
            </a:extLst>
          </p:cNvPr>
          <p:cNvSpPr txBox="1"/>
          <p:nvPr/>
        </p:nvSpPr>
        <p:spPr>
          <a:xfrm>
            <a:off x="-2" y="1372582"/>
            <a:ext cx="12191999" cy="50885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spcBef>
                <a:spcPts val="200"/>
              </a:spcBef>
            </a:pPr>
            <a:r>
              <a:rPr lang="ar-SA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(أ) هات في جمل من تعبيرك : </a:t>
            </a:r>
            <a:endParaRPr lang="en-US" sz="2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spcBef>
                <a:spcPts val="200"/>
              </a:spcBef>
            </a:pP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(۱) معنى : «الحنايا» ....................</a:t>
            </a:r>
            <a:r>
              <a:rPr lang="ar-EG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...........</a:t>
            </a: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(۲) مضاد : «رعانا » ....................................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spcBef>
                <a:spcPts val="200"/>
              </a:spcBef>
            </a:pP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(۳) مفرد : «الضلوع».................(4) جمع : «الجبين».....................................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spcBef>
                <a:spcPts val="200"/>
              </a:spcBef>
            </a:pPr>
            <a:r>
              <a:rPr lang="ar-SA" sz="2800" b="1" dirty="0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(ب)  ما مظاهر حب المصريين لوطنهم كما فهمت من البيتين ؟</a:t>
            </a:r>
            <a:endParaRPr lang="ar-EG" sz="2800" b="1" dirty="0">
              <a:solidFill>
                <a:srgbClr val="C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spcBef>
                <a:spcPts val="200"/>
              </a:spcBef>
            </a:pP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spcBef>
                <a:spcPts val="200"/>
              </a:spcBef>
            </a:pP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......................................................................................................................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spcBef>
                <a:spcPts val="200"/>
              </a:spcBef>
            </a:pP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(ج)تصور أنك ابتعدت عن وطنك. فبماذا تشعر؟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spcBef>
                <a:spcPts val="200"/>
              </a:spcBef>
            </a:pP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......................................................................................................................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spcBef>
                <a:spcPts val="200"/>
              </a:spcBef>
            </a:pPr>
            <a:r>
              <a:rPr lang="ar-SA" sz="2800" b="1" dirty="0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(د) وضح ما يلي :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spcBef>
                <a:spcPts val="200"/>
              </a:spcBef>
            </a:pP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(1) الجمال في قوله : «عشقناك صدرا»...........................................................................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spcBef>
                <a:spcPts val="200"/>
              </a:spcBef>
            </a:pPr>
            <a:r>
              <a:rPr lang="ar-S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(۲) دلالة قوله : «... فوق الجبين»............................................................................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BCBA332-0BAB-ED04-3D8B-44DAEAC83C7E}"/>
              </a:ext>
            </a:extLst>
          </p:cNvPr>
          <p:cNvSpPr txBox="1"/>
          <p:nvPr/>
        </p:nvSpPr>
        <p:spPr>
          <a:xfrm>
            <a:off x="1421944" y="555148"/>
            <a:ext cx="934810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EG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1-</a:t>
            </a:r>
            <a:r>
              <a:rPr lang="ar-SA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حملن</a:t>
            </a:r>
            <a:r>
              <a:rPr lang="ar-EG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ــــ</a:t>
            </a:r>
            <a:r>
              <a:rPr lang="ar-SA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اك يا مـصـر</a:t>
            </a:r>
            <a:r>
              <a:rPr lang="ar-EG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ُ</a:t>
            </a:r>
            <a:r>
              <a:rPr lang="ar-SA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 بـين الحـنايا</a:t>
            </a:r>
            <a:r>
              <a:rPr lang="ar-EG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        وبين الـضُـلـوعِ وفـــوق الجبـيـن</a:t>
            </a:r>
          </a:p>
          <a:p>
            <a:pPr algn="r" rtl="1"/>
            <a:r>
              <a:rPr lang="ar-SA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 2-عشقناك صَـدرًا رعـــــانا بـدفء </a:t>
            </a:r>
            <a:r>
              <a:rPr lang="ar-EG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     </a:t>
            </a:r>
            <a:r>
              <a:rPr lang="ar-SA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</a:rPr>
              <a:t>وإن طــال فيــنا زمــانُ الحـــنيـن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B2ACD03-170F-F3F9-92D8-4267A97BC865}"/>
              </a:ext>
            </a:extLst>
          </p:cNvPr>
          <p:cNvSpPr/>
          <p:nvPr/>
        </p:nvSpPr>
        <p:spPr>
          <a:xfrm>
            <a:off x="6915150" y="1889130"/>
            <a:ext cx="1871663" cy="314325"/>
          </a:xfrm>
          <a:prstGeom prst="roundRect">
            <a:avLst/>
          </a:prstGeom>
          <a:solidFill>
            <a:srgbClr val="FFE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الأعماق </a:t>
            </a:r>
            <a:endParaRPr lang="ar-EG" sz="2800" b="1" dirty="0">
              <a:solidFill>
                <a:srgbClr val="C00000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9183281-00A0-E46A-671E-A648D40BCBCE}"/>
              </a:ext>
            </a:extLst>
          </p:cNvPr>
          <p:cNvSpPr/>
          <p:nvPr/>
        </p:nvSpPr>
        <p:spPr>
          <a:xfrm>
            <a:off x="1585911" y="1889129"/>
            <a:ext cx="1871663" cy="314325"/>
          </a:xfrm>
          <a:prstGeom prst="roundRect">
            <a:avLst/>
          </a:prstGeom>
          <a:solidFill>
            <a:srgbClr val="FFE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2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أهملنا وضيعنا </a:t>
            </a:r>
            <a:endParaRPr lang="ar-EG" sz="2800" b="1" dirty="0">
              <a:solidFill>
                <a:srgbClr val="C00000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F656D0E-98EF-B9EC-E770-492B2DAC16BF}"/>
              </a:ext>
            </a:extLst>
          </p:cNvPr>
          <p:cNvSpPr/>
          <p:nvPr/>
        </p:nvSpPr>
        <p:spPr>
          <a:xfrm>
            <a:off x="8001000" y="2379709"/>
            <a:ext cx="1257299" cy="314325"/>
          </a:xfrm>
          <a:prstGeom prst="roundRect">
            <a:avLst/>
          </a:prstGeom>
          <a:solidFill>
            <a:srgbClr val="FFE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2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الضلع</a:t>
            </a:r>
            <a:endParaRPr lang="ar-EG" sz="2800" b="1" dirty="0">
              <a:solidFill>
                <a:srgbClr val="C00000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1721A4F-295A-B5C4-96E6-4876F054D2CE}"/>
              </a:ext>
            </a:extLst>
          </p:cNvPr>
          <p:cNvSpPr/>
          <p:nvPr/>
        </p:nvSpPr>
        <p:spPr>
          <a:xfrm>
            <a:off x="1791260" y="2385680"/>
            <a:ext cx="3332628" cy="308354"/>
          </a:xfrm>
          <a:prstGeom prst="roundRect">
            <a:avLst/>
          </a:prstGeom>
          <a:solidFill>
            <a:srgbClr val="FFE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2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الأجبن – الأجبنة - الجبن</a:t>
            </a:r>
            <a:endParaRPr lang="ar-EG" sz="2800" b="1" dirty="0">
              <a:solidFill>
                <a:srgbClr val="C00000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BCCB68E-6D4F-666E-963B-DF9E1448FE02}"/>
              </a:ext>
            </a:extLst>
          </p:cNvPr>
          <p:cNvSpPr/>
          <p:nvPr/>
        </p:nvSpPr>
        <p:spPr>
          <a:xfrm>
            <a:off x="185738" y="3248848"/>
            <a:ext cx="12006259" cy="863529"/>
          </a:xfrm>
          <a:prstGeom prst="roundRect">
            <a:avLst/>
          </a:prstGeom>
          <a:solidFill>
            <a:srgbClr val="FFE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EG" sz="2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ar-SA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* حب </a:t>
            </a:r>
            <a:r>
              <a:rPr lang="ar-SA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مصريسكن</a:t>
            </a:r>
            <a:r>
              <a:rPr lang="ar-SA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في أعماق قلوب أبنائها ويعلو فوق رءوسهم كأنه تاج، وهم يعشقونها عشق الأبناء لأمهم التي ترعاهم وتحنو عليهم فيشتاقون إليها في كل حين.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3390C57-83F6-3BC3-6A94-4BC85B95FDBF}"/>
              </a:ext>
            </a:extLst>
          </p:cNvPr>
          <p:cNvSpPr/>
          <p:nvPr/>
        </p:nvSpPr>
        <p:spPr>
          <a:xfrm>
            <a:off x="8215313" y="4559675"/>
            <a:ext cx="1785254" cy="374540"/>
          </a:xfrm>
          <a:prstGeom prst="roundRect">
            <a:avLst/>
          </a:prstGeom>
          <a:solidFill>
            <a:srgbClr val="FFE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EG" sz="2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أجب بنفسك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B8BD430-4D74-6381-6FC3-BEA5BFEE0112}"/>
              </a:ext>
            </a:extLst>
          </p:cNvPr>
          <p:cNvSpPr/>
          <p:nvPr/>
        </p:nvSpPr>
        <p:spPr>
          <a:xfrm>
            <a:off x="5486628" y="5430532"/>
            <a:ext cx="1785254" cy="374540"/>
          </a:xfrm>
          <a:prstGeom prst="roundRect">
            <a:avLst/>
          </a:prstGeom>
          <a:solidFill>
            <a:srgbClr val="FFE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EG" sz="2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أجب بنفسك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248665B-2BB7-39FE-A10A-8E5D33E56D96}"/>
              </a:ext>
            </a:extLst>
          </p:cNvPr>
          <p:cNvSpPr/>
          <p:nvPr/>
        </p:nvSpPr>
        <p:spPr>
          <a:xfrm>
            <a:off x="0" y="5955153"/>
            <a:ext cx="8001000" cy="255194"/>
          </a:xfrm>
          <a:prstGeom prst="roundRect">
            <a:avLst/>
          </a:prstGeom>
          <a:solidFill>
            <a:srgbClr val="FFE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EG" sz="2400" b="1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تعبيريدل</a:t>
            </a:r>
            <a:r>
              <a:rPr lang="ar-EG" sz="2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على اعتزاز المصريين بوطنهم مصر، وعلو مكانتها في نفوسهم. </a:t>
            </a:r>
          </a:p>
        </p:txBody>
      </p:sp>
    </p:spTree>
    <p:extLst>
      <p:ext uri="{BB962C8B-B14F-4D97-AF65-F5344CB8AC3E}">
        <p14:creationId xmlns:p14="http://schemas.microsoft.com/office/powerpoint/2010/main" val="17693106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>
        <p15:prstTrans prst="curtains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2048</Words>
  <Application>Microsoft Office PowerPoint</Application>
  <PresentationFormat>Widescreen</PresentationFormat>
  <Paragraphs>272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AlHor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Enas Mahmoud Metwaly</dc:creator>
  <cp:lastModifiedBy>Enas Mahmoud Metwaly</cp:lastModifiedBy>
  <cp:revision>1</cp:revision>
  <dcterms:created xsi:type="dcterms:W3CDTF">2023-09-19T06:42:39Z</dcterms:created>
  <dcterms:modified xsi:type="dcterms:W3CDTF">2023-09-19T06:50:57Z</dcterms:modified>
</cp:coreProperties>
</file>