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67" r:id="rId2"/>
    <p:sldId id="271" r:id="rId3"/>
    <p:sldId id="268" r:id="rId4"/>
    <p:sldId id="269" r:id="rId5"/>
    <p:sldId id="270" r:id="rId6"/>
    <p:sldId id="273" r:id="rId7"/>
    <p:sldId id="275" r:id="rId8"/>
  </p:sldIdLst>
  <p:sldSz cx="9144000" cy="6858000" type="screen4x3"/>
  <p:notesSz cx="6858000" cy="9144000"/>
  <p:embeddedFontLst>
    <p:embeddedFont>
      <p:font typeface="BPreplay" panose="020005030000000200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Md" panose="02000603050000020003" charset="0"/>
      <p:regular r:id="rId18"/>
    </p:embeddedFont>
    <p:embeddedFont>
      <p:font typeface="Sassoon Infant Rg" panose="02000503030000020003" charset="0"/>
      <p:regular r:id="rId19"/>
      <p:bold r:id="rId20"/>
    </p:embeddedFont>
    <p:embeddedFont>
      <p:font typeface="Twinkl" panose="020B060402020202020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352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DFD"/>
    <a:srgbClr val="9CC75C"/>
    <a:srgbClr val="DB2B32"/>
    <a:srgbClr val="FFEB8C"/>
    <a:srgbClr val="DD3336"/>
    <a:srgbClr val="1D1D1D"/>
    <a:srgbClr val="BACAC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83" y="62"/>
      </p:cViewPr>
      <p:guideLst>
        <p:guide orient="horz" pos="2160"/>
        <p:guide pos="2880"/>
        <p:guide pos="317"/>
        <p:guide orient="horz" pos="3974"/>
        <p:guide pos="5352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23FB1B-A8B4-4F69-8B31-EEB619FAB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C3BD1-CC4C-409B-895A-48EE5694BA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CFBC1F-3C58-4987-A4A6-3902358F3F04}" type="datetimeFigureOut">
              <a:rPr lang="en-GB"/>
              <a:pPr>
                <a:defRPr/>
              </a:pPr>
              <a:t>28/12/2023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4A117-F2CF-48CB-AAB6-9F8E3672E3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21AB2-D41D-40CA-B15A-A94AF99C3D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BC53F0E-C817-49C5-8360-61EDB5D1836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52C8B6F-F147-45BA-BD63-563972832CE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860D711-111E-48F0-A049-DC4240BB4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7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1513FC6-A1DB-4529-B8C0-56DEF8DBC6D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90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79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9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2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5346E7-1ABB-4451-BCDF-A34AE37AE6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25FB20F-C74A-46E2-A792-E39090732D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697" r:id="rId3"/>
    <p:sldLayoutId id="2147483698" r:id="rId4"/>
    <p:sldLayoutId id="2147483699" r:id="rId5"/>
    <p:sldLayoutId id="2147483702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twinkl.com.au/resources/australian-resources-3---4-english/australian-resources-3-4-english-planning-and-assessment/general-planning-and-assessment-english-3-4-austral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5">
            <a:extLst>
              <a:ext uri="{FF2B5EF4-FFF2-40B4-BE49-F238E27FC236}">
                <a16:creationId xmlns:a16="http://schemas.microsoft.com/office/drawing/2014/main" id="{A554A731-9D4D-4E88-8CE3-1CC5A1D17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5465763"/>
            <a:ext cx="5842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045D2070-3F61-4831-A649-715F4910D73B}"/>
              </a:ext>
            </a:extLst>
          </p:cNvPr>
          <p:cNvSpPr/>
          <p:nvPr/>
        </p:nvSpPr>
        <p:spPr>
          <a:xfrm>
            <a:off x="4067589" y="5318539"/>
            <a:ext cx="1008822" cy="665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BE410DD-6900-4D07-AAF4-AF9B141CA5EE}"/>
              </a:ext>
            </a:extLst>
          </p:cNvPr>
          <p:cNvSpPr/>
          <p:nvPr/>
        </p:nvSpPr>
        <p:spPr>
          <a:xfrm>
            <a:off x="1511300" y="2709863"/>
            <a:ext cx="2682875" cy="830262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FED404-56B6-4893-8A94-FDEF699DFD68}"/>
              </a:ext>
            </a:extLst>
          </p:cNvPr>
          <p:cNvSpPr/>
          <p:nvPr/>
        </p:nvSpPr>
        <p:spPr>
          <a:xfrm>
            <a:off x="4906963" y="2709863"/>
            <a:ext cx="2682875" cy="830262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7172" name="Rectangle 19">
            <a:extLst>
              <a:ext uri="{FF2B5EF4-FFF2-40B4-BE49-F238E27FC236}">
                <a16:creationId xmlns:a16="http://schemas.microsoft.com/office/drawing/2014/main" id="{4EB2A2D6-0A20-4331-821B-1CDB64E77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728663"/>
            <a:ext cx="365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Different Names</a:t>
            </a:r>
          </a:p>
        </p:txBody>
      </p:sp>
      <p:sp>
        <p:nvSpPr>
          <p:cNvPr id="7173" name="TextBox 1">
            <a:extLst>
              <a:ext uri="{FF2B5EF4-FFF2-40B4-BE49-F238E27FC236}">
                <a16:creationId xmlns:a16="http://schemas.microsoft.com/office/drawing/2014/main" id="{D9E64BF3-6FAC-456A-9C71-28471755B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14525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Inverted commas can also be called: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DBCAB-66DD-4481-8E20-BE230F7B5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2832100"/>
            <a:ext cx="259715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Speech marks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ACA60-C671-4FE2-85DE-BFB3660FA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2832100"/>
            <a:ext cx="259715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Quotation marks</a:t>
            </a:r>
          </a:p>
        </p:txBody>
      </p:sp>
      <p:grpSp>
        <p:nvGrpSpPr>
          <p:cNvPr id="7176" name="Group 13">
            <a:extLst>
              <a:ext uri="{FF2B5EF4-FFF2-40B4-BE49-F238E27FC236}">
                <a16:creationId xmlns:a16="http://schemas.microsoft.com/office/drawing/2014/main" id="{45402054-D41D-4784-B364-E1B7B80E937D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5" name="Oval Callout 14">
              <a:extLst>
                <a:ext uri="{FF2B5EF4-FFF2-40B4-BE49-F238E27FC236}">
                  <a16:creationId xmlns:a16="http://schemas.microsoft.com/office/drawing/2014/main" id="{DBE7CC89-C6C8-49B5-9D59-DB59B2B01E8A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7178" name="Rectangle 15">
              <a:extLst>
                <a:ext uri="{FF2B5EF4-FFF2-40B4-BE49-F238E27FC236}">
                  <a16:creationId xmlns:a16="http://schemas.microsoft.com/office/drawing/2014/main" id="{FFFF273E-F029-4037-8565-3799D9ED8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6D3EE89-3AE0-40E0-8A7E-6EE69BD71F38}"/>
              </a:ext>
            </a:extLst>
          </p:cNvPr>
          <p:cNvSpPr/>
          <p:nvPr/>
        </p:nvSpPr>
        <p:spPr>
          <a:xfrm>
            <a:off x="755650" y="2897188"/>
            <a:ext cx="7632700" cy="82867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5" name="Rectangle 19">
            <a:extLst>
              <a:ext uri="{FF2B5EF4-FFF2-40B4-BE49-F238E27FC236}">
                <a16:creationId xmlns:a16="http://schemas.microsoft.com/office/drawing/2014/main" id="{85EC5275-3868-482D-A98D-811662417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728663"/>
            <a:ext cx="4181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Beginning and End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C729BB4D-CE6F-48DA-975A-3E290E0C7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41488"/>
            <a:ext cx="7632700" cy="9556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Keep your speech marks at the beginning and</a:t>
            </a:r>
            <a:b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the end of the words being spoken.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8DAAF3-AC14-4001-A30D-1790E1FCD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022600"/>
            <a:ext cx="763270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Lower please!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”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I said.</a:t>
            </a:r>
          </a:p>
        </p:txBody>
      </p:sp>
      <p:grpSp>
        <p:nvGrpSpPr>
          <p:cNvPr id="8198" name="Group 15">
            <a:extLst>
              <a:ext uri="{FF2B5EF4-FFF2-40B4-BE49-F238E27FC236}">
                <a16:creationId xmlns:a16="http://schemas.microsoft.com/office/drawing/2014/main" id="{1C480201-1F60-4286-B54E-EBCD3B396945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A315F955-8B03-40E0-8304-1ABE1A4538BA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8200" name="Rectangle 14">
              <a:extLst>
                <a:ext uri="{FF2B5EF4-FFF2-40B4-BE49-F238E27FC236}">
                  <a16:creationId xmlns:a16="http://schemas.microsoft.com/office/drawing/2014/main" id="{CCC0A439-4DFB-40DA-B935-1196B7D5C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CC2C9E3-156E-405C-A249-5176E600C58D}"/>
              </a:ext>
            </a:extLst>
          </p:cNvPr>
          <p:cNvSpPr/>
          <p:nvPr/>
        </p:nvSpPr>
        <p:spPr>
          <a:xfrm>
            <a:off x="755650" y="2592388"/>
            <a:ext cx="7632700" cy="130492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97914F-BA1F-48C0-8BC5-D75271478E90}"/>
              </a:ext>
            </a:extLst>
          </p:cNvPr>
          <p:cNvSpPr/>
          <p:nvPr/>
        </p:nvSpPr>
        <p:spPr>
          <a:xfrm>
            <a:off x="755650" y="2787650"/>
            <a:ext cx="7632700" cy="950913"/>
          </a:xfrm>
          <a:prstGeom prst="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220" name="Rectangle 19">
            <a:extLst>
              <a:ext uri="{FF2B5EF4-FFF2-40B4-BE49-F238E27FC236}">
                <a16:creationId xmlns:a16="http://schemas.microsoft.com/office/drawing/2014/main" id="{1FD7A612-AB2C-4078-880E-E6E09428A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728663"/>
            <a:ext cx="523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New Speaker, New Line</a:t>
            </a:r>
          </a:p>
        </p:txBody>
      </p:sp>
      <p:sp>
        <p:nvSpPr>
          <p:cNvPr id="9221" name="TextBox 1">
            <a:extLst>
              <a:ext uri="{FF2B5EF4-FFF2-40B4-BE49-F238E27FC236}">
                <a16:creationId xmlns:a16="http://schemas.microsoft.com/office/drawing/2014/main" id="{BD444FBC-A1F6-44DF-AE69-E7FFFAEE0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09750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Start a new line whenever someone new speaks.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8B0272-AD3E-4C39-AC44-0C2BC603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792413"/>
            <a:ext cx="76327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“How are you doing today?” asked Henry.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“I’m great!” said Ashton.</a:t>
            </a:r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6EB2902-DB53-4AB6-8631-0817A80429D9}"/>
              </a:ext>
            </a:extLst>
          </p:cNvPr>
          <p:cNvCxnSpPr/>
          <p:nvPr/>
        </p:nvCxnSpPr>
        <p:spPr>
          <a:xfrm rot="10800000" flipV="1">
            <a:off x="4616450" y="3143250"/>
            <a:ext cx="1936750" cy="347663"/>
          </a:xfrm>
          <a:prstGeom prst="bentConnector3">
            <a:avLst>
              <a:gd name="adj1" fmla="val -23097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24" name="Group 24">
            <a:extLst>
              <a:ext uri="{FF2B5EF4-FFF2-40B4-BE49-F238E27FC236}">
                <a16:creationId xmlns:a16="http://schemas.microsoft.com/office/drawing/2014/main" id="{2633ED1D-BFC1-432A-A6C4-6AB875964223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26" name="Oval Callout 25">
              <a:extLst>
                <a:ext uri="{FF2B5EF4-FFF2-40B4-BE49-F238E27FC236}">
                  <a16:creationId xmlns:a16="http://schemas.microsoft.com/office/drawing/2014/main" id="{6B523FB9-443E-4B79-9424-F5DDF481195A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9226" name="Rectangle 26">
              <a:extLst>
                <a:ext uri="{FF2B5EF4-FFF2-40B4-BE49-F238E27FC236}">
                  <a16:creationId xmlns:a16="http://schemas.microsoft.com/office/drawing/2014/main" id="{F70F3CCC-F96C-4AF7-93C5-26CA76C3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3E4ACC2-E444-490C-9F94-46AE4F9969E9}"/>
              </a:ext>
            </a:extLst>
          </p:cNvPr>
          <p:cNvSpPr/>
          <p:nvPr/>
        </p:nvSpPr>
        <p:spPr>
          <a:xfrm>
            <a:off x="755650" y="2686050"/>
            <a:ext cx="7632700" cy="828675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243" name="Rectangle 19">
            <a:extLst>
              <a:ext uri="{FF2B5EF4-FFF2-40B4-BE49-F238E27FC236}">
                <a16:creationId xmlns:a16="http://schemas.microsoft.com/office/drawing/2014/main" id="{0F44891D-5526-47DC-8BD4-6E6ADDB89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8300" y="728663"/>
            <a:ext cx="3327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Capital Letters</a:t>
            </a:r>
          </a:p>
        </p:txBody>
      </p:sp>
      <p:sp>
        <p:nvSpPr>
          <p:cNvPr id="10244" name="TextBox 10">
            <a:extLst>
              <a:ext uri="{FF2B5EF4-FFF2-40B4-BE49-F238E27FC236}">
                <a16:creationId xmlns:a16="http://schemas.microsoft.com/office/drawing/2014/main" id="{D8A64CA6-491F-4EDC-8950-77E6F64F4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03413"/>
            <a:ext cx="7632700" cy="587375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Begin the direct speech with a capital letter.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54096B-1F2B-49C3-A197-C5420979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09875"/>
            <a:ext cx="7632700" cy="587375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“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W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hat an amazing day!” he announced.</a:t>
            </a:r>
          </a:p>
        </p:txBody>
      </p: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470E7F6E-2587-4E1D-AA5A-89866290408F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9" name="Oval Callout 18">
              <a:extLst>
                <a:ext uri="{FF2B5EF4-FFF2-40B4-BE49-F238E27FC236}">
                  <a16:creationId xmlns:a16="http://schemas.microsoft.com/office/drawing/2014/main" id="{07055887-FF7A-4AFE-8056-836A6FC78CDD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0248" name="Rectangle 20">
              <a:extLst>
                <a:ext uri="{FF2B5EF4-FFF2-40B4-BE49-F238E27FC236}">
                  <a16:creationId xmlns:a16="http://schemas.microsoft.com/office/drawing/2014/main" id="{BDD24B24-DB7A-4CB3-A73F-8B3EDB2DF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7C1776A-689C-4582-9B46-978265451878}"/>
              </a:ext>
            </a:extLst>
          </p:cNvPr>
          <p:cNvSpPr/>
          <p:nvPr/>
        </p:nvSpPr>
        <p:spPr>
          <a:xfrm>
            <a:off x="755650" y="3235325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1267" name="Rectangle 19">
            <a:extLst>
              <a:ext uri="{FF2B5EF4-FFF2-40B4-BE49-F238E27FC236}">
                <a16:creationId xmlns:a16="http://schemas.microsoft.com/office/drawing/2014/main" id="{4BA17B2B-448B-410B-B425-67347486F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728663"/>
            <a:ext cx="2752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Punctuation</a:t>
            </a:r>
          </a:p>
        </p:txBody>
      </p:sp>
      <p:sp>
        <p:nvSpPr>
          <p:cNvPr id="11268" name="TextBox 1">
            <a:extLst>
              <a:ext uri="{FF2B5EF4-FFF2-40B4-BE49-F238E27FC236}">
                <a16:creationId xmlns:a16="http://schemas.microsoft.com/office/drawing/2014/main" id="{7DBB9DDB-01AC-48B1-9E6B-0FACD4C06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41488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Make sure your speech is correctly punctuated. </a:t>
            </a:r>
            <a:b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This includes a piece of punctuation before closing the inverted commas.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26746-8E85-4172-896B-DF710DF28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19475"/>
            <a:ext cx="7632700" cy="957263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“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There are times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,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I feel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,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that you are a little cold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,”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 </a:t>
            </a:r>
            <a:b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I said</a:t>
            </a:r>
            <a:r>
              <a:rPr lang="en-GB" altLang="en-US" sz="2400" dirty="0">
                <a:solidFill>
                  <a:srgbClr val="0070C0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11270" name="Group 11">
            <a:extLst>
              <a:ext uri="{FF2B5EF4-FFF2-40B4-BE49-F238E27FC236}">
                <a16:creationId xmlns:a16="http://schemas.microsoft.com/office/drawing/2014/main" id="{ADD6E458-8742-42EB-84F5-558D3A165A99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CD3E4121-5D88-4643-9A32-BCA8667F3580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1272" name="Rectangle 13">
              <a:extLst>
                <a:ext uri="{FF2B5EF4-FFF2-40B4-BE49-F238E27FC236}">
                  <a16:creationId xmlns:a16="http://schemas.microsoft.com/office/drawing/2014/main" id="{E9BF3228-1605-4B22-9F94-53BEB4A83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59FD75A-ECAC-475B-B2B8-4107A1A6BC2E}"/>
              </a:ext>
            </a:extLst>
          </p:cNvPr>
          <p:cNvSpPr/>
          <p:nvPr/>
        </p:nvSpPr>
        <p:spPr>
          <a:xfrm>
            <a:off x="755650" y="3235325"/>
            <a:ext cx="7632700" cy="927100"/>
          </a:xfrm>
          <a:prstGeom prst="roundRect">
            <a:avLst/>
          </a:prstGeom>
          <a:solidFill>
            <a:srgbClr val="9CC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2291" name="Rectangle 19">
            <a:extLst>
              <a:ext uri="{FF2B5EF4-FFF2-40B4-BE49-F238E27FC236}">
                <a16:creationId xmlns:a16="http://schemas.microsoft.com/office/drawing/2014/main" id="{77A51EE0-034D-4F84-B9CF-445E8AB3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7286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tx1"/>
                </a:solidFill>
                <a:latin typeface="Twinkl" pitchFamily="2" charset="0"/>
              </a:rPr>
              <a:t>Reporting Clause</a:t>
            </a: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8AF32832-878A-4491-B31F-50C28AB31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41488"/>
            <a:ext cx="7632700" cy="1325562"/>
          </a:xfrm>
          <a:prstGeom prst="rect">
            <a:avLst/>
          </a:prstGeom>
          <a:solidFill>
            <a:srgbClr val="ACD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Include in your sentences information about who is speaking and even how they are speaking. This is called the reporting clause.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E76666-71E0-42ED-9F52-6E16D82C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419475"/>
            <a:ext cx="7632700" cy="525886"/>
          </a:xfrm>
          <a:prstGeom prst="rect">
            <a:avLst/>
          </a:prstGeom>
          <a:solidFill>
            <a:srgbClr val="9CC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“There are times, I feel, that you are a little cold,” </a:t>
            </a:r>
            <a:r>
              <a:rPr lang="en-GB" altLang="en-US" sz="2000" dirty="0">
                <a:solidFill>
                  <a:srgbClr val="0070C0"/>
                </a:solidFill>
                <a:latin typeface="Twinkl" pitchFamily="2" charset="0"/>
              </a:rPr>
              <a:t>I said</a:t>
            </a:r>
            <a:r>
              <a:rPr lang="en-GB" altLang="en-US" sz="200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grpSp>
        <p:nvGrpSpPr>
          <p:cNvPr id="12294" name="Group 11">
            <a:extLst>
              <a:ext uri="{FF2B5EF4-FFF2-40B4-BE49-F238E27FC236}">
                <a16:creationId xmlns:a16="http://schemas.microsoft.com/office/drawing/2014/main" id="{20DCDB94-649E-4833-8033-733AC41EAA7A}"/>
              </a:ext>
            </a:extLst>
          </p:cNvPr>
          <p:cNvGrpSpPr>
            <a:grpSpLocks/>
          </p:cNvGrpSpPr>
          <p:nvPr/>
        </p:nvGrpSpPr>
        <p:grpSpPr bwMode="auto">
          <a:xfrm>
            <a:off x="6327775" y="4332288"/>
            <a:ext cx="2060575" cy="1566862"/>
            <a:chOff x="6327902" y="4332550"/>
            <a:chExt cx="2060448" cy="1566037"/>
          </a:xfrm>
        </p:grpSpPr>
        <p:sp>
          <p:nvSpPr>
            <p:cNvPr id="13" name="Oval Callout 12">
              <a:extLst>
                <a:ext uri="{FF2B5EF4-FFF2-40B4-BE49-F238E27FC236}">
                  <a16:creationId xmlns:a16="http://schemas.microsoft.com/office/drawing/2014/main" id="{829680ED-0AD9-4B5F-AC91-6DBF816E88B5}"/>
                </a:ext>
              </a:extLst>
            </p:cNvPr>
            <p:cNvSpPr/>
            <p:nvPr/>
          </p:nvSpPr>
          <p:spPr>
            <a:xfrm>
              <a:off x="6327902" y="4332550"/>
              <a:ext cx="2060448" cy="1566037"/>
            </a:xfrm>
            <a:prstGeom prst="wedgeEllipseCallout">
              <a:avLst>
                <a:gd name="adj1" fmla="val -44502"/>
                <a:gd name="adj2" fmla="val 5627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7200" dirty="0">
                <a:latin typeface="Twinkl" pitchFamily="2" charset="0"/>
              </a:endParaRPr>
            </a:p>
          </p:txBody>
        </p:sp>
        <p:sp>
          <p:nvSpPr>
            <p:cNvPr id="12296" name="Rectangle 13">
              <a:extLst>
                <a:ext uri="{FF2B5EF4-FFF2-40B4-BE49-F238E27FC236}">
                  <a16:creationId xmlns:a16="http://schemas.microsoft.com/office/drawing/2014/main" id="{2AA69EBE-0393-48F4-9B3E-25DD2E03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902" y="4698258"/>
              <a:ext cx="206044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7200" dirty="0">
                  <a:solidFill>
                    <a:srgbClr val="FFFFFF"/>
                  </a:solidFill>
                  <a:latin typeface="Twinkl" pitchFamily="2" charset="0"/>
                </a:rPr>
                <a:t>“ 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</TotalTime>
  <Words>188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Sassoon Infant Md</vt:lpstr>
      <vt:lpstr>Twinkl</vt:lpstr>
      <vt:lpstr>BPreplay</vt:lpstr>
      <vt:lpstr>Arial</vt:lpstr>
      <vt:lpstr>Calibri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LENOVO</cp:lastModifiedBy>
  <cp:revision>166</cp:revision>
  <dcterms:created xsi:type="dcterms:W3CDTF">2014-10-01T16:09:27Z</dcterms:created>
  <dcterms:modified xsi:type="dcterms:W3CDTF">2023-12-28T19:16:16Z</dcterms:modified>
</cp:coreProperties>
</file>