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"/>
  </p:notesMasterIdLst>
  <p:sldIdLst>
    <p:sldId id="260" r:id="rId2"/>
    <p:sldId id="261" r:id="rId3"/>
    <p:sldId id="262" r:id="rId4"/>
    <p:sldId id="263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65" autoAdjust="0"/>
    <p:restoredTop sz="94660"/>
  </p:normalViewPr>
  <p:slideViewPr>
    <p:cSldViewPr>
      <p:cViewPr varScale="1">
        <p:scale>
          <a:sx n="69" d="100"/>
          <a:sy n="69" d="100"/>
        </p:scale>
        <p:origin x="268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118103B-7F01-4AAD-9453-E34CC39BAC74}" type="datetimeFigureOut">
              <a:rPr lang="ar-EG" smtClean="0"/>
              <a:t>19/04/1445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19447A4-9107-4575-B535-4DF4EAECF3C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45221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6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7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8550" y="487363"/>
            <a:ext cx="1477963" cy="7748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7363"/>
            <a:ext cx="4284662" cy="7748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47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6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3638"/>
            <a:ext cx="2881312" cy="5802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433638"/>
            <a:ext cx="2881313" cy="58023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18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57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8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690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0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87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7363"/>
            <a:ext cx="5915025" cy="1766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3638"/>
            <a:ext cx="5915025" cy="580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663"/>
            <a:ext cx="154305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663"/>
            <a:ext cx="2314575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663"/>
            <a:ext cx="154305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3A854-40EA-44F9-92A6-0D631F666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749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234327" y="2685661"/>
            <a:ext cx="6268492" cy="1015663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6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نصوص متحررة</a:t>
            </a:r>
            <a:endParaRPr lang="ar-EG" sz="6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2284681" y="6019800"/>
            <a:ext cx="2329061" cy="254151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5507676" y="304800"/>
            <a:ext cx="1336469" cy="435506"/>
          </a:xfrm>
          <a:prstGeom prst="rect">
            <a:avLst/>
          </a:prstGeom>
        </p:spPr>
        <p:txBody>
          <a:bodyPr vert="horz" lIns="51435" tIns="25718" rIns="51435" bIns="25718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514350" rtl="1">
              <a:spcBef>
                <a:spcPts val="0"/>
              </a:spcBef>
              <a:buNone/>
              <a:defRPr/>
            </a:pPr>
            <a:r>
              <a:rPr lang="ar-EG" sz="16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قسم اللغة العربية</a:t>
            </a:r>
            <a:endParaRPr lang="en-US" sz="1600" b="1" dirty="0">
              <a:solidFill>
                <a:prstClr val="black"/>
              </a:solidFill>
              <a:latin typeface="Calibri"/>
            </a:endParaRPr>
          </a:p>
          <a:p>
            <a:pPr marL="0" indent="0" algn="ctr" defTabSz="514350" rtl="1">
              <a:spcBef>
                <a:spcPts val="0"/>
              </a:spcBef>
              <a:buNone/>
              <a:defRPr/>
            </a:pPr>
            <a:r>
              <a:rPr lang="ar-EG" sz="16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الصف </a:t>
            </a:r>
            <a:r>
              <a:rPr lang="ar-EG" sz="1600" b="1" dirty="0" smtClean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الرابع </a:t>
            </a:r>
            <a:r>
              <a:rPr lang="ar-EG" sz="16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الابتدائي</a:t>
            </a:r>
            <a:endParaRPr lang="en-US" sz="16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2500721" y="4087160"/>
            <a:ext cx="1910063" cy="777061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32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44" y="304800"/>
            <a:ext cx="1238255" cy="122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89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03613" y="66675"/>
            <a:ext cx="6705600" cy="896196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6127" y="1305209"/>
            <a:ext cx="3193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000" b="1" u="sng" dirty="0">
                <a:solidFill>
                  <a:srgbClr val="FF0000"/>
                </a:solidFill>
              </a:rPr>
              <a:t>1- اقرأ ،</a:t>
            </a:r>
            <a:r>
              <a:rPr lang="ar-EG" sz="2000" b="1" u="sng" baseline="0" dirty="0">
                <a:solidFill>
                  <a:srgbClr val="FF0000"/>
                </a:solidFill>
              </a:rPr>
              <a:t> ثم أجب :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67753" y="1705319"/>
            <a:ext cx="3827189" cy="134268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lnSpc>
                <a:spcPct val="200000"/>
              </a:lnSpc>
            </a:pPr>
            <a:r>
              <a:rPr lang="ar-EG" b="1" dirty="0"/>
              <a:t>وطني أُحِبُّكَ لا بديل        </a:t>
            </a:r>
            <a:r>
              <a:rPr lang="ar-EG" b="1" dirty="0">
                <a:solidFill>
                  <a:prstClr val="black"/>
                </a:solidFill>
              </a:rPr>
              <a:t>أتريدُ من قولي دليل</a:t>
            </a:r>
            <a:r>
              <a:rPr lang="ar-EG" b="1" dirty="0"/>
              <a:t>   </a:t>
            </a:r>
          </a:p>
          <a:p>
            <a:pPr algn="r">
              <a:lnSpc>
                <a:spcPct val="200000"/>
              </a:lnSpc>
            </a:pPr>
            <a:r>
              <a:rPr lang="ar-EG" b="1" dirty="0">
                <a:solidFill>
                  <a:prstClr val="black"/>
                </a:solidFill>
              </a:rPr>
              <a:t>سيظل حُبك في دمي       </a:t>
            </a:r>
            <a:r>
              <a:rPr lang="ar-EG" b="1" dirty="0"/>
              <a:t>لا لن أحيد ولن أميل</a:t>
            </a:r>
            <a:r>
              <a:rPr lang="ar-EG" dirty="0"/>
              <a:t> </a:t>
            </a:r>
          </a:p>
          <a:p>
            <a:pPr algn="ctr"/>
            <a:r>
              <a:rPr lang="ar-EG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05693" y="3286469"/>
            <a:ext cx="3865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000" b="1" u="sng" dirty="0">
                <a:solidFill>
                  <a:srgbClr val="FF0000"/>
                </a:solidFill>
              </a:rPr>
              <a:t>أ - </a:t>
            </a:r>
            <a:r>
              <a:rPr lang="ar-EG" sz="2000" b="1" u="sng" dirty="0">
                <a:solidFill>
                  <a:srgbClr val="FF0000"/>
                </a:solidFill>
                <a:latin typeface="LotusHMD-Bold"/>
              </a:rPr>
              <a:t>تخير الإجابة الصحيحة مما بين </a:t>
            </a:r>
            <a:r>
              <a:rPr lang="ar-EG" sz="2000" b="1" u="sng" dirty="0" smtClean="0">
                <a:solidFill>
                  <a:srgbClr val="FF0000"/>
                </a:solidFill>
                <a:latin typeface="LotusHMD-Bold"/>
              </a:rPr>
              <a:t>القوسين </a:t>
            </a:r>
            <a:r>
              <a:rPr lang="ar-EG" sz="2000" b="1" u="sng" dirty="0" smtClean="0">
                <a:solidFill>
                  <a:srgbClr val="FF0000"/>
                </a:solidFill>
              </a:rPr>
              <a:t>: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6115" y="3718262"/>
            <a:ext cx="65624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ar-SA" dirty="0">
                <a:solidFill>
                  <a:prstClr val="black"/>
                </a:solidFill>
              </a:rPr>
              <a:t>1- سيظل حبك في دمي،</a:t>
            </a:r>
            <a:r>
              <a:rPr lang="ar-EG" dirty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معنى (</a:t>
            </a:r>
            <a:r>
              <a:rPr lang="ar-EG" dirty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سيظل</a:t>
            </a:r>
            <a:r>
              <a:rPr lang="ar-EG" dirty="0">
                <a:solidFill>
                  <a:prstClr val="black"/>
                </a:solidFill>
              </a:rPr>
              <a:t> </a:t>
            </a:r>
            <a:r>
              <a:rPr lang="ar-SA" dirty="0">
                <a:solidFill>
                  <a:prstClr val="black"/>
                </a:solidFill>
              </a:rPr>
              <a:t>)...</a:t>
            </a:r>
            <a:r>
              <a:rPr lang="ar-EG" dirty="0">
                <a:solidFill>
                  <a:prstClr val="black"/>
                </a:solidFill>
              </a:rPr>
              <a:t>........</a:t>
            </a:r>
            <a:r>
              <a:rPr lang="ar-SA" dirty="0">
                <a:solidFill>
                  <a:prstClr val="black"/>
                </a:solidFill>
              </a:rPr>
              <a:t>..</a:t>
            </a:r>
            <a:r>
              <a:rPr lang="ar-EG" dirty="0">
                <a:solidFill>
                  <a:prstClr val="black"/>
                </a:solidFill>
              </a:rPr>
              <a:t> </a:t>
            </a:r>
            <a:r>
              <a:rPr lang="ar-EG" dirty="0" smtClean="0">
                <a:solidFill>
                  <a:prstClr val="black"/>
                </a:solidFill>
              </a:rPr>
              <a:t> </a:t>
            </a:r>
            <a:r>
              <a:rPr lang="ar-SA" dirty="0" smtClean="0">
                <a:solidFill>
                  <a:prstClr val="black"/>
                </a:solidFill>
              </a:rPr>
              <a:t>(</a:t>
            </a:r>
            <a:r>
              <a:rPr lang="ar-EG" dirty="0" smtClean="0">
                <a:solidFill>
                  <a:prstClr val="black"/>
                </a:solidFill>
              </a:rPr>
              <a:t> </a:t>
            </a:r>
            <a:r>
              <a:rPr lang="ar-SA" b="1" dirty="0">
                <a:solidFill>
                  <a:prstClr val="black"/>
                </a:solidFill>
              </a:rPr>
              <a:t>يرحل – يبق</a:t>
            </a:r>
            <a:r>
              <a:rPr lang="ar-EG" b="1" dirty="0">
                <a:solidFill>
                  <a:prstClr val="black"/>
                </a:solidFill>
              </a:rPr>
              <a:t>ى</a:t>
            </a:r>
            <a:r>
              <a:rPr lang="ar-SA" b="1" dirty="0">
                <a:solidFill>
                  <a:prstClr val="black"/>
                </a:solidFill>
              </a:rPr>
              <a:t> – يزول </a:t>
            </a:r>
            <a:r>
              <a:rPr lang="ar-SA" dirty="0">
                <a:solidFill>
                  <a:prstClr val="black"/>
                </a:solidFill>
              </a:rPr>
              <a:t>)</a:t>
            </a:r>
          </a:p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ar-SA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2- جمع (</a:t>
            </a:r>
            <a:r>
              <a:rPr kumimoji="0" lang="ar-E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ar-SA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دليل</a:t>
            </a:r>
            <a:r>
              <a:rPr kumimoji="0" lang="ar-E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ar-SA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 ...</a:t>
            </a:r>
            <a:r>
              <a:rPr kumimoji="0" lang="ar-E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.................................</a:t>
            </a:r>
            <a:r>
              <a:rPr kumimoji="0" lang="ar-SA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....</a:t>
            </a:r>
            <a:r>
              <a:rPr kumimoji="0" lang="ar-E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ar-SA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</a:t>
            </a:r>
            <a:r>
              <a:rPr kumimoji="0" lang="ar-E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ar-SA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أدلاء – دليلات – أدلة</a:t>
            </a:r>
            <a:r>
              <a:rPr kumimoji="0" lang="ar-SA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 </a:t>
            </a:r>
            <a:endParaRPr lang="ar-SA" dirty="0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8956" y="7010161"/>
            <a:ext cx="6562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2000" b="1" u="sng" dirty="0">
                <a:solidFill>
                  <a:srgbClr val="FF0000"/>
                </a:solidFill>
              </a:rPr>
              <a:t>د - ضع علامة ( √ ) أمام العبارة الصحيحة، وعلامة (×) أمام العبارة الخطأ :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294828" y="914400"/>
            <a:ext cx="2438400" cy="533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00" b="1" dirty="0"/>
              <a:t>نصوص متحررة 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7702" y="5256074"/>
            <a:ext cx="6562493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EG" b="1" dirty="0"/>
              <a:t>ب</a:t>
            </a:r>
            <a:r>
              <a:rPr lang="ar-EG" dirty="0"/>
              <a:t> </a:t>
            </a:r>
            <a:r>
              <a:rPr lang="ar-SA" dirty="0"/>
              <a:t>- ضع عنوانًا مناسب</a:t>
            </a:r>
            <a:r>
              <a:rPr lang="ar-EG" dirty="0"/>
              <a:t>ًا</a:t>
            </a:r>
            <a:r>
              <a:rPr lang="ar-SA" dirty="0"/>
              <a:t> للأبيات </a:t>
            </a:r>
            <a:r>
              <a:rPr lang="ar-EG" dirty="0"/>
              <a:t>.</a:t>
            </a:r>
            <a:endParaRPr lang="ar-SA" dirty="0"/>
          </a:p>
          <a:p>
            <a:pPr algn="r">
              <a:lnSpc>
                <a:spcPct val="150000"/>
              </a:lnSpc>
            </a:pPr>
            <a:r>
              <a:rPr lang="ar-SA" dirty="0"/>
              <a:t>.........................................................................................</a:t>
            </a:r>
            <a:r>
              <a:rPr lang="ar-EG" dirty="0"/>
              <a:t>......</a:t>
            </a:r>
            <a:r>
              <a:rPr lang="ar-SA" dirty="0"/>
              <a:t>..... </a:t>
            </a:r>
            <a:r>
              <a:rPr lang="en-US" dirty="0" smtClean="0"/>
              <a:t>.</a:t>
            </a:r>
            <a:r>
              <a:rPr lang="ar-EG" dirty="0" smtClean="0"/>
              <a:t>جـ </a:t>
            </a:r>
            <a:r>
              <a:rPr lang="ar-EG" dirty="0"/>
              <a:t>- استخرج القافية من الأبيات </a:t>
            </a:r>
            <a:r>
              <a:rPr lang="ar-SA" dirty="0"/>
              <a:t>.........................................................................................</a:t>
            </a:r>
            <a:r>
              <a:rPr lang="en-US" dirty="0"/>
              <a:t>...........</a:t>
            </a:r>
            <a:r>
              <a:rPr lang="ar-EG" dirty="0"/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28600" y="7410271"/>
            <a:ext cx="647142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EG" dirty="0"/>
              <a:t>1- الشاعر يعبر عن كرهه للجهل في الأبيات  .       	(        )</a:t>
            </a:r>
          </a:p>
          <a:p>
            <a:pPr algn="r" rtl="1">
              <a:lnSpc>
                <a:spcPct val="200000"/>
              </a:lnSpc>
            </a:pPr>
            <a:r>
              <a:rPr lang="ar-EG" dirty="0"/>
              <a:t>2- حب الشاعر لوطنه متعلق في قلبه . 		(        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800" y="4701037"/>
            <a:ext cx="64138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ar-EG" dirty="0"/>
              <a:t>3- حبك في دمي : تعبير</a:t>
            </a:r>
            <a:r>
              <a:rPr lang="ar-EG" dirty="0" smtClean="0"/>
              <a:t>................................. (</a:t>
            </a:r>
            <a:r>
              <a:rPr lang="ar-EG" b="1" dirty="0"/>
              <a:t>حقيقي – مجازي </a:t>
            </a:r>
            <a:r>
              <a:rPr lang="ar-EG" dirty="0"/>
              <a:t>)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705319"/>
            <a:ext cx="2314575" cy="1781205"/>
          </a:xfrm>
          <a:prstGeom prst="rect">
            <a:avLst/>
          </a:prstGeom>
        </p:spPr>
      </p:pic>
      <p:sp>
        <p:nvSpPr>
          <p:cNvPr id="11" name="Footer Placeholder 10"/>
          <p:cNvSpPr>
            <a:spLocks noGrp="1"/>
          </p:cNvSpPr>
          <p:nvPr>
            <p:ph type="ftr" sz="quarter" idx="4294967295"/>
          </p:nvPr>
        </p:nvSpPr>
        <p:spPr>
          <a:xfrm>
            <a:off x="656063" y="8534400"/>
            <a:ext cx="6170805" cy="486833"/>
          </a:xfrm>
        </p:spPr>
        <p:txBody>
          <a:bodyPr/>
          <a:lstStyle/>
          <a:p>
            <a:r>
              <a:rPr lang="ar-EG" dirty="0">
                <a:solidFill>
                  <a:schemeClr val="tx1"/>
                </a:solidFill>
              </a:rPr>
              <a:t>اللغة العربية                                      الفصل الدراسي الأول                            الصف الرابع الابتدائي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46590" y="8610600"/>
            <a:ext cx="539210" cy="3397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2000" dirty="0" smtClean="0">
                <a:solidFill>
                  <a:srgbClr val="000000"/>
                </a:solidFill>
                <a:latin typeface="Constantia" panose="02030602050306030303"/>
              </a:rPr>
              <a:t>31</a:t>
            </a:r>
            <a:endParaRPr lang="ar-EG" sz="2000" dirty="0">
              <a:solidFill>
                <a:srgbClr val="000000"/>
              </a:solidFill>
              <a:latin typeface="Constantia" panose="02030602050306030303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213409" y="211873"/>
            <a:ext cx="3505200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dirty="0"/>
              <a:t>............ / ...................... / </a:t>
            </a:r>
            <a:r>
              <a:rPr lang="ar-EG" dirty="0" smtClean="0"/>
              <a:t>2023</a:t>
            </a:r>
            <a:r>
              <a:rPr lang="ar-EG" baseline="0" dirty="0" smtClean="0"/>
              <a:t> </a:t>
            </a:r>
            <a:r>
              <a:rPr lang="ar-EG" baseline="0" dirty="0"/>
              <a:t>م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293400" y="8534400"/>
            <a:ext cx="633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331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03613" y="66675"/>
            <a:ext cx="6705600" cy="896196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6127" y="1457609"/>
            <a:ext cx="3193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000" b="1" u="sng" dirty="0">
                <a:solidFill>
                  <a:srgbClr val="FF0000"/>
                </a:solidFill>
              </a:rPr>
              <a:t>1- اقرأ ،</a:t>
            </a:r>
            <a:r>
              <a:rPr lang="ar-EG" sz="2000" b="1" u="sng" baseline="0" dirty="0">
                <a:solidFill>
                  <a:srgbClr val="FF0000"/>
                </a:solidFill>
              </a:rPr>
              <a:t> ثم أجب :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63886" y="1857719"/>
            <a:ext cx="5179739" cy="149508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50000"/>
              </a:lnSpc>
            </a:pPr>
            <a:r>
              <a:rPr lang="ar-EG" b="1" dirty="0"/>
              <a:t>فيا وادي الكنانة لن تزولا 	  وفيك النيل يجري سلسبيلًا</a:t>
            </a:r>
          </a:p>
          <a:p>
            <a:pPr algn="r" rtl="1">
              <a:lnSpc>
                <a:spcPct val="150000"/>
              </a:lnSpc>
            </a:pPr>
            <a:r>
              <a:rPr lang="ar-EG" b="1" dirty="0"/>
              <a:t>يطوف بمائه عرضًا وطولًا  	   ويبسط فيضه عامًــا فعامًا</a:t>
            </a:r>
          </a:p>
          <a:p>
            <a:pPr algn="ctr" rtl="1">
              <a:lnSpc>
                <a:spcPct val="150000"/>
              </a:lnSpc>
            </a:pPr>
            <a:r>
              <a:rPr lang="ar-EG" b="1" dirty="0"/>
              <a:t>بساطك سندس وثراك تبــر    	 وجوك مشرق وشذاك عطر 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800350" y="3352800"/>
            <a:ext cx="3865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000" b="1" u="sng" dirty="0">
                <a:solidFill>
                  <a:srgbClr val="FF0000"/>
                </a:solidFill>
              </a:rPr>
              <a:t>أ - استخرج من الفقرة ما </a:t>
            </a:r>
            <a:r>
              <a:rPr lang="ar-EG" sz="2000" b="1" u="sng" dirty="0" smtClean="0">
                <a:solidFill>
                  <a:srgbClr val="FF0000"/>
                </a:solidFill>
              </a:rPr>
              <a:t>يأتي :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1491" y="3755728"/>
            <a:ext cx="656249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ar-E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ar-E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- معني (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رائحة طيبة </a:t>
            </a:r>
            <a:r>
              <a:rPr kumimoji="0" lang="ar-E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) : ..................    </a:t>
            </a:r>
            <a:r>
              <a:rPr kumimoji="0" lang="ar-EG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 </a:t>
            </a:r>
            <a:r>
              <a:rPr kumimoji="0" lang="ar-E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2- مضاد (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تبقى</a:t>
            </a:r>
            <a:r>
              <a:rPr kumimoji="0" lang="ar-E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) : ...................</a:t>
            </a: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ar-EG" dirty="0">
                <a:solidFill>
                  <a:prstClr val="black"/>
                </a:solidFill>
              </a:rPr>
              <a:t>3- مضاد ( </a:t>
            </a:r>
            <a:r>
              <a:rPr lang="ar-EG" b="1" dirty="0">
                <a:solidFill>
                  <a:prstClr val="black"/>
                </a:solidFill>
              </a:rPr>
              <a:t>طول</a:t>
            </a:r>
            <a:r>
              <a:rPr lang="ar-EG" dirty="0">
                <a:solidFill>
                  <a:prstClr val="black"/>
                </a:solidFill>
              </a:rPr>
              <a:t> ) : </a:t>
            </a:r>
            <a:r>
              <a:rPr lang="ar-EG" dirty="0" smtClean="0">
                <a:solidFill>
                  <a:prstClr val="black"/>
                </a:solidFill>
              </a:rPr>
              <a:t>......................</a:t>
            </a:r>
            <a:r>
              <a:rPr lang="ar-EG" sz="2000" dirty="0" smtClean="0">
                <a:solidFill>
                  <a:prstClr val="black"/>
                </a:solidFill>
              </a:rPr>
              <a:t>..</a:t>
            </a:r>
            <a:r>
              <a:rPr kumimoji="0" lang="ar-EG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</a:t>
            </a:r>
            <a:r>
              <a:rPr kumimoji="0" lang="ar-EG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4- مفرد ( </a:t>
            </a: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وديان</a:t>
            </a:r>
            <a:r>
              <a:rPr kumimoji="0" lang="ar-EG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 : </a:t>
            </a:r>
            <a:r>
              <a:rPr kumimoji="0" lang="ar-EG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................</a:t>
            </a:r>
            <a:endParaRPr kumimoji="0" lang="ar-EG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47325" y="4771391"/>
            <a:ext cx="25276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000" b="1" u="sng" dirty="0">
                <a:solidFill>
                  <a:srgbClr val="FF0000"/>
                </a:solidFill>
              </a:rPr>
              <a:t>ب</a:t>
            </a:r>
            <a:r>
              <a:rPr lang="ar-EG" sz="2000" b="1" u="sng" baseline="0" dirty="0">
                <a:solidFill>
                  <a:srgbClr val="FF0000"/>
                </a:solidFill>
              </a:rPr>
              <a:t> -</a:t>
            </a:r>
            <a:r>
              <a:rPr lang="ar-EG" sz="2000" b="1" u="sng" dirty="0">
                <a:solidFill>
                  <a:srgbClr val="FF0000"/>
                </a:solidFill>
              </a:rPr>
              <a:t> أجب عما يلي: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6780" y="6357729"/>
            <a:ext cx="6562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2000" b="1" u="sng" dirty="0">
                <a:solidFill>
                  <a:srgbClr val="FF0000"/>
                </a:solidFill>
              </a:rPr>
              <a:t>جـ - اذكرنوع كل تعبير فيما يلي ( خيالي – حقيقي ):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5257800"/>
            <a:ext cx="6322739" cy="10618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EG" dirty="0"/>
              <a:t>1- ما أهمية النيل لنا ؟</a:t>
            </a:r>
          </a:p>
          <a:p>
            <a:pPr algn="r"/>
            <a:r>
              <a:rPr lang="ar-EG" dirty="0"/>
              <a:t>...............................................................................................</a:t>
            </a:r>
          </a:p>
          <a:p>
            <a:pPr lvl="0" algn="r">
              <a:lnSpc>
                <a:spcPct val="150000"/>
              </a:lnSpc>
            </a:pPr>
            <a:r>
              <a:rPr lang="ar-EG" b="1" dirty="0"/>
              <a:t>2</a:t>
            </a:r>
            <a:r>
              <a:rPr lang="ar-EG" dirty="0">
                <a:solidFill>
                  <a:prstClr val="black"/>
                </a:solidFill>
              </a:rPr>
              <a:t>- هات كلمتين لهما نفس النهاية ......................... و .............................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83059" y="6757839"/>
            <a:ext cx="563322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EG" dirty="0"/>
              <a:t>1- ثراك تبر </a:t>
            </a:r>
            <a:r>
              <a:rPr lang="ar-EG" dirty="0" smtClean="0"/>
              <a:t>.	( </a:t>
            </a:r>
            <a:r>
              <a:rPr lang="ar-EG" b="1" dirty="0"/>
              <a:t>تعبير...........................</a:t>
            </a:r>
            <a:r>
              <a:rPr lang="ar-EG" dirty="0"/>
              <a:t>)</a:t>
            </a:r>
          </a:p>
          <a:p>
            <a:pPr algn="r" rtl="1">
              <a:lnSpc>
                <a:spcPct val="150000"/>
              </a:lnSpc>
            </a:pPr>
            <a:r>
              <a:rPr lang="ar-EG" dirty="0"/>
              <a:t>2- جوك مشرق . 	</a:t>
            </a:r>
            <a:r>
              <a:rPr lang="ar-EG" dirty="0" smtClean="0"/>
              <a:t>( </a:t>
            </a:r>
            <a:r>
              <a:rPr lang="ar-EG" b="1" dirty="0"/>
              <a:t>تعبير ..........................</a:t>
            </a:r>
            <a:r>
              <a:rPr lang="ar-EG" dirty="0"/>
              <a:t>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69" y="6757839"/>
            <a:ext cx="1905000" cy="1452248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2294828" y="924209"/>
            <a:ext cx="2438400" cy="533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00" b="1" dirty="0"/>
              <a:t>نصوص متحررة </a:t>
            </a:r>
            <a:endParaRPr lang="en-US" sz="2400" b="1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4294967295"/>
          </p:nvPr>
        </p:nvSpPr>
        <p:spPr>
          <a:xfrm>
            <a:off x="656063" y="8534400"/>
            <a:ext cx="6170805" cy="486833"/>
          </a:xfrm>
        </p:spPr>
        <p:txBody>
          <a:bodyPr/>
          <a:lstStyle/>
          <a:p>
            <a:r>
              <a:rPr lang="ar-EG" dirty="0">
                <a:solidFill>
                  <a:schemeClr val="tx1"/>
                </a:solidFill>
              </a:rPr>
              <a:t>اللغة العربية                                      الفصل الدراسي الأول                            الصف الرابع الابتدائي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46590" y="8610600"/>
            <a:ext cx="539210" cy="3397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2000" dirty="0" smtClean="0">
                <a:solidFill>
                  <a:srgbClr val="000000"/>
                </a:solidFill>
                <a:latin typeface="Constantia" panose="02030602050306030303"/>
              </a:rPr>
              <a:t>32</a:t>
            </a:r>
            <a:endParaRPr lang="ar-EG" sz="2000" dirty="0">
              <a:solidFill>
                <a:srgbClr val="000000"/>
              </a:solidFill>
              <a:latin typeface="Constantia" panose="02030602050306030303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213409" y="211873"/>
            <a:ext cx="3505200" cy="4572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dirty="0"/>
              <a:t>............ / ...................... / </a:t>
            </a:r>
            <a:r>
              <a:rPr lang="ar-EG" dirty="0" smtClean="0"/>
              <a:t>2023</a:t>
            </a:r>
            <a:r>
              <a:rPr lang="ar-EG" baseline="0" dirty="0" smtClean="0"/>
              <a:t> </a:t>
            </a:r>
            <a:r>
              <a:rPr lang="ar-EG" baseline="0" dirty="0"/>
              <a:t>م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293400" y="8534400"/>
            <a:ext cx="633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4437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06127" y="1428690"/>
            <a:ext cx="3193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000" b="1" u="sng" dirty="0">
                <a:solidFill>
                  <a:srgbClr val="FF0000"/>
                </a:solidFill>
              </a:rPr>
              <a:t>1- اقرأ ،</a:t>
            </a:r>
            <a:r>
              <a:rPr lang="ar-EG" sz="2000" b="1" u="sng" baseline="0" dirty="0">
                <a:solidFill>
                  <a:srgbClr val="FF0000"/>
                </a:solidFill>
              </a:rPr>
              <a:t> ثم أجب :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81000" y="1857719"/>
            <a:ext cx="6268377" cy="111408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150000"/>
              </a:lnSpc>
            </a:pPr>
            <a:r>
              <a:rPr lang="ar-EG" b="1" dirty="0"/>
              <a:t>يا مصر يا أم الجميع ضممتهم  	</a:t>
            </a:r>
            <a:r>
              <a:rPr lang="ar-EG" b="1" dirty="0" smtClean="0"/>
              <a:t>     </a:t>
            </a:r>
            <a:r>
              <a:rPr lang="ar-EG" b="1" dirty="0"/>
              <a:t>	فتلامست في راحتيك </a:t>
            </a:r>
            <a:r>
              <a:rPr lang="ar-EG" b="1" dirty="0" smtClean="0"/>
              <a:t>جنــــــوب </a:t>
            </a:r>
            <a:endParaRPr lang="ar-EG" b="1" dirty="0"/>
          </a:p>
          <a:p>
            <a:pPr algn="r" rtl="1">
              <a:lnSpc>
                <a:spcPct val="150000"/>
              </a:lnSpc>
            </a:pPr>
            <a:r>
              <a:rPr lang="ar-EG" b="1" dirty="0"/>
              <a:t>وجرت دماء الحب تربط بينهم   		</a:t>
            </a:r>
            <a:r>
              <a:rPr lang="ar-EG" b="1" dirty="0" smtClean="0"/>
              <a:t> هل </a:t>
            </a:r>
            <a:r>
              <a:rPr lang="ar-EG" b="1" dirty="0"/>
              <a:t>يستطاع من الدماء هروب؟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34268" y="3105090"/>
            <a:ext cx="3865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EG" sz="2000" b="1" u="sng" dirty="0">
                <a:solidFill>
                  <a:srgbClr val="FF0000"/>
                </a:solidFill>
              </a:rPr>
              <a:t>أ - اختر الإجابة الصحيحة مما بين القوسين :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7531" y="3496270"/>
            <a:ext cx="65624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ar-EG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1- معنى ( تربط</a:t>
            </a:r>
            <a:r>
              <a:rPr kumimoji="0" lang="ar-EG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) : ....................    ( </a:t>
            </a:r>
            <a:r>
              <a:rPr kumimoji="0" lang="ar-EG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تصل – تبعد – تمسك </a:t>
            </a:r>
            <a:r>
              <a:rPr kumimoji="0" lang="ar-EG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0" marR="0" lvl="0" indent="0" algn="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ar-EG" baseline="0" dirty="0">
                <a:solidFill>
                  <a:prstClr val="black"/>
                </a:solidFill>
              </a:rPr>
              <a:t>2- مفرد</a:t>
            </a:r>
            <a:r>
              <a:rPr lang="ar-EG" dirty="0">
                <a:solidFill>
                  <a:prstClr val="black"/>
                </a:solidFill>
              </a:rPr>
              <a:t> ( شعوب ) : ...................   </a:t>
            </a:r>
            <a:r>
              <a:rPr lang="ar-EG" dirty="0" smtClean="0">
                <a:solidFill>
                  <a:prstClr val="black"/>
                </a:solidFill>
              </a:rPr>
              <a:t> ( </a:t>
            </a:r>
            <a:r>
              <a:rPr lang="ar-EG" b="1" dirty="0">
                <a:solidFill>
                  <a:prstClr val="black"/>
                </a:solidFill>
              </a:rPr>
              <a:t>شعيب – شعب – شعبة </a:t>
            </a:r>
            <a:r>
              <a:rPr lang="ar-EG" dirty="0">
                <a:solidFill>
                  <a:prstClr val="black"/>
                </a:solidFill>
              </a:rPr>
              <a:t>)</a:t>
            </a:r>
            <a:endParaRPr kumimoji="0" lang="ar-EG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6581" y="4330005"/>
            <a:ext cx="65624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EG" b="1" dirty="0">
                <a:solidFill>
                  <a:srgbClr val="FF0000"/>
                </a:solidFill>
              </a:rPr>
              <a:t>ب </a:t>
            </a:r>
            <a:r>
              <a:rPr lang="ar-EG" dirty="0">
                <a:solidFill>
                  <a:srgbClr val="FF0000"/>
                </a:solidFill>
              </a:rPr>
              <a:t>-</a:t>
            </a:r>
            <a:r>
              <a:rPr lang="ar-EG" dirty="0"/>
              <a:t> ضع عنوانًا مناسبًا للأبيات </a:t>
            </a:r>
            <a:r>
              <a:rPr lang="ar-EG" dirty="0" smtClean="0"/>
              <a:t>................................................................</a:t>
            </a:r>
            <a:endParaRPr lang="ar-EG" dirty="0"/>
          </a:p>
          <a:p>
            <a:pPr lvl="0" algn="r">
              <a:lnSpc>
                <a:spcPct val="150000"/>
              </a:lnSpc>
            </a:pPr>
            <a:r>
              <a:rPr lang="ar-EG" b="1" dirty="0">
                <a:solidFill>
                  <a:srgbClr val="FF0000"/>
                </a:solidFill>
              </a:rPr>
              <a:t>جـ</a:t>
            </a:r>
            <a:r>
              <a:rPr lang="ar-EG" dirty="0">
                <a:solidFill>
                  <a:srgbClr val="FF0000"/>
                </a:solidFill>
              </a:rPr>
              <a:t> -</a:t>
            </a:r>
            <a:r>
              <a:rPr lang="ar-EG" dirty="0">
                <a:solidFill>
                  <a:prstClr val="black"/>
                </a:solidFill>
              </a:rPr>
              <a:t> هات كلمتين لهما نفس النهاية ............................. و ............................</a:t>
            </a:r>
          </a:p>
          <a:p>
            <a:pPr algn="r">
              <a:lnSpc>
                <a:spcPct val="150000"/>
              </a:lnSpc>
            </a:pPr>
            <a:r>
              <a:rPr lang="ar-EG" b="1" dirty="0">
                <a:solidFill>
                  <a:srgbClr val="FF0000"/>
                </a:solidFill>
              </a:rPr>
              <a:t>د</a:t>
            </a:r>
            <a:r>
              <a:rPr lang="ar-EG" dirty="0"/>
              <a:t> </a:t>
            </a:r>
            <a:r>
              <a:rPr lang="ar-EG" dirty="0">
                <a:solidFill>
                  <a:srgbClr val="FF0000"/>
                </a:solidFill>
              </a:rPr>
              <a:t>-</a:t>
            </a:r>
            <a:r>
              <a:rPr lang="ar-EG" dirty="0"/>
              <a:t> استخرج القافية من الأبيات</a:t>
            </a:r>
            <a:r>
              <a:rPr lang="ar-EG" dirty="0" smtClean="0"/>
              <a:t>..................................................................</a:t>
            </a:r>
            <a:endParaRPr lang="ar-EG" dirty="0"/>
          </a:p>
        </p:txBody>
      </p:sp>
      <p:sp>
        <p:nvSpPr>
          <p:cNvPr id="2" name="TextBox 1"/>
          <p:cNvSpPr txBox="1"/>
          <p:nvPr/>
        </p:nvSpPr>
        <p:spPr>
          <a:xfrm>
            <a:off x="185156" y="5848290"/>
            <a:ext cx="65624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EG" sz="2000" b="1" u="sng" dirty="0">
                <a:solidFill>
                  <a:srgbClr val="FF0000"/>
                </a:solidFill>
              </a:rPr>
              <a:t>هـ - ضع علامة ( √ ) أمام العبارة الصحيحة، وعلامة (×) أمام العبارة الخطأ :</a:t>
            </a:r>
            <a:endParaRPr 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5447" y="6163270"/>
            <a:ext cx="6344577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dirty="0"/>
              <a:t>1- مصر أم الجميع وحبها يجري ف</a:t>
            </a:r>
            <a:r>
              <a:rPr lang="ar-EG" dirty="0"/>
              <a:t>ي</a:t>
            </a:r>
            <a:r>
              <a:rPr lang="ar-SA" dirty="0"/>
              <a:t> الدماء</a:t>
            </a:r>
            <a:r>
              <a:rPr lang="ar-EG" dirty="0"/>
              <a:t> </a:t>
            </a:r>
            <a:r>
              <a:rPr lang="ar-SA" dirty="0"/>
              <a:t>. </a:t>
            </a:r>
            <a:r>
              <a:rPr lang="ar-EG" dirty="0"/>
              <a:t>			</a:t>
            </a:r>
            <a:r>
              <a:rPr lang="ar-SA" dirty="0"/>
              <a:t>(    )</a:t>
            </a:r>
          </a:p>
          <a:p>
            <a:pPr algn="r" rtl="1">
              <a:lnSpc>
                <a:spcPct val="150000"/>
              </a:lnSpc>
            </a:pPr>
            <a:r>
              <a:rPr lang="ar-SA" dirty="0"/>
              <a:t>2- يرتق</a:t>
            </a:r>
            <a:r>
              <a:rPr lang="ar-EG" dirty="0"/>
              <a:t>ي</a:t>
            </a:r>
            <a:r>
              <a:rPr lang="ar-SA" dirty="0"/>
              <a:t> الوطن بحب أهله فقط .  </a:t>
            </a:r>
            <a:r>
              <a:rPr lang="ar-EG" dirty="0"/>
              <a:t>				</a:t>
            </a:r>
            <a:r>
              <a:rPr lang="ar-SA" dirty="0"/>
              <a:t>(    )</a:t>
            </a:r>
            <a:endParaRPr lang="ar-EG" dirty="0"/>
          </a:p>
        </p:txBody>
      </p:sp>
      <p:sp>
        <p:nvSpPr>
          <p:cNvPr id="13" name="Rounded Rectangle 12"/>
          <p:cNvSpPr/>
          <p:nvPr/>
        </p:nvSpPr>
        <p:spPr>
          <a:xfrm>
            <a:off x="2294828" y="914400"/>
            <a:ext cx="2438400" cy="533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400" b="1" dirty="0"/>
              <a:t>نصوص متحررة </a:t>
            </a:r>
            <a:endParaRPr lang="en-US" sz="2400" b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53" t="4920" r="18200" b="24309"/>
          <a:stretch>
            <a:fillRect/>
          </a:stretch>
        </p:blipFill>
        <p:spPr>
          <a:xfrm>
            <a:off x="951802" y="6934200"/>
            <a:ext cx="5029200" cy="1544782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656063" y="8534400"/>
            <a:ext cx="6170805" cy="486833"/>
          </a:xfrm>
        </p:spPr>
        <p:txBody>
          <a:bodyPr/>
          <a:lstStyle/>
          <a:p>
            <a:r>
              <a:rPr lang="ar-EG" dirty="0">
                <a:solidFill>
                  <a:schemeClr val="tx1"/>
                </a:solidFill>
              </a:rPr>
              <a:t>اللغة العربية                                      الفصل الدراسي الأول                            الصف الرابع الابتدائي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46590" y="8610600"/>
            <a:ext cx="539210" cy="33972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2000" dirty="0" smtClean="0">
                <a:solidFill>
                  <a:srgbClr val="000000"/>
                </a:solidFill>
                <a:latin typeface="Constantia" panose="02030602050306030303"/>
              </a:rPr>
              <a:t>33</a:t>
            </a:r>
            <a:endParaRPr lang="ar-EG" sz="2000" dirty="0">
              <a:solidFill>
                <a:srgbClr val="000000"/>
              </a:solidFill>
              <a:latin typeface="Constantia" panose="02030602050306030303"/>
            </a:endParaRPr>
          </a:p>
        </p:txBody>
      </p:sp>
    </p:spTree>
    <p:extLst>
      <p:ext uri="{BB962C8B-B14F-4D97-AF65-F5344CB8AC3E}">
        <p14:creationId xmlns:p14="http://schemas.microsoft.com/office/powerpoint/2010/main" val="299577296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6076</TotalTime>
  <Words>459</Words>
  <Application>Microsoft Office PowerPoint</Application>
  <PresentationFormat>On-screen Show (4:3)</PresentationFormat>
  <Paragraphs>53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Constantia</vt:lpstr>
      <vt:lpstr>LotusHMD-Bold</vt:lpstr>
      <vt:lpstr>Tw Cen MT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lab124</dc:creator>
  <cp:lastModifiedBy>Hamdy</cp:lastModifiedBy>
  <cp:revision>586</cp:revision>
  <dcterms:created xsi:type="dcterms:W3CDTF">2006-08-16T00:00:00Z</dcterms:created>
  <dcterms:modified xsi:type="dcterms:W3CDTF">2023-11-02T11:42:46Z</dcterms:modified>
</cp:coreProperties>
</file>