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AF822F-4036-4CA7-A244-9EB87C850842}">
          <p14:sldIdLst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3"/>
            <p14:sldId id="294"/>
            <p14:sldId id="295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1FFC5-117E-4CAA-B234-D3851788043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27FC6-9E7B-43CF-9BE0-332761D11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0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05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866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7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0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7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1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7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6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C806-604B-4480-B3AB-3ACA548D3795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0530B-09A2-4182-A04B-A914E2319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9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D761D5-4383-FA6C-6667-0622CD986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2211" cy="76617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8181EA-EB95-2366-C6FD-5DDA843C5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957" y="440519"/>
            <a:ext cx="8570086" cy="224910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8.4 Detecting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2278226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AAD0-FEAD-D671-50C3-FB62E1422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scientist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7361E1-FDA8-5267-48F7-350663732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9196" y="3831355"/>
            <a:ext cx="5588287" cy="22734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228BEC-585B-D1CF-05FF-108F1BAAA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61" y="1941574"/>
            <a:ext cx="8363380" cy="857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C2716B-FF59-1866-926B-7FF353E72059}"/>
              </a:ext>
            </a:extLst>
          </p:cNvPr>
          <p:cNvSpPr txBox="1"/>
          <p:nvPr/>
        </p:nvSpPr>
        <p:spPr>
          <a:xfrm>
            <a:off x="581953" y="3429000"/>
            <a:ext cx="5514047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TimesNewRomanMTStd"/>
              </a:rPr>
              <a:t>The limewater was </a:t>
            </a:r>
            <a:r>
              <a:rPr lang="en-US" sz="2800" b="0" i="0" u="none" strike="noStrike" baseline="0" dirty="0" err="1">
                <a:latin typeface="TimesNewRomanMTStd"/>
              </a:rPr>
              <a:t>colourless</a:t>
            </a:r>
            <a:r>
              <a:rPr lang="en-US" sz="2800" b="0" i="0" u="none" strike="noStrike" baseline="0" dirty="0">
                <a:latin typeface="TimesNewRomanMTStd"/>
              </a:rPr>
              <a:t> to start with and as the carbon dioxide gas bubbled into the tube of limewater, it started to go cloudy. The more gas bubbled, the whiter and cloudier the limewater became.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32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EF3C5-251B-E3B8-8B57-2B25E986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scientist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8DA53-4F93-8B80-3CCE-DBAADE7B8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62178-D5BB-9CFC-8B8B-018DFCC8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34" y="3146000"/>
            <a:ext cx="7215739" cy="354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2DCF2-27ED-77D8-2612-234B4114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611904"/>
            <a:ext cx="9894771" cy="861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60B9F8-9B15-5DB0-009F-5E149096ACA9}"/>
              </a:ext>
            </a:extLst>
          </p:cNvPr>
          <p:cNvSpPr txBox="1"/>
          <p:nvPr/>
        </p:nvSpPr>
        <p:spPr>
          <a:xfrm>
            <a:off x="531091" y="3146000"/>
            <a:ext cx="4209313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TimesNewRomanMTStd"/>
              </a:rPr>
              <a:t>When the glowing splint was placed in the test tube of oxygen the splint relit and appeared to be properly alight.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591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E53-2EB4-2A37-36A7-1E54CC96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Chemical clue: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2. Reactant ‘disappears’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F35BA-32CF-89D9-231A-D59F371D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6644504" cy="2837708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TimesNewRomanMTStd"/>
              </a:rPr>
              <a:t>When magnesium ribbon reacts with acid, hydrogen is produced and the magnesium ribbon ‘</a:t>
            </a:r>
            <a:r>
              <a:rPr lang="en-US" sz="3200" b="1" i="0" u="none" strike="noStrike" baseline="0" dirty="0">
                <a:solidFill>
                  <a:schemeClr val="accent4"/>
                </a:solidFill>
                <a:effectLst/>
                <a:latin typeface="TimesNewRomanMTStd"/>
              </a:rPr>
              <a:t>disappears’. </a:t>
            </a:r>
            <a:r>
              <a:rPr lang="en-US" sz="2800" b="0" i="0" u="none" strike="noStrike" baseline="0" dirty="0">
                <a:latin typeface="TimesNewRomanMTStd"/>
              </a:rPr>
              <a:t>The magnesium is used up in the reaction; it combines with the chlorine from the hydrochloric acid to form magnesium chloride.</a:t>
            </a:r>
            <a:endParaRPr lang="en-US" sz="3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134ED4-5827-98A4-E9A9-D881417C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2164681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04795-9607-014D-90A2-491B30D08795}"/>
              </a:ext>
            </a:extLst>
          </p:cNvPr>
          <p:cNvSpPr txBox="1"/>
          <p:nvPr/>
        </p:nvSpPr>
        <p:spPr>
          <a:xfrm>
            <a:off x="577516" y="5573027"/>
            <a:ext cx="7700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Mg+ HCl                          </a:t>
            </a:r>
            <a:r>
              <a:rPr lang="en-US" sz="3200" dirty="0" err="1"/>
              <a:t>MgCl</a:t>
            </a:r>
            <a:r>
              <a:rPr lang="en-US" sz="3200" dirty="0"/>
              <a:t> + 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BC5C9C-DB00-F836-E9A2-9D4D916D2989}"/>
              </a:ext>
            </a:extLst>
          </p:cNvPr>
          <p:cNvCxnSpPr/>
          <p:nvPr/>
        </p:nvCxnSpPr>
        <p:spPr>
          <a:xfrm>
            <a:off x="2714324" y="5890661"/>
            <a:ext cx="21464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31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E53-2EB4-2A37-36A7-1E54CC96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Chemical clue: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3. color change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BC5C9C-DB00-F836-E9A2-9D4D916D2989}"/>
              </a:ext>
            </a:extLst>
          </p:cNvPr>
          <p:cNvCxnSpPr/>
          <p:nvPr/>
        </p:nvCxnSpPr>
        <p:spPr>
          <a:xfrm>
            <a:off x="2714324" y="5890661"/>
            <a:ext cx="214643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AF130-D75D-3F5D-5A71-32FFC69B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386364-9EF5-7801-ED38-85A0B02C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336873"/>
            <a:ext cx="10351032" cy="36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3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E53-2EB4-2A37-36A7-1E54CC96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Chemical clue: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4. heat is produced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AF130-D75D-3F5D-5A71-32FFC69B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430694" cy="3236153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TimesNewRomanMTStd"/>
              </a:rPr>
              <a:t>When potassium is placed in water, hydrogen gas is given off. </a:t>
            </a:r>
          </a:p>
          <a:p>
            <a:pPr algn="l"/>
            <a:r>
              <a:rPr lang="en-US" sz="2800" b="0" i="0" u="none" strike="noStrike" baseline="0" dirty="0">
                <a:latin typeface="TimesNewRomanMTStd"/>
              </a:rPr>
              <a:t>The reaction produces so much heat the hydrogen burns.</a:t>
            </a:r>
            <a:endParaRPr lang="en-US" sz="36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F1CCF88-7927-9A4C-0D96-4DE44FB2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1" y="2081534"/>
            <a:ext cx="3860934" cy="26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A1589E-4F1F-1E64-0E6B-46E8C2956BA2}"/>
              </a:ext>
            </a:extLst>
          </p:cNvPr>
          <p:cNvSpPr txBox="1"/>
          <p:nvPr/>
        </p:nvSpPr>
        <p:spPr>
          <a:xfrm>
            <a:off x="369037" y="5085930"/>
            <a:ext cx="5053263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TimesNewRomanMTStd"/>
              </a:rPr>
              <a:t>When you added zinc to hydrochloric acid, hydrogen gas was given off and the test tube</a:t>
            </a:r>
            <a:r>
              <a:rPr lang="en-US" sz="2400" dirty="0">
                <a:latin typeface="TimesNewRomanMTStd"/>
              </a:rPr>
              <a:t> </a:t>
            </a:r>
            <a:r>
              <a:rPr lang="en-US" sz="2400" b="0" i="0" u="none" strike="noStrike" baseline="0" dirty="0">
                <a:latin typeface="TimesNewRomanMTStd"/>
              </a:rPr>
              <a:t>felt hot.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9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E53-2EB4-2A37-36A7-1E54CC96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Chemical clue: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5. Change in PH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AF130-D75D-3F5D-5A71-32FFC69B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945969" cy="3236153"/>
          </a:xfrm>
        </p:spPr>
        <p:txBody>
          <a:bodyPr>
            <a:normAutofit/>
          </a:bodyPr>
          <a:lstStyle/>
          <a:p>
            <a:pPr algn="l"/>
            <a:r>
              <a:rPr lang="en-US" sz="2800" b="0" i="0" u="none" strike="noStrike" baseline="0" dirty="0">
                <a:latin typeface="TimesNewRomanMTStd"/>
              </a:rPr>
              <a:t>When you </a:t>
            </a:r>
            <a:r>
              <a:rPr lang="en-US" sz="2800" b="0" i="0" u="none" strike="noStrike" baseline="0" dirty="0" err="1">
                <a:latin typeface="TimesNewRomanMTStd"/>
              </a:rPr>
              <a:t>neutralise</a:t>
            </a:r>
            <a:r>
              <a:rPr lang="en-US" sz="2800" b="0" i="0" u="none" strike="noStrike" baseline="0" dirty="0">
                <a:latin typeface="TimesNewRomanMTStd"/>
              </a:rPr>
              <a:t> an alkali, there is a change in </a:t>
            </a:r>
            <a:r>
              <a:rPr lang="en-US" sz="2800" b="0" i="0" u="none" strike="noStrike" baseline="0" dirty="0" err="1">
                <a:latin typeface="TimesNewRomanMTStd"/>
              </a:rPr>
              <a:t>pH.</a:t>
            </a:r>
            <a:r>
              <a:rPr lang="en-US" sz="2800" b="0" i="0" u="none" strike="noStrike" baseline="0" dirty="0">
                <a:latin typeface="TimesNewRomanMTStd"/>
              </a:rPr>
              <a:t> It is called a </a:t>
            </a:r>
            <a:r>
              <a:rPr lang="en-US" sz="2800" b="0" i="0" u="none" strike="noStrike" baseline="0" dirty="0" err="1">
                <a:latin typeface="TimesNewRomanMTStd"/>
              </a:rPr>
              <a:t>neutralisation</a:t>
            </a:r>
            <a:r>
              <a:rPr lang="en-US" sz="2800" b="0" i="0" u="none" strike="noStrike" baseline="0" dirty="0">
                <a:latin typeface="TimesNewRomanMTStd"/>
              </a:rPr>
              <a:t> reaction.</a:t>
            </a:r>
          </a:p>
          <a:p>
            <a:pPr algn="l"/>
            <a:r>
              <a:rPr lang="en-US" sz="2800" b="0" i="0" u="none" strike="noStrike" baseline="0" dirty="0">
                <a:latin typeface="TimesNewRomanMTStd"/>
              </a:rPr>
              <a:t>copper oxide (black) + sulfuric acid </a:t>
            </a:r>
            <a:r>
              <a:rPr lang="en-US" sz="2800" b="1" i="0" u="none" strike="noStrike" baseline="0" dirty="0">
                <a:latin typeface="UniMath-Bold"/>
              </a:rPr>
              <a:t>→ </a:t>
            </a:r>
            <a:r>
              <a:rPr lang="en-US" sz="2800" b="0" i="0" u="none" strike="noStrike" baseline="0" dirty="0">
                <a:latin typeface="TimesNewRomanMTStd"/>
              </a:rPr>
              <a:t>copper sulfate + water</a:t>
            </a:r>
          </a:p>
          <a:p>
            <a:pPr algn="l"/>
            <a:r>
              <a:rPr lang="en-US" sz="2800" b="0" i="0" u="none" strike="noStrike" baseline="0" dirty="0">
                <a:latin typeface="TimesNewRomanMTStd"/>
              </a:rPr>
              <a:t>sodium hydroxide + hydrochloric acid </a:t>
            </a:r>
            <a:r>
              <a:rPr lang="en-US" sz="2800" b="1" i="0" u="none" strike="noStrike" baseline="0" dirty="0">
                <a:latin typeface="UniMath-Bold"/>
              </a:rPr>
              <a:t>→ </a:t>
            </a:r>
            <a:r>
              <a:rPr lang="en-US" sz="2800" b="0" i="0" u="none" strike="noStrike" baseline="0" dirty="0">
                <a:latin typeface="TimesNewRomanMTStd"/>
              </a:rPr>
              <a:t>sodium chloride + water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8A279-1271-6A0E-CA01-0DB486A50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568" y="4395511"/>
            <a:ext cx="4514850" cy="2355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9D618-F88F-A59E-FBA1-CECE4F60A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88" y="1518684"/>
            <a:ext cx="1642711" cy="526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E53-2EB4-2A37-36A7-1E54CC96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Chemical clue: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6. precipitate is formed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AF130-D75D-3F5D-5A71-32FFC69B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493581" cy="4237182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800" b="0" i="0" u="none" strike="noStrike" baseline="0" dirty="0">
                <a:latin typeface="TimesNewRomanMTStd"/>
              </a:rPr>
              <a:t>If you mix solutions of silver nitrate and calcium chloride, a chemical reaction takes place. When the two solutions (liquids) are mixed, a solid is formed. This solid is called a </a:t>
            </a:r>
            <a:r>
              <a:rPr lang="en-US" sz="3600" b="1" i="0" u="none" strike="noStrike" baseline="0" dirty="0">
                <a:solidFill>
                  <a:schemeClr val="accent4"/>
                </a:solidFill>
                <a:effectLst/>
                <a:latin typeface="TimesNewRomanMTStd-Bold"/>
              </a:rPr>
              <a:t>precipitate</a:t>
            </a:r>
            <a:r>
              <a:rPr lang="en-US" sz="3600" b="1" i="0" u="none" strike="noStrike" baseline="0" dirty="0">
                <a:solidFill>
                  <a:schemeClr val="accent4"/>
                </a:solidFill>
                <a:effectLst/>
                <a:latin typeface="TimesNewRomanMTStd"/>
              </a:rPr>
              <a:t>.</a:t>
            </a:r>
            <a:r>
              <a:rPr lang="en-US" sz="2800" b="0" i="0" u="none" strike="noStrike" baseline="0" dirty="0">
                <a:latin typeface="TimesNewRomanMTStd"/>
              </a:rPr>
              <a:t> In the example shown in the first photograph below, the solid is silver chloride.</a:t>
            </a:r>
          </a:p>
          <a:p>
            <a:pPr algn="l"/>
            <a:endParaRPr lang="en-US" sz="2800" b="0" i="0" u="none" strike="noStrike" baseline="0" dirty="0">
              <a:latin typeface="TimesNewRomanMTStd"/>
            </a:endParaRPr>
          </a:p>
          <a:p>
            <a:pPr algn="l"/>
            <a:r>
              <a:rPr lang="en-US" sz="2800" b="0" i="0" u="none" strike="noStrike" baseline="0" dirty="0">
                <a:latin typeface="TimesNewRomanMTStd"/>
              </a:rPr>
              <a:t>silver nitrate + calcium chloride </a:t>
            </a:r>
            <a:r>
              <a:rPr lang="en-US" sz="2800" b="1" i="0" u="none" strike="noStrike" baseline="0" dirty="0">
                <a:latin typeface="UniMath-Bold"/>
              </a:rPr>
              <a:t>→ </a:t>
            </a:r>
            <a:r>
              <a:rPr lang="en-US" sz="2800" b="0" i="0" u="none" strike="noStrike" baseline="0" dirty="0">
                <a:latin typeface="TimesNewRomanMTStd"/>
              </a:rPr>
              <a:t>silver chloride + calcium nitrate</a:t>
            </a:r>
            <a:endParaRPr lang="en-US" sz="6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A2419-8A05-D533-2AB5-F8D3DD0B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368" y="1293697"/>
            <a:ext cx="2164632" cy="530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5313B-A621-40D8-1071-BC9A435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Percipitate</a:t>
            </a:r>
            <a:r>
              <a:rPr lang="en-US" dirty="0"/>
              <a:t> from testing carbon dioxide: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19EE-E7D6-69F4-28CC-C75A3E363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875511" cy="3467278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0" i="0" u="none" strike="noStrike" baseline="0" dirty="0">
                <a:latin typeface="TimesNewRomanMTStd"/>
              </a:rPr>
              <a:t>When you tested for carbon dioxide gas, you used limewater.</a:t>
            </a:r>
          </a:p>
          <a:p>
            <a:pPr algn="l"/>
            <a:r>
              <a:rPr lang="en-US" sz="2800" b="0" i="0" u="none" strike="noStrike" baseline="0" dirty="0">
                <a:latin typeface="TimesNewRomanMTStd"/>
              </a:rPr>
              <a:t>Limewater is a solution of calcium hydroxide. You saw that the limewater turned cloudy when carbon dioxide was bubbled into it, as in the series of three photographs above. This is because a precipitate of calcium carbonate formed. You added a gas to a liquid, and a solid was formed.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75459-77CD-0D4A-703B-CCDA691AE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767" y="2336873"/>
            <a:ext cx="3683189" cy="3467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78D602-6F40-194C-B24C-2D312AC580DB}"/>
              </a:ext>
            </a:extLst>
          </p:cNvPr>
          <p:cNvSpPr txBox="1"/>
          <p:nvPr/>
        </p:nvSpPr>
        <p:spPr>
          <a:xfrm>
            <a:off x="296799" y="5989107"/>
            <a:ext cx="1159840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TimesNewRomanMTStd"/>
              </a:rPr>
              <a:t>calcium hydroxide + carbon dioxide </a:t>
            </a:r>
            <a:r>
              <a:rPr lang="en-US" sz="3200" b="1" i="0" u="none" strike="noStrike" baseline="0" dirty="0">
                <a:latin typeface="UniMath-Bold"/>
              </a:rPr>
              <a:t>→ </a:t>
            </a:r>
            <a:r>
              <a:rPr lang="en-US" sz="3200" b="0" i="0" u="none" strike="noStrike" baseline="0" dirty="0">
                <a:latin typeface="TimesNewRomanMTStd"/>
              </a:rPr>
              <a:t>calcium carbonate + 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103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6D1CE-B29A-1D69-180A-B558B2FC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78459-0074-F798-3985-B3FB9429B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886" y="2117558"/>
            <a:ext cx="9808143" cy="3734602"/>
          </a:xfrm>
        </p:spPr>
      </p:pic>
    </p:spTree>
    <p:extLst>
      <p:ext uri="{BB962C8B-B14F-4D97-AF65-F5344CB8AC3E}">
        <p14:creationId xmlns:p14="http://schemas.microsoft.com/office/powerpoint/2010/main" val="930565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4467-8C9C-5D3C-E958-65B06793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keywords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42BAA-F050-2D48-38DA-38C3507E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0" i="0" u="none" strike="noStrike" baseline="0" dirty="0">
                <a:solidFill>
                  <a:srgbClr val="FF5A00"/>
                </a:solidFill>
                <a:latin typeface="AvenirLTStd-Medium"/>
              </a:rPr>
              <a:t>Cloudy</a:t>
            </a:r>
          </a:p>
          <a:p>
            <a:pPr algn="l"/>
            <a:r>
              <a:rPr lang="en-US" sz="4000" b="0" i="0" u="none" strike="noStrike" baseline="0" dirty="0">
                <a:solidFill>
                  <a:srgbClr val="FF5A00"/>
                </a:solidFill>
                <a:latin typeface="AvenirLTStd-Medium"/>
              </a:rPr>
              <a:t>Glowing </a:t>
            </a:r>
          </a:p>
          <a:p>
            <a:pPr algn="l"/>
            <a:r>
              <a:rPr lang="en-US" sz="4000" b="0" i="0" u="none" strike="noStrike" baseline="0" dirty="0">
                <a:solidFill>
                  <a:srgbClr val="FF5A00"/>
                </a:solidFill>
                <a:latin typeface="AvenirLTStd-Medium"/>
              </a:rPr>
              <a:t>Precipitate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599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225C-1650-F5CF-B222-EF27F66F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9274E8-133A-41B9-7BF3-2066473D48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56" y="98710"/>
            <a:ext cx="9923646" cy="35781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841E0-0A0E-4047-A8CA-75017B687685}"/>
              </a:ext>
            </a:extLst>
          </p:cNvPr>
          <p:cNvSpPr txBox="1"/>
          <p:nvPr/>
        </p:nvSpPr>
        <p:spPr>
          <a:xfrm>
            <a:off x="211756" y="3712302"/>
            <a:ext cx="10770669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NewRomanMTStd"/>
              </a:rPr>
              <a:t>Reactants are the chemicals you start with in a chemical reaction, whereas products are the chemicals you end up with at the end of a chemical reaction.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latin typeface="TimesNewRomanMTStd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NewRomanMTStd"/>
              </a:rPr>
              <a:t>A chemical change is one in which new chemicals are made, such as in a reaction between magnesium and hydrochloric acid. When there is a physical change no new chemicals are formed, but there is a change from a solid to a liquid, for example.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latin typeface="TimesNewRomanMTStd"/>
              </a:rPr>
              <a:t>An acid has a pH of under 7, whereas an alkali has a pH of over 7.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15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6058-0A3F-C65E-9B36-D4410CFCE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chemical reaction?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402D-3326-6DAC-CAFE-634BBD255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4786828" cy="3599316"/>
          </a:xfrm>
        </p:spPr>
        <p:txBody>
          <a:bodyPr>
            <a:normAutofit/>
          </a:bodyPr>
          <a:lstStyle/>
          <a:p>
            <a:r>
              <a:rPr lang="en-US" sz="4000" dirty="0"/>
              <a:t>No gas is already inside the bottle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C5AE0ED-BB7B-2A2D-CF32-EA11E8B0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154" y="2336873"/>
            <a:ext cx="4340392" cy="434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8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3072-81A2-7C7E-529E-FC2C35F3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in a chemical reaction?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A0DC2-E8C3-3B52-0DBB-43DE8F62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baseline="0" dirty="0">
                <a:latin typeface="TimesNewRomanMTStd"/>
              </a:rPr>
              <a:t>In a chemical reaction, new products are formed from the reactants</a:t>
            </a:r>
          </a:p>
          <a:p>
            <a:endParaRPr lang="en-US" sz="3200" dirty="0">
              <a:latin typeface="TimesNewRomanMTStd"/>
            </a:endParaRPr>
          </a:p>
          <a:p>
            <a:r>
              <a:rPr lang="en-US" sz="3200" b="0" i="0" u="none" strike="noStrike" baseline="0" dirty="0">
                <a:latin typeface="TimesNewRomanMTStd"/>
              </a:rPr>
              <a:t>What are the chemical clues? ( look for clues )</a:t>
            </a:r>
          </a:p>
          <a:p>
            <a:r>
              <a:rPr lang="en-US" sz="3200" dirty="0">
                <a:latin typeface="TimesNewRomanMTStd"/>
              </a:rPr>
              <a:t>How can we tell that this has happened?</a:t>
            </a:r>
            <a:endParaRPr lang="en-US" sz="3200" b="0" i="0" u="none" strike="noStrike" baseline="0" dirty="0">
              <a:latin typeface="TimesNewRomanMTSt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43C03-AFEF-0D06-F49F-F14B216E1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987" y="3758976"/>
            <a:ext cx="3417633" cy="25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E53-2EB4-2A37-36A7-1E54CC96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Chemical clue: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1. Gas given 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3164E1-A88D-2EEE-186E-565556AC3A2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097280" y="2935973"/>
            <a:ext cx="8335478" cy="2003424"/>
          </a:xfrm>
        </p:spPr>
        <p:txBody>
          <a:bodyPr>
            <a:normAutofit/>
          </a:bodyPr>
          <a:lstStyle/>
          <a:p>
            <a:r>
              <a:rPr lang="en-US" sz="3200" dirty="0"/>
              <a:t>the reaction of magnesium with acid and seen bubbles of the gas hydrogen given off</a:t>
            </a:r>
          </a:p>
          <a:p>
            <a:r>
              <a:rPr lang="en-US" sz="3200" dirty="0"/>
              <a:t>This gas is tested by light splint and it will result  a squeaky </a:t>
            </a:r>
            <a:r>
              <a:rPr lang="en-US" sz="3200" b="1" dirty="0">
                <a:solidFill>
                  <a:schemeClr val="accent4"/>
                </a:solidFill>
              </a:rPr>
              <a:t>POP</a:t>
            </a:r>
          </a:p>
          <a:p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402E25-5AF7-ECDB-FDAF-A3AEBC9C4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1" y="1459745"/>
            <a:ext cx="2554562" cy="3125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37DBE8-F0E6-5A8A-8124-0A1ABB8E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80" y="5088161"/>
            <a:ext cx="8642277" cy="18886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DC93C7-2659-9612-C385-8CDBAB20BC21}"/>
              </a:ext>
            </a:extLst>
          </p:cNvPr>
          <p:cNvSpPr txBox="1"/>
          <p:nvPr/>
        </p:nvSpPr>
        <p:spPr>
          <a:xfrm>
            <a:off x="3869355" y="1982930"/>
            <a:ext cx="3599849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Hydrogen Gas</a:t>
            </a:r>
          </a:p>
        </p:txBody>
      </p:sp>
    </p:spTree>
    <p:extLst>
      <p:ext uri="{BB962C8B-B14F-4D97-AF65-F5344CB8AC3E}">
        <p14:creationId xmlns:p14="http://schemas.microsoft.com/office/powerpoint/2010/main" val="13186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E53-2EB4-2A37-36A7-1E54CC96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Chemical clue: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1. Gas given 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3164E1-A88D-2EEE-186E-565556AC3A2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13389" y="2839580"/>
            <a:ext cx="6930190" cy="3502923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b="0" i="0" u="none" strike="noStrike" baseline="0" dirty="0">
                <a:latin typeface="TimesNewRomanMTStd"/>
              </a:rPr>
              <a:t>When baking powder and vinegar react, a gas is also given off. This gas is carbon dioxide. </a:t>
            </a:r>
          </a:p>
          <a:p>
            <a:pPr algn="l"/>
            <a:r>
              <a:rPr lang="en-US" sz="3200" b="0" i="0" u="none" strike="noStrike" baseline="0" dirty="0">
                <a:latin typeface="TimesNewRomanMTStd"/>
              </a:rPr>
              <a:t>You can test for carbon dioxide by using </a:t>
            </a:r>
            <a:r>
              <a:rPr lang="en-US" sz="3600" b="1" i="0" u="none" strike="noStrike" baseline="0" dirty="0">
                <a:solidFill>
                  <a:schemeClr val="accent4"/>
                </a:solidFill>
                <a:effectLst/>
                <a:latin typeface="TimesNewRomanMTStd"/>
              </a:rPr>
              <a:t>limewater.</a:t>
            </a:r>
          </a:p>
          <a:p>
            <a:pPr algn="l"/>
            <a:r>
              <a:rPr lang="en-US" sz="3300" b="0" i="0" u="none" strike="noStrike" baseline="0" dirty="0">
                <a:latin typeface="TimesNewRomanMTStd"/>
              </a:rPr>
              <a:t>When limewater mixes with the carbon dioxide, the limewater turns </a:t>
            </a:r>
            <a:r>
              <a:rPr lang="en-US" sz="3300" b="1" i="0" u="none" strike="noStrike" baseline="0" dirty="0">
                <a:solidFill>
                  <a:schemeClr val="accent4"/>
                </a:solidFill>
                <a:effectLst/>
                <a:latin typeface="TimesNewRomanMTStd-Bold"/>
              </a:rPr>
              <a:t>cloudy</a:t>
            </a:r>
            <a:r>
              <a:rPr lang="en-US" sz="3300" b="0" i="0" u="none" strike="noStrike" baseline="0" dirty="0">
                <a:solidFill>
                  <a:schemeClr val="accent4"/>
                </a:solidFill>
                <a:effectLst/>
                <a:latin typeface="TimesNewRomanMTStd"/>
              </a:rPr>
              <a:t>.</a:t>
            </a:r>
            <a:endParaRPr lang="en-US" sz="78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C93C7-2659-9612-C385-8CDBAB20BC21}"/>
              </a:ext>
            </a:extLst>
          </p:cNvPr>
          <p:cNvSpPr txBox="1"/>
          <p:nvPr/>
        </p:nvSpPr>
        <p:spPr>
          <a:xfrm>
            <a:off x="3869355" y="1982930"/>
            <a:ext cx="3734603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/>
              <a:t>Carbon dioxide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389131-5519-7597-E4C0-6AAF465D6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96" y="1927585"/>
            <a:ext cx="3734603" cy="434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4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03E53-2EB4-2A37-36A7-1E54CC96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Chemical clue:</a:t>
            </a:r>
            <a:br>
              <a:rPr lang="en-US" dirty="0"/>
            </a:br>
            <a:r>
              <a:rPr lang="en-US" sz="4000" b="1" dirty="0">
                <a:solidFill>
                  <a:srgbClr val="FF0000"/>
                </a:solidFill>
              </a:rPr>
              <a:t>1. Gas given off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3164E1-A88D-2EEE-186E-565556AC3A2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90888" y="2839580"/>
            <a:ext cx="7738713" cy="3502923"/>
          </a:xfrm>
        </p:spPr>
        <p:txBody>
          <a:bodyPr>
            <a:normAutofit fontScale="92500"/>
          </a:bodyPr>
          <a:lstStyle/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latin typeface="TimesNewRomanMTStd"/>
              </a:rPr>
              <a:t>When a piece of apple is placed in hydrogen peroxide it bubbles. A gas is</a:t>
            </a:r>
            <a:r>
              <a:rPr lang="en-US" sz="2800" dirty="0">
                <a:latin typeface="TimesNewRomanMTStd"/>
              </a:rPr>
              <a:t> </a:t>
            </a:r>
            <a:r>
              <a:rPr lang="en-US" sz="2800" b="0" i="0" u="none" strike="noStrike" baseline="0" dirty="0">
                <a:latin typeface="TimesNewRomanMTStd"/>
              </a:rPr>
              <a:t>given off. This gas is oxygen. </a:t>
            </a:r>
          </a:p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latin typeface="TimesNewRomanMTStd"/>
              </a:rPr>
              <a:t>To test for oxygen you use a </a:t>
            </a:r>
            <a:r>
              <a:rPr lang="en-US" sz="3200" b="1" i="0" u="none" strike="noStrike" baseline="0" dirty="0">
                <a:solidFill>
                  <a:schemeClr val="accent4"/>
                </a:solidFill>
                <a:effectLst/>
                <a:latin typeface="TimesNewRomanMTStd-Bold"/>
              </a:rPr>
              <a:t>glowing </a:t>
            </a:r>
            <a:r>
              <a:rPr lang="en-US" sz="3200" b="1" i="0" u="none" strike="noStrike" baseline="0" dirty="0">
                <a:solidFill>
                  <a:schemeClr val="accent4"/>
                </a:solidFill>
                <a:effectLst/>
                <a:latin typeface="TimesNewRomanMTStd"/>
              </a:rPr>
              <a:t>splint</a:t>
            </a:r>
            <a:r>
              <a:rPr lang="en-US" sz="2800" b="0" i="0" u="none" strike="noStrike" baseline="0" dirty="0">
                <a:latin typeface="TimesNewRomanMTStd"/>
              </a:rPr>
              <a:t>. When the glowing splint is placed in the mouth of the test tube, it will </a:t>
            </a:r>
            <a:r>
              <a:rPr lang="en-US" sz="3200" b="1" i="0" u="none" strike="noStrike" baseline="0" dirty="0">
                <a:effectLst/>
                <a:latin typeface="TimesNewRomanMTStd"/>
              </a:rPr>
              <a:t>relight</a:t>
            </a:r>
            <a:r>
              <a:rPr lang="en-US" sz="2800" b="0" i="0" u="none" strike="noStrike" baseline="0" dirty="0">
                <a:latin typeface="TimesNewRomanMTStd"/>
              </a:rPr>
              <a:t> if the gas is oxygen.</a:t>
            </a:r>
            <a:endParaRPr lang="en-US" sz="8800" b="1" dirty="0">
              <a:effectLst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DC93C7-2659-9612-C385-8CDBAB20BC21}"/>
              </a:ext>
            </a:extLst>
          </p:cNvPr>
          <p:cNvSpPr txBox="1"/>
          <p:nvPr/>
        </p:nvSpPr>
        <p:spPr>
          <a:xfrm>
            <a:off x="3869355" y="1982930"/>
            <a:ext cx="4032986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Oxygen given off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79D7F-28BC-488C-B80A-49A3C1385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21" y="3111415"/>
            <a:ext cx="4026492" cy="29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25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351</TotalTime>
  <Words>718</Words>
  <Application>Microsoft Office PowerPoint</Application>
  <PresentationFormat>Widescreen</PresentationFormat>
  <Paragraphs>54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AvenirLTStd-Medium</vt:lpstr>
      <vt:lpstr>Calibri</vt:lpstr>
      <vt:lpstr>TimesNewRomanMTStd</vt:lpstr>
      <vt:lpstr>TimesNewRomanMTStd-Bold</vt:lpstr>
      <vt:lpstr>Trebuchet MS</vt:lpstr>
      <vt:lpstr>UniMath-Bold</vt:lpstr>
      <vt:lpstr>Berlin</vt:lpstr>
      <vt:lpstr>8.4 Detecting chemical reactions</vt:lpstr>
      <vt:lpstr>Objectives</vt:lpstr>
      <vt:lpstr>keywords</vt:lpstr>
      <vt:lpstr>PowerPoint Presentation</vt:lpstr>
      <vt:lpstr>Is this a chemical reaction?</vt:lpstr>
      <vt:lpstr>What happens in a chemical reaction?</vt:lpstr>
      <vt:lpstr>Chemical clue: 1. Gas given off</vt:lpstr>
      <vt:lpstr>Chemical clue: 1. Gas given off</vt:lpstr>
      <vt:lpstr>Chemical clue: 1. Gas given off</vt:lpstr>
      <vt:lpstr>Think like a scientist</vt:lpstr>
      <vt:lpstr>Think like a scientist</vt:lpstr>
      <vt:lpstr>Chemical clue: 2. Reactant ‘disappears’</vt:lpstr>
      <vt:lpstr>Chemical clue: 3. color change</vt:lpstr>
      <vt:lpstr>Chemical clue: 4. heat is produced</vt:lpstr>
      <vt:lpstr>Chemical clue: 5. Change in PH</vt:lpstr>
      <vt:lpstr>Chemical clue: 6. precipitate is formed</vt:lpstr>
      <vt:lpstr>Percipitate from testing carbon dioxide: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8.3 Investigating acids and alkali</dc:title>
  <dc:creator>noha</dc:creator>
  <cp:lastModifiedBy>Eman Zidan</cp:lastModifiedBy>
  <cp:revision>10</cp:revision>
  <dcterms:created xsi:type="dcterms:W3CDTF">2023-02-05T09:45:45Z</dcterms:created>
  <dcterms:modified xsi:type="dcterms:W3CDTF">2024-03-04T08:28:54Z</dcterms:modified>
</cp:coreProperties>
</file>