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33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93000">
              <a:schemeClr val="accent4">
                <a:lumMod val="20000"/>
                <a:lumOff val="80000"/>
              </a:schemeClr>
            </a:gs>
            <a:gs pos="6000">
              <a:schemeClr val="accent4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1593" y="2248243"/>
            <a:ext cx="702307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</a:rPr>
              <a:t>Forming and Solving</a:t>
            </a:r>
          </a:p>
          <a:p>
            <a:pPr algn="ctr"/>
            <a:r>
              <a:rPr lang="en-US" sz="7200" b="1" cap="none" spc="0" dirty="0">
                <a:ln w="2857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  <a:latin typeface="Monotype Corsiva" panose="03010101010201010101" pitchFamily="66" charset="0"/>
              </a:rPr>
              <a:t>Linear Inequalities</a:t>
            </a:r>
          </a:p>
        </p:txBody>
      </p:sp>
    </p:spTree>
    <p:extLst>
      <p:ext uri="{BB962C8B-B14F-4D97-AF65-F5344CB8AC3E}">
        <p14:creationId xmlns:p14="http://schemas.microsoft.com/office/powerpoint/2010/main" val="208386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</a:rPr>
              <a:t>1) Solve the following Inequalities and display the answers on a number line: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</a:rPr>
              <a:t>2) Write down the integers that satisfy both the Inequalities below: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209800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24600" y="22098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14400" y="2209800"/>
                <a:ext cx="11878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−5&gt;7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209800"/>
                <a:ext cx="1187826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7600" y="2209800"/>
                <a:ext cx="1682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+3≤6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09800"/>
                <a:ext cx="1682320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553200" y="2209800"/>
                <a:ext cx="13583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7−4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&lt;−1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209800"/>
                <a:ext cx="1358385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25908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&gt;12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590800"/>
                <a:ext cx="9144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600" y="2971800"/>
                <a:ext cx="76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𝑟</m:t>
                      </m:r>
                      <m:r>
                        <a:rPr lang="en-US" sz="1600" b="0" i="1" smtClean="0">
                          <a:latin typeface="Cambria Math"/>
                        </a:rPr>
                        <m:t>&gt;6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7620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25908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29718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6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9144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800" y="3352800"/>
                <a:ext cx="76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762000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05600" y="2590800"/>
                <a:ext cx="12295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−4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&lt;−8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90800"/>
                <a:ext cx="122959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858000" y="29718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&lt;−2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0668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10400" y="3352800"/>
                <a:ext cx="838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&gt;2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352800"/>
                <a:ext cx="8382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1981200" y="2373086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1981200" y="2754086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105400" y="2362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5105400" y="2743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4724400" y="3124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620000" y="2362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7620000" y="2743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7620000" y="3124200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362200" y="2449286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0" y="2754086"/>
            <a:ext cx="68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10200" y="2286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10200" y="28194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29200" y="3124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924800" y="2286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7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248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24800" y="3124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 (swap the sign)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75657" y="4920343"/>
                <a:ext cx="16225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−2&lt;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−4&lt;3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657" y="4920343"/>
                <a:ext cx="162256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19057" y="6063343"/>
                <a:ext cx="8042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≥5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057" y="6063343"/>
                <a:ext cx="804284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42857" y="5682343"/>
                <a:ext cx="9557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3</m:t>
                      </m:r>
                      <m:r>
                        <a:rPr lang="en-US" sz="1600" i="1">
                          <a:latin typeface="Cambria Math"/>
                        </a:rPr>
                        <m:t>𝑥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15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857" y="5682343"/>
                <a:ext cx="955711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61857" y="5301343"/>
                <a:ext cx="13145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3</m:t>
                      </m:r>
                      <m:r>
                        <a:rPr lang="en-US" sz="160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17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857" y="5301343"/>
                <a:ext cx="1314591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61857" y="4920343"/>
                <a:ext cx="17886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5</m:t>
                      </m:r>
                      <m:r>
                        <a:rPr lang="en-US" sz="160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17+2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857" y="4920343"/>
                <a:ext cx="1788695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585857" y="5072743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128657" y="5453743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6128657" y="5834743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2547257" y="5072743"/>
            <a:ext cx="381000" cy="3810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2775857" y="514894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480457" y="5301343"/>
                <a:ext cx="11097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2&lt;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&lt;7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301343"/>
                <a:ext cx="1109791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838200" y="3592284"/>
            <a:ext cx="1828800" cy="645235"/>
            <a:chOff x="838200" y="3461656"/>
            <a:chExt cx="1828800" cy="645235"/>
          </a:xfrm>
        </p:grpSpPr>
        <p:sp>
          <p:nvSpPr>
            <p:cNvPr id="46" name="Line 14"/>
            <p:cNvSpPr>
              <a:spLocks noChangeShapeType="1"/>
            </p:cNvSpPr>
            <p:nvPr/>
          </p:nvSpPr>
          <p:spPr bwMode="auto">
            <a:xfrm>
              <a:off x="990600" y="3722914"/>
              <a:ext cx="15240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>
              <a:off x="990600" y="3646714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1371600" y="3646714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1752600" y="3646714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2133600" y="3646714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>
              <a:off x="2514600" y="3646714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2362200" y="3799114"/>
              <a:ext cx="3048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1621972" y="3799114"/>
              <a:ext cx="24447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54" name="Text Box 22"/>
            <p:cNvSpPr txBox="1">
              <a:spLocks noChangeArrowheads="1"/>
            </p:cNvSpPr>
            <p:nvPr/>
          </p:nvSpPr>
          <p:spPr bwMode="auto">
            <a:xfrm>
              <a:off x="1230087" y="3799114"/>
              <a:ext cx="25876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55" name="Text Box 23"/>
            <p:cNvSpPr txBox="1">
              <a:spLocks noChangeArrowheads="1"/>
            </p:cNvSpPr>
            <p:nvPr/>
          </p:nvSpPr>
          <p:spPr bwMode="auto">
            <a:xfrm>
              <a:off x="838200" y="3799114"/>
              <a:ext cx="27781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56" name="Text Box 24"/>
            <p:cNvSpPr txBox="1">
              <a:spLocks noChangeArrowheads="1"/>
            </p:cNvSpPr>
            <p:nvPr/>
          </p:nvSpPr>
          <p:spPr bwMode="auto">
            <a:xfrm>
              <a:off x="2013858" y="3799114"/>
              <a:ext cx="241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>
              <a:off x="1828801" y="3526969"/>
              <a:ext cx="77288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Oval 26"/>
            <p:cNvSpPr>
              <a:spLocks noChangeAspect="1" noChangeArrowheads="1"/>
            </p:cNvSpPr>
            <p:nvPr/>
          </p:nvSpPr>
          <p:spPr bwMode="auto">
            <a:xfrm>
              <a:off x="1692276" y="3461656"/>
              <a:ext cx="134937" cy="1349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679371" y="3744684"/>
            <a:ext cx="1828800" cy="645235"/>
            <a:chOff x="3679371" y="3744684"/>
            <a:chExt cx="1828800" cy="645235"/>
          </a:xfrm>
        </p:grpSpPr>
        <p:sp>
          <p:nvSpPr>
            <p:cNvPr id="61" name="Line 14"/>
            <p:cNvSpPr>
              <a:spLocks noChangeShapeType="1"/>
            </p:cNvSpPr>
            <p:nvPr/>
          </p:nvSpPr>
          <p:spPr bwMode="auto">
            <a:xfrm>
              <a:off x="3831771" y="4005942"/>
              <a:ext cx="15240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15"/>
            <p:cNvSpPr>
              <a:spLocks noChangeShapeType="1"/>
            </p:cNvSpPr>
            <p:nvPr/>
          </p:nvSpPr>
          <p:spPr bwMode="auto">
            <a:xfrm>
              <a:off x="3831771" y="3929742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Line 16"/>
            <p:cNvSpPr>
              <a:spLocks noChangeShapeType="1"/>
            </p:cNvSpPr>
            <p:nvPr/>
          </p:nvSpPr>
          <p:spPr bwMode="auto">
            <a:xfrm>
              <a:off x="4212771" y="3929742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>
              <a:off x="4593771" y="3929742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18"/>
            <p:cNvSpPr>
              <a:spLocks noChangeShapeType="1"/>
            </p:cNvSpPr>
            <p:nvPr/>
          </p:nvSpPr>
          <p:spPr bwMode="auto">
            <a:xfrm>
              <a:off x="4974771" y="3929742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>
              <a:off x="5355771" y="3929742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5203371" y="4082142"/>
              <a:ext cx="3048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68" name="Text Box 21"/>
            <p:cNvSpPr txBox="1">
              <a:spLocks noChangeArrowheads="1"/>
            </p:cNvSpPr>
            <p:nvPr/>
          </p:nvSpPr>
          <p:spPr bwMode="auto">
            <a:xfrm>
              <a:off x="4463143" y="4082142"/>
              <a:ext cx="24447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69" name="Text Box 22"/>
            <p:cNvSpPr txBox="1">
              <a:spLocks noChangeArrowheads="1"/>
            </p:cNvSpPr>
            <p:nvPr/>
          </p:nvSpPr>
          <p:spPr bwMode="auto">
            <a:xfrm>
              <a:off x="4071258" y="4082142"/>
              <a:ext cx="25876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3679371" y="4082142"/>
              <a:ext cx="27781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1" name="Text Box 24"/>
            <p:cNvSpPr txBox="1">
              <a:spLocks noChangeArrowheads="1"/>
            </p:cNvSpPr>
            <p:nvPr/>
          </p:nvSpPr>
          <p:spPr bwMode="auto">
            <a:xfrm>
              <a:off x="4855029" y="4082142"/>
              <a:ext cx="241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72" name="Line 25"/>
            <p:cNvSpPr>
              <a:spLocks noChangeShapeType="1"/>
            </p:cNvSpPr>
            <p:nvPr/>
          </p:nvSpPr>
          <p:spPr bwMode="auto">
            <a:xfrm flipH="1">
              <a:off x="3766457" y="3809997"/>
              <a:ext cx="77288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Oval 26"/>
            <p:cNvSpPr>
              <a:spLocks noChangeAspect="1" noChangeArrowheads="1"/>
            </p:cNvSpPr>
            <p:nvPr/>
          </p:nvSpPr>
          <p:spPr bwMode="auto">
            <a:xfrm>
              <a:off x="4533447" y="3744684"/>
              <a:ext cx="134937" cy="13493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4342" y="3809999"/>
            <a:ext cx="1828800" cy="645235"/>
            <a:chOff x="6520542" y="3733799"/>
            <a:chExt cx="1828800" cy="645235"/>
          </a:xfrm>
        </p:grpSpPr>
        <p:sp>
          <p:nvSpPr>
            <p:cNvPr id="76" name="Line 14"/>
            <p:cNvSpPr>
              <a:spLocks noChangeShapeType="1"/>
            </p:cNvSpPr>
            <p:nvPr/>
          </p:nvSpPr>
          <p:spPr bwMode="auto">
            <a:xfrm>
              <a:off x="6672942" y="3995057"/>
              <a:ext cx="15240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>
              <a:off x="6672942" y="391885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7053942" y="391885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>
              <a:off x="7434942" y="391885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Line 18"/>
            <p:cNvSpPr>
              <a:spLocks noChangeShapeType="1"/>
            </p:cNvSpPr>
            <p:nvPr/>
          </p:nvSpPr>
          <p:spPr bwMode="auto">
            <a:xfrm>
              <a:off x="7815942" y="391885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Line 19"/>
            <p:cNvSpPr>
              <a:spLocks noChangeShapeType="1"/>
            </p:cNvSpPr>
            <p:nvPr/>
          </p:nvSpPr>
          <p:spPr bwMode="auto">
            <a:xfrm>
              <a:off x="8196942" y="391885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 Box 20"/>
            <p:cNvSpPr txBox="1">
              <a:spLocks noChangeArrowheads="1"/>
            </p:cNvSpPr>
            <p:nvPr/>
          </p:nvSpPr>
          <p:spPr bwMode="auto">
            <a:xfrm>
              <a:off x="8044542" y="4071257"/>
              <a:ext cx="3048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83" name="Text Box 21"/>
            <p:cNvSpPr txBox="1">
              <a:spLocks noChangeArrowheads="1"/>
            </p:cNvSpPr>
            <p:nvPr/>
          </p:nvSpPr>
          <p:spPr bwMode="auto">
            <a:xfrm>
              <a:off x="7304314" y="4071257"/>
              <a:ext cx="24447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84" name="Text Box 22"/>
            <p:cNvSpPr txBox="1">
              <a:spLocks noChangeArrowheads="1"/>
            </p:cNvSpPr>
            <p:nvPr/>
          </p:nvSpPr>
          <p:spPr bwMode="auto">
            <a:xfrm>
              <a:off x="6912429" y="4071257"/>
              <a:ext cx="25876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85" name="Text Box 23"/>
            <p:cNvSpPr txBox="1">
              <a:spLocks noChangeArrowheads="1"/>
            </p:cNvSpPr>
            <p:nvPr/>
          </p:nvSpPr>
          <p:spPr bwMode="auto">
            <a:xfrm>
              <a:off x="6520542" y="4071257"/>
              <a:ext cx="27781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86" name="Text Box 24"/>
            <p:cNvSpPr txBox="1">
              <a:spLocks noChangeArrowheads="1"/>
            </p:cNvSpPr>
            <p:nvPr/>
          </p:nvSpPr>
          <p:spPr bwMode="auto">
            <a:xfrm>
              <a:off x="7696200" y="4071257"/>
              <a:ext cx="241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7" name="Line 25"/>
            <p:cNvSpPr>
              <a:spLocks noChangeShapeType="1"/>
            </p:cNvSpPr>
            <p:nvPr/>
          </p:nvSpPr>
          <p:spPr bwMode="auto">
            <a:xfrm>
              <a:off x="7511142" y="3799112"/>
              <a:ext cx="772886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Oval 26"/>
            <p:cNvSpPr>
              <a:spLocks noChangeAspect="1" noChangeArrowheads="1"/>
            </p:cNvSpPr>
            <p:nvPr/>
          </p:nvSpPr>
          <p:spPr bwMode="auto">
            <a:xfrm>
              <a:off x="7374618" y="3733799"/>
              <a:ext cx="134937" cy="13493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" name="Line 25"/>
          <p:cNvSpPr>
            <a:spLocks noChangeShapeType="1"/>
          </p:cNvSpPr>
          <p:nvPr/>
        </p:nvSpPr>
        <p:spPr bwMode="auto">
          <a:xfrm>
            <a:off x="2525487" y="5932711"/>
            <a:ext cx="1752600" cy="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Oval 26"/>
          <p:cNvSpPr>
            <a:spLocks noChangeAspect="1" noChangeArrowheads="1"/>
          </p:cNvSpPr>
          <p:nvPr/>
        </p:nvSpPr>
        <p:spPr bwMode="auto">
          <a:xfrm>
            <a:off x="2388963" y="5867398"/>
            <a:ext cx="134937" cy="1349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2286000" y="6030685"/>
            <a:ext cx="2590800" cy="460177"/>
            <a:chOff x="2286000" y="6030685"/>
            <a:chExt cx="2590800" cy="460177"/>
          </a:xfrm>
        </p:grpSpPr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3810000" y="6183085"/>
              <a:ext cx="3048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3069772" y="6183085"/>
              <a:ext cx="24447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99" name="Text Box 22"/>
            <p:cNvSpPr txBox="1">
              <a:spLocks noChangeArrowheads="1"/>
            </p:cNvSpPr>
            <p:nvPr/>
          </p:nvSpPr>
          <p:spPr bwMode="auto">
            <a:xfrm>
              <a:off x="2677887" y="6183085"/>
              <a:ext cx="25876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00" name="Text Box 23"/>
            <p:cNvSpPr txBox="1">
              <a:spLocks noChangeArrowheads="1"/>
            </p:cNvSpPr>
            <p:nvPr/>
          </p:nvSpPr>
          <p:spPr bwMode="auto">
            <a:xfrm>
              <a:off x="2286000" y="6183085"/>
              <a:ext cx="27781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>
                  <a:latin typeface="Comic Sans MS" pitchFamily="66" charset="0"/>
                </a:rPr>
                <a:t>2</a:t>
              </a:r>
              <a:endParaRPr lang="en-GB" altLang="en-US" sz="1400" dirty="0">
                <a:latin typeface="Comic Sans MS" pitchFamily="66" charset="0"/>
              </a:endParaRPr>
            </a:p>
          </p:txBody>
        </p:sp>
        <p:sp>
          <p:nvSpPr>
            <p:cNvPr id="101" name="Text Box 24"/>
            <p:cNvSpPr txBox="1">
              <a:spLocks noChangeArrowheads="1"/>
            </p:cNvSpPr>
            <p:nvPr/>
          </p:nvSpPr>
          <p:spPr bwMode="auto">
            <a:xfrm>
              <a:off x="3461658" y="6183085"/>
              <a:ext cx="241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5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2438400" y="6030685"/>
              <a:ext cx="2296886" cy="163286"/>
              <a:chOff x="1284514" y="5921828"/>
              <a:chExt cx="2296886" cy="163286"/>
            </a:xfrm>
          </p:grpSpPr>
          <p:sp>
            <p:nvSpPr>
              <p:cNvPr id="91" name="Line 14"/>
              <p:cNvSpPr>
                <a:spLocks noChangeShapeType="1"/>
              </p:cNvSpPr>
              <p:nvPr/>
            </p:nvSpPr>
            <p:spPr bwMode="auto">
              <a:xfrm>
                <a:off x="1284514" y="5998027"/>
                <a:ext cx="229688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" name="Line 15"/>
              <p:cNvSpPr>
                <a:spLocks noChangeShapeType="1"/>
              </p:cNvSpPr>
              <p:nvPr/>
            </p:nvSpPr>
            <p:spPr bwMode="auto">
              <a:xfrm>
                <a:off x="1284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" name="Line 16"/>
              <p:cNvSpPr>
                <a:spLocks noChangeShapeType="1"/>
              </p:cNvSpPr>
              <p:nvPr/>
            </p:nvSpPr>
            <p:spPr bwMode="auto">
              <a:xfrm>
                <a:off x="1665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17"/>
              <p:cNvSpPr>
                <a:spLocks noChangeShapeType="1"/>
              </p:cNvSpPr>
              <p:nvPr/>
            </p:nvSpPr>
            <p:spPr bwMode="auto">
              <a:xfrm>
                <a:off x="2046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18"/>
              <p:cNvSpPr>
                <a:spLocks noChangeShapeType="1"/>
              </p:cNvSpPr>
              <p:nvPr/>
            </p:nvSpPr>
            <p:spPr bwMode="auto">
              <a:xfrm>
                <a:off x="2427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19"/>
              <p:cNvSpPr>
                <a:spLocks noChangeShapeType="1"/>
              </p:cNvSpPr>
              <p:nvPr/>
            </p:nvSpPr>
            <p:spPr bwMode="auto">
              <a:xfrm>
                <a:off x="2808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18"/>
              <p:cNvSpPr>
                <a:spLocks noChangeShapeType="1"/>
              </p:cNvSpPr>
              <p:nvPr/>
            </p:nvSpPr>
            <p:spPr bwMode="auto">
              <a:xfrm>
                <a:off x="2808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19"/>
              <p:cNvSpPr>
                <a:spLocks noChangeShapeType="1"/>
              </p:cNvSpPr>
              <p:nvPr/>
            </p:nvSpPr>
            <p:spPr bwMode="auto">
              <a:xfrm>
                <a:off x="3189514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8"/>
              <p:cNvSpPr>
                <a:spLocks noChangeShapeType="1"/>
              </p:cNvSpPr>
              <p:nvPr/>
            </p:nvSpPr>
            <p:spPr bwMode="auto">
              <a:xfrm>
                <a:off x="3189514" y="5932714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3581400" y="592182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4572000" y="6183085"/>
              <a:ext cx="3048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110" name="Text Box 24"/>
            <p:cNvSpPr txBox="1">
              <a:spLocks noChangeArrowheads="1"/>
            </p:cNvSpPr>
            <p:nvPr/>
          </p:nvSpPr>
          <p:spPr bwMode="auto">
            <a:xfrm>
              <a:off x="4223658" y="6183085"/>
              <a:ext cx="24130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7</a:t>
              </a:r>
            </a:p>
          </p:txBody>
        </p:sp>
      </p:grpSp>
      <p:sp>
        <p:nvSpPr>
          <p:cNvPr id="111" name="Oval 26"/>
          <p:cNvSpPr>
            <a:spLocks noChangeAspect="1" noChangeArrowheads="1"/>
          </p:cNvSpPr>
          <p:nvPr/>
        </p:nvSpPr>
        <p:spPr bwMode="auto">
          <a:xfrm>
            <a:off x="4283077" y="5867398"/>
            <a:ext cx="134937" cy="1349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" name="Oval 26"/>
          <p:cNvSpPr>
            <a:spLocks noChangeAspect="1" noChangeArrowheads="1"/>
          </p:cNvSpPr>
          <p:nvPr/>
        </p:nvSpPr>
        <p:spPr bwMode="auto">
          <a:xfrm>
            <a:off x="3521077" y="5714998"/>
            <a:ext cx="134937" cy="1349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3614058" y="5780310"/>
            <a:ext cx="1208313" cy="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TextBox 113"/>
          <p:cNvSpPr txBox="1"/>
          <p:nvPr/>
        </p:nvSpPr>
        <p:spPr>
          <a:xfrm>
            <a:off x="7652657" y="5693229"/>
            <a:ext cx="1349828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integers are 5 and 6!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934199" y="5116286"/>
            <a:ext cx="107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487885" y="5519058"/>
            <a:ext cx="107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466115" y="5910944"/>
            <a:ext cx="107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8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102" grpId="0" animBg="1"/>
      <p:bldP spid="103" grpId="0" animBg="1"/>
      <p:bldP spid="111" grpId="0" animBg="1"/>
      <p:bldP spid="112" grpId="0" animBg="1"/>
      <p:bldP spid="113" grpId="0" animBg="1"/>
      <p:bldP spid="114" grpId="0" animBg="1"/>
      <p:bldP spid="115" grpId="0"/>
      <p:bldP spid="116" grpId="0"/>
      <p:bldP spid="1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Forming and Solving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We have looked at how to solve Inequalities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Remember that the main difference from equations are: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You get a range of answers rather than specific ones</a:t>
            </a:r>
          </a:p>
          <a:p>
            <a:pPr lvl="1"/>
            <a:r>
              <a:rPr lang="en-US" dirty="0">
                <a:latin typeface="Comic Sans MS" panose="030F0702030302020204" pitchFamily="66" charset="0"/>
              </a:rPr>
              <a:t>When you multiply or divide by a negative, you must reverse the sign</a:t>
            </a:r>
          </a:p>
          <a:p>
            <a:pPr lvl="1"/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Today we will be looking at </a:t>
            </a:r>
            <a:r>
              <a:rPr lang="en-US">
                <a:latin typeface="Comic Sans MS" panose="030F0702030302020204" pitchFamily="66" charset="0"/>
              </a:rPr>
              <a:t>forming inequalities from </a:t>
            </a:r>
            <a:r>
              <a:rPr lang="en-US" dirty="0">
                <a:latin typeface="Comic Sans MS" panose="030F0702030302020204" pitchFamily="66" charset="0"/>
              </a:rPr>
              <a:t>worded situations</a:t>
            </a:r>
          </a:p>
        </p:txBody>
      </p:sp>
    </p:spTree>
    <p:extLst>
      <p:ext uri="{BB962C8B-B14F-4D97-AF65-F5344CB8AC3E}">
        <p14:creationId xmlns:p14="http://schemas.microsoft.com/office/powerpoint/2010/main" val="331707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Forming and Solving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Ben has ‘x’ cows on his farm. The most he can have due to the size of his fields is 25. Write this as an inequality.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53062" y="2888639"/>
            <a:ext cx="5844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maximum number of cows (x) he can have is 25, so the number he has must always be less than or equal to that…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12538" y="3981317"/>
                <a:ext cx="13344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538" y="3981317"/>
                <a:ext cx="133446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44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Forming and Solving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Ben earns £8.50 per hour, and works ‘h’ hours in a week. He wants to build a small hut to keep his chickens in during the winter. If the hut will cost £450, write an inequality to represent this information, and solve it to work out how many hours he needs to work.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03172" y="4376058"/>
                <a:ext cx="17442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8.5</m:t>
                      </m:r>
                      <m:r>
                        <a:rPr lang="en-US" sz="2400" b="0" i="1" smtClean="0">
                          <a:latin typeface="Cambria Math"/>
                        </a:rPr>
                        <m:t>h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≥450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172" y="4376058"/>
                <a:ext cx="1744260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0115" y="3614057"/>
            <a:ext cx="8436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amount of money he earns will be £8.50 multiplied by the number of hours worked (h). He needs the amount to be more than £450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84172" y="4942115"/>
                <a:ext cx="15743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h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52.94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172" y="4942115"/>
                <a:ext cx="157434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601686" y="5573485"/>
            <a:ext cx="402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he will have to work 53 hours total, to earn enough for the hut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5377543" y="4582886"/>
            <a:ext cx="381000" cy="631371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747659" y="4680860"/>
            <a:ext cx="1730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8.5 (use fractions if needed)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/>
      <p:bldP spid="19" grpId="0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Forming and Solving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On his farm, he wants to build a new field (maybe so he can have more cows!). The field will have sides in the ratio 1:2. If he has 50m of fencing, work out the largest integer length of the shorter side, using an inequality.</a:t>
            </a:r>
          </a:p>
        </p:txBody>
      </p:sp>
      <p:sp>
        <p:nvSpPr>
          <p:cNvPr id="6" name="Rectangle 5"/>
          <p:cNvSpPr/>
          <p:nvPr/>
        </p:nvSpPr>
        <p:spPr>
          <a:xfrm>
            <a:off x="620484" y="3635828"/>
            <a:ext cx="1796143" cy="1186543"/>
          </a:xfrm>
          <a:prstGeom prst="rect">
            <a:avLst/>
          </a:prstGeom>
          <a:pattFill prst="divot">
            <a:fgClr>
              <a:schemeClr val="accent3">
                <a:lumMod val="60000"/>
                <a:lumOff val="40000"/>
              </a:schemeClr>
            </a:fgClr>
            <a:bgClr>
              <a:schemeClr val="accent3">
                <a:lumMod val="75000"/>
              </a:schemeClr>
            </a:bgClr>
          </a:patt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37458" y="407125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9755" y="3309258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9286" y="407125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8869" y="4855030"/>
            <a:ext cx="399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063" y="5214258"/>
            <a:ext cx="23807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total perimeter can be represented by 6x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must be equal to or less than 50m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37315" y="3374573"/>
                <a:ext cx="13379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6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≤50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15" y="3374573"/>
                <a:ext cx="1337930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11486" y="3918860"/>
                <a:ext cx="1219308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≤8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486" y="3918860"/>
                <a:ext cx="1219308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508462" y="4865914"/>
            <a:ext cx="52980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maximum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integer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 of x will be 8m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case the field would be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8m by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16m and the perimeter would be 48m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x was 9m, the field would be 9m by 18m and have a perimeter of 54m – too long!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5921828" y="3624943"/>
            <a:ext cx="402772" cy="729343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291944" y="3722917"/>
            <a:ext cx="1730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6 (use fractions if needed)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9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2" grpId="0"/>
      <p:bldP spid="13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</a:rPr>
              <a:t>Finally, Ben decides to build a rabbit run to keep his children’s rabbits in. The run will be rectangular with a width of 4m. He has a maximum of 34m of fencing to use, but wants the area to be greater than 50m</a:t>
            </a:r>
            <a:r>
              <a:rPr lang="en-US" sz="1800" baseline="30000" dirty="0">
                <a:latin typeface="Comic Sans MS" panose="030F0702030302020204" pitchFamily="66" charset="0"/>
              </a:rPr>
              <a:t>2</a:t>
            </a:r>
            <a:r>
              <a:rPr lang="en-US" sz="1800" dirty="0">
                <a:latin typeface="Comic Sans MS" panose="030F0702030302020204" pitchFamily="66" charset="0"/>
              </a:rPr>
              <a:t>. </a:t>
            </a:r>
            <a:r>
              <a:rPr lang="en-US" sz="1800">
                <a:latin typeface="Comic Sans MS" panose="030F0702030302020204" pitchFamily="66" charset="0"/>
              </a:rPr>
              <a:t>Find the range </a:t>
            </a:r>
            <a:r>
              <a:rPr lang="en-US" sz="1800" dirty="0">
                <a:latin typeface="Comic Sans MS" panose="030F0702030302020204" pitchFamily="66" charset="0"/>
              </a:rPr>
              <a:t>of values for the length of the run, using inequalities.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13715" y="3102427"/>
            <a:ext cx="2035628" cy="1208315"/>
          </a:xfrm>
          <a:prstGeom prst="rect">
            <a:avLst/>
          </a:prstGeom>
          <a:pattFill prst="pct75">
            <a:fgClr>
              <a:schemeClr val="accent3">
                <a:lumMod val="75000"/>
              </a:schemeClr>
            </a:fgClr>
            <a:bgClr>
              <a:srgbClr val="996633"/>
            </a:bgClr>
          </a:pattFill>
          <a:ln w="50800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38458" y="3592286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4m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6601" y="279763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Comic Sans MS" panose="030F0702030302020204" pitchFamily="66" charset="0"/>
              </a:rPr>
              <a:t>xm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200400"/>
            <a:ext cx="3820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area has to be greater than 50m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648200"/>
            <a:ext cx="3903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perimeter has to be less than 34m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" y="3657600"/>
                <a:ext cx="1054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657600"/>
                <a:ext cx="105407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" y="4038600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&gt;12.5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038600"/>
                <a:ext cx="1219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1371600" y="3810001"/>
            <a:ext cx="381000" cy="4572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676400" y="3810000"/>
            <a:ext cx="729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1886" y="5029200"/>
                <a:ext cx="14580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+8≤34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6" y="5029200"/>
                <a:ext cx="145802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2000" y="54864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≤26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486400"/>
                <a:ext cx="11430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14400" y="594360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943600"/>
                <a:ext cx="990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1600200" y="5181600"/>
            <a:ext cx="381000" cy="4572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981200" y="5257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1600200" y="5638800"/>
            <a:ext cx="381000" cy="457200"/>
          </a:xfrm>
          <a:prstGeom prst="arc">
            <a:avLst>
              <a:gd name="adj1" fmla="val 16200000"/>
              <a:gd name="adj2" fmla="val 52257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981200" y="5715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3962400" y="5747658"/>
            <a:ext cx="15240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3962400" y="567145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4343400" y="567145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4724400" y="567145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5105400" y="567145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5486400" y="567145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810000" y="5791200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11</a:t>
            </a: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4604658" y="5540827"/>
            <a:ext cx="772886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Oval 26"/>
          <p:cNvSpPr>
            <a:spLocks noChangeAspect="1" noChangeArrowheads="1"/>
          </p:cNvSpPr>
          <p:nvPr/>
        </p:nvSpPr>
        <p:spPr bwMode="auto">
          <a:xfrm>
            <a:off x="4468133" y="5475514"/>
            <a:ext cx="134937" cy="1349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4191000" y="5791200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12</a:t>
            </a: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572000" y="5791200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13</a:t>
            </a: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953000" y="5791200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14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5334000" y="5791200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15</a:t>
            </a:r>
          </a:p>
        </p:txBody>
      </p:sp>
      <p:sp>
        <p:nvSpPr>
          <p:cNvPr id="38" name="Line 25"/>
          <p:cNvSpPr>
            <a:spLocks noChangeShapeType="1"/>
          </p:cNvSpPr>
          <p:nvPr/>
        </p:nvSpPr>
        <p:spPr bwMode="auto">
          <a:xfrm flipH="1">
            <a:off x="3886200" y="5355769"/>
            <a:ext cx="772886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Oval 26"/>
          <p:cNvSpPr>
            <a:spLocks noChangeAspect="1" noChangeArrowheads="1"/>
          </p:cNvSpPr>
          <p:nvPr/>
        </p:nvSpPr>
        <p:spPr bwMode="auto">
          <a:xfrm>
            <a:off x="4664075" y="5279571"/>
            <a:ext cx="134937" cy="1349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96742" y="5704115"/>
                <a:ext cx="16600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12.5&lt;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742" y="5704115"/>
                <a:ext cx="166000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6498771" y="5214256"/>
            <a:ext cx="1850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possible range of values is: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31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0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 animBg="1"/>
      <p:bldP spid="39" grpId="0" animBg="1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We have recapped our knowledge of inequalities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We have seen how to form our own inequalities from worded situations, and solve them</a:t>
            </a:r>
          </a:p>
        </p:txBody>
      </p:sp>
    </p:spTree>
    <p:extLst>
      <p:ext uri="{BB962C8B-B14F-4D97-AF65-F5344CB8AC3E}">
        <p14:creationId xmlns:p14="http://schemas.microsoft.com/office/powerpoint/2010/main" val="61889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105</TotalTime>
  <Words>734</Words>
  <Application>Microsoft Office PowerPoint</Application>
  <PresentationFormat>On-screen Show (4:3)</PresentationFormat>
  <Paragraphs>128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Starter</vt:lpstr>
      <vt:lpstr>Forming and Solving Inequalities</vt:lpstr>
      <vt:lpstr>Forming and Solving Inequalities</vt:lpstr>
      <vt:lpstr>Forming and Solving Inequalities</vt:lpstr>
      <vt:lpstr>Forming and Solving Inequalities</vt:lpstr>
      <vt:lpstr>Plenary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` emil</cp:lastModifiedBy>
  <cp:revision>18</cp:revision>
  <dcterms:created xsi:type="dcterms:W3CDTF">2006-08-16T00:00:00Z</dcterms:created>
  <dcterms:modified xsi:type="dcterms:W3CDTF">2023-11-02T07:02:42Z</dcterms:modified>
</cp:coreProperties>
</file>