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</p:sldIdLst>
  <p:sldSz cx="12192000" cy="6858000"/>
  <p:notesSz cx="6858000" cy="9144000"/>
  <p:defaultTextStyle>
    <a:defPPr>
      <a:defRPr lang="ar-E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49" autoAdjust="0"/>
    <p:restoredTop sz="94660"/>
  </p:normalViewPr>
  <p:slideViewPr>
    <p:cSldViewPr snapToGrid="0">
      <p:cViewPr varScale="1">
        <p:scale>
          <a:sx n="91" d="100"/>
          <a:sy n="91" d="100"/>
        </p:scale>
        <p:origin x="3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17279F00-5F52-47A8-851C-61C7B4EC8F1D}" type="datetimeFigureOut">
              <a:rPr lang="ar-EG" smtClean="0"/>
              <a:t>29/04/1445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95DD1AD5-56C3-4AF1-B361-C67819C5788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20271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29/04/1445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87439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29/04/1445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99396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29/04/1445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46077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29/04/1445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46185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29/04/1445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40799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29/04/1445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23873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29/04/1445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85214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29/04/1445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60458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29/04/1445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3592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29/04/1445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76261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29/04/1445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645294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CD4CB-9E23-4D41-B81A-E63BD63A40BB}" type="datetimeFigureOut">
              <a:rPr lang="ar-EG" smtClean="0"/>
              <a:t>29/04/1445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76832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12CB42C-EBF2-4181-9E4D-E144FCE4B0A8}"/>
              </a:ext>
            </a:extLst>
          </p:cNvPr>
          <p:cNvSpPr txBox="1"/>
          <p:nvPr/>
        </p:nvSpPr>
        <p:spPr>
          <a:xfrm>
            <a:off x="520305" y="1811499"/>
            <a:ext cx="11143985" cy="1323439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EG" sz="8000" b="1" dirty="0" smtClean="0">
                <a:solidFill>
                  <a:sysClr val="windowText" lastClr="000000"/>
                </a:solidFill>
                <a:latin typeface="Tw Cen MT" panose="020B0602020104020603" pitchFamily="34" charset="0"/>
              </a:rPr>
              <a:t>كتابة نص معلوماتي</a:t>
            </a:r>
            <a:endParaRPr lang="ar-EG" sz="8000" b="1" dirty="0">
              <a:solidFill>
                <a:sysClr val="windowText" lastClr="000000"/>
              </a:solidFill>
              <a:latin typeface="Tw Cen MT" panose="020B0602020104020603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A0A8C2D-26D1-4C13-A880-31D658D53FA7}"/>
              </a:ext>
            </a:extLst>
          </p:cNvPr>
          <p:cNvGrpSpPr/>
          <p:nvPr/>
        </p:nvGrpSpPr>
        <p:grpSpPr>
          <a:xfrm>
            <a:off x="4025721" y="5653877"/>
            <a:ext cx="4140553" cy="451824"/>
            <a:chOff x="4679586" y="878988"/>
            <a:chExt cx="1745757" cy="190500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C37E6D5B-B3E9-4894-9C23-739E88C5A89A}"/>
                </a:ext>
              </a:extLst>
            </p:cNvPr>
            <p:cNvSpPr/>
            <p:nvPr/>
          </p:nvSpPr>
          <p:spPr>
            <a:xfrm>
              <a:off x="4679586" y="878988"/>
              <a:ext cx="190500" cy="190500"/>
            </a:xfrm>
            <a:prstGeom prst="ellipse">
              <a:avLst/>
            </a:pr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90FCDAE-5079-4E52-863A-39643F6DC0EB}"/>
                </a:ext>
              </a:extLst>
            </p:cNvPr>
            <p:cNvSpPr/>
            <p:nvPr/>
          </p:nvSpPr>
          <p:spPr>
            <a:xfrm>
              <a:off x="4990736" y="878988"/>
              <a:ext cx="190500" cy="190500"/>
            </a:xfrm>
            <a:prstGeom prst="ellipse">
              <a:avLst/>
            </a:prstGeom>
            <a:solidFill>
              <a:srgbClr val="52CB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776E6B2E-83AE-4416-8164-F0DEDAA55877}"/>
                </a:ext>
              </a:extLst>
            </p:cNvPr>
            <p:cNvSpPr/>
            <p:nvPr/>
          </p:nvSpPr>
          <p:spPr>
            <a:xfrm>
              <a:off x="5301522" y="878988"/>
              <a:ext cx="190500" cy="190500"/>
            </a:xfrm>
            <a:prstGeom prst="ellipse">
              <a:avLst/>
            </a:prstGeom>
            <a:solidFill>
              <a:srgbClr val="FEC6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FA8D9CF-D909-4A56-8F1E-312A551CCD85}"/>
                </a:ext>
              </a:extLst>
            </p:cNvPr>
            <p:cNvSpPr/>
            <p:nvPr/>
          </p:nvSpPr>
          <p:spPr>
            <a:xfrm>
              <a:off x="5612308" y="878988"/>
              <a:ext cx="190500" cy="190500"/>
            </a:xfrm>
            <a:prstGeom prst="ellipse">
              <a:avLst/>
            </a:prstGeom>
            <a:solidFill>
              <a:srgbClr val="5D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FB8DBF80-0EB8-4A2F-87B4-F60E3FE36C88}"/>
                </a:ext>
              </a:extLst>
            </p:cNvPr>
            <p:cNvSpPr/>
            <p:nvPr/>
          </p:nvSpPr>
          <p:spPr>
            <a:xfrm>
              <a:off x="5923575" y="878988"/>
              <a:ext cx="190500" cy="1905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065715B7-2980-4477-BB5D-F90055F958FD}"/>
                </a:ext>
              </a:extLst>
            </p:cNvPr>
            <p:cNvSpPr/>
            <p:nvPr/>
          </p:nvSpPr>
          <p:spPr>
            <a:xfrm>
              <a:off x="6234843" y="878988"/>
              <a:ext cx="190500" cy="190500"/>
            </a:xfrm>
            <a:prstGeom prst="ellipse">
              <a:avLst/>
            </a:prstGeom>
            <a:solidFill>
              <a:srgbClr val="00A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Subtitle 2"/>
          <p:cNvSpPr txBox="1">
            <a:spLocks/>
          </p:cNvSpPr>
          <p:nvPr/>
        </p:nvSpPr>
        <p:spPr>
          <a:xfrm>
            <a:off x="9322676" y="375963"/>
            <a:ext cx="2375945" cy="7742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ar-EG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</a:rPr>
              <a:t>قسم اللغة العربية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ar-EG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</a:rPr>
              <a:t>الصف </a:t>
            </a:r>
            <a:r>
              <a:rPr kumimoji="0" lang="ar-EG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</a:rPr>
              <a:t>الرابع</a:t>
            </a:r>
            <a:r>
              <a:rPr kumimoji="0" lang="ar-EG" sz="20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</a:rPr>
              <a:t> الابتدائي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" name="TextBox 12">
            <a:extLst>
              <a:ext uri="{FF2B5EF4-FFF2-40B4-BE49-F238E27FC236}">
                <a16:creationId xmlns:a16="http://schemas.microsoft.com/office/drawing/2014/main" id="{3E2F88F7-964F-4846-B825-2B643081D49B}"/>
              </a:ext>
            </a:extLst>
          </p:cNvPr>
          <p:cNvSpPr txBox="1"/>
          <p:nvPr/>
        </p:nvSpPr>
        <p:spPr>
          <a:xfrm>
            <a:off x="4477545" y="4580532"/>
            <a:ext cx="3395667" cy="858857"/>
          </a:xfrm>
          <a:prstGeom prst="horizontalScroll">
            <a:avLst/>
          </a:prstGeom>
          <a:ln>
            <a:solidFill>
              <a:schemeClr val="bg1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EG" sz="3600" b="1" dirty="0" smtClean="0">
                <a:solidFill>
                  <a:schemeClr val="bg1"/>
                </a:solidFill>
                <a:latin typeface="Tw Cen MT" panose="020B0602020104020603" pitchFamily="34" charset="0"/>
              </a:rPr>
              <a:t>كتابة سردية</a:t>
            </a:r>
            <a:endParaRPr lang="en-US" sz="3600" b="1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pic>
        <p:nvPicPr>
          <p:cNvPr id="1026" name="Picture 2" descr="Aspire International School | Odoo">
            <a:extLst>
              <a:ext uri="{FF2B5EF4-FFF2-40B4-BE49-F238E27FC236}">
                <a16:creationId xmlns:a16="http://schemas.microsoft.com/office/drawing/2014/main" id="{7A1B0A94-0292-BC35-01D1-5B4000DAB1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833" y="229455"/>
            <a:ext cx="1281112" cy="1267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3897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423886" y="147934"/>
            <a:ext cx="5918208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EG" sz="3200" b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r>
              <a:rPr lang="ar-EG" sz="3200" b="1" u="sng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الكتابة السردية  " كتابة نص معلوماتي  "</a:t>
            </a:r>
            <a:endParaRPr lang="ar-EG" sz="3200"/>
          </a:p>
        </p:txBody>
      </p:sp>
      <p:sp>
        <p:nvSpPr>
          <p:cNvPr id="3" name="Rectangle 12897"/>
          <p:cNvSpPr>
            <a:spLocks noChangeArrowheads="1"/>
          </p:cNvSpPr>
          <p:nvPr/>
        </p:nvSpPr>
        <p:spPr bwMode="auto">
          <a:xfrm>
            <a:off x="152400" y="713059"/>
            <a:ext cx="8007565" cy="1479346"/>
          </a:xfrm>
          <a:prstGeom prst="rect">
            <a:avLst/>
          </a:prstGeom>
          <a:solidFill>
            <a:sysClr val="window" lastClr="FFFFFF">
              <a:lumMod val="100000"/>
              <a:lumOff val="0"/>
            </a:sysClr>
          </a:solidFill>
          <a:ln w="9525">
            <a:solidFill>
              <a:sysClr val="window" lastClr="FFFFFF">
                <a:lumMod val="100000"/>
                <a:lumOff val="0"/>
              </a:sysClr>
            </a:solidFill>
            <a:miter lim="800000"/>
          </a:ln>
        </p:spPr>
        <p:txBody>
          <a:bodyPr rot="0" vert="horz" wrap="square" lIns="91440" tIns="45720" rIns="91440" bIns="45720" anchor="t" anchorCtr="0" upright="1">
            <a:no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spcAft>
                <a:spcPct val="0"/>
              </a:spcAft>
            </a:pPr>
            <a:r>
              <a:rPr lang="ar-EG" sz="28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هو نص تقدم فيه معلومات وحقائق عن موضوع ما ، ونستخدم فيه مصطلحات ومفردات متعلقة بالموضوع ، ولا نعبر عن مشاعرنا </a:t>
            </a:r>
            <a:endParaRPr lang="en-US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>
              <a:spcAft>
                <a:spcPct val="0"/>
              </a:spcAft>
            </a:pPr>
            <a:r>
              <a:rPr lang="ar-EG" sz="280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وأرائنا ولا نستخدم التشبيهات . </a:t>
            </a:r>
            <a:endParaRPr lang="en-US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4" name="Group 12901"/>
          <p:cNvGrpSpPr/>
          <p:nvPr/>
        </p:nvGrpSpPr>
        <p:grpSpPr>
          <a:xfrm>
            <a:off x="8342094" y="991302"/>
            <a:ext cx="3566877" cy="669076"/>
            <a:chOff x="2806591" y="-745689"/>
            <a:chExt cx="3164276" cy="664865"/>
          </a:xfrm>
        </p:grpSpPr>
        <p:sp>
          <p:nvSpPr>
            <p:cNvPr id="5" name="AutoShape 5670"/>
            <p:cNvSpPr>
              <a:spLocks noChangeArrowheads="1"/>
            </p:cNvSpPr>
            <p:nvPr/>
          </p:nvSpPr>
          <p:spPr bwMode="auto">
            <a:xfrm>
              <a:off x="4087748" y="-745689"/>
              <a:ext cx="1883119" cy="66486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4BACC6">
                    <a:tint val="50000"/>
                    <a:satMod val="300000"/>
                  </a:srgbClr>
                </a:gs>
                <a:gs pos="35000">
                  <a:srgbClr val="4BACC6">
                    <a:tint val="37000"/>
                    <a:satMod val="300000"/>
                  </a:srgbClr>
                </a:gs>
                <a:gs pos="100000">
                  <a:srgbClr val="4BACC6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BACC6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>
              <a:defPPr>
                <a:defRPr lang="ar-EG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rtl="1">
                <a:spcAft>
                  <a:spcPct val="0"/>
                </a:spcAft>
              </a:pPr>
              <a:r>
                <a:rPr lang="ar-EG" sz="24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النص المعلوماتي </a:t>
              </a:r>
              <a:endParaRPr lang="en-US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6" name="AutoShape 5672"/>
            <p:cNvCxnSpPr>
              <a:cxnSpLocks noChangeShapeType="1"/>
            </p:cNvCxnSpPr>
            <p:nvPr/>
          </p:nvCxnSpPr>
          <p:spPr bwMode="auto">
            <a:xfrm flipH="1">
              <a:off x="2806591" y="-287163"/>
              <a:ext cx="827278" cy="635"/>
            </a:xfrm>
            <a:prstGeom prst="straightConnector1">
              <a:avLst/>
            </a:prstGeom>
            <a:noFill/>
            <a:ln w="38100" cap="flat" cmpd="sng" algn="ctr">
              <a:solidFill>
                <a:srgbClr val="4BACC6"/>
              </a:solidFill>
              <a:prstDash val="solid"/>
              <a:tailEnd type="triangle" w="med" len="me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</p:grpSp>
      <p:grpSp>
        <p:nvGrpSpPr>
          <p:cNvPr id="7" name="Group 12904"/>
          <p:cNvGrpSpPr/>
          <p:nvPr/>
        </p:nvGrpSpPr>
        <p:grpSpPr>
          <a:xfrm>
            <a:off x="1076961" y="2331971"/>
            <a:ext cx="9405982" cy="2274319"/>
            <a:chOff x="0" y="-224806"/>
            <a:chExt cx="6010596" cy="2532499"/>
          </a:xfrm>
        </p:grpSpPr>
        <p:cxnSp>
          <p:nvCxnSpPr>
            <p:cNvPr id="8" name="Straight Arrow Connector 12905"/>
            <p:cNvCxnSpPr>
              <a:cxnSpLocks noChangeShapeType="1"/>
            </p:cNvCxnSpPr>
            <p:nvPr/>
          </p:nvCxnSpPr>
          <p:spPr bwMode="auto">
            <a:xfrm flipH="1">
              <a:off x="19455" y="710002"/>
              <a:ext cx="0" cy="1213648"/>
            </a:xfrm>
            <a:prstGeom prst="straightConnector1">
              <a:avLst/>
            </a:prstGeom>
            <a:noFill/>
            <a:ln w="63500">
              <a:solidFill>
                <a:srgbClr val="4BACC6">
                  <a:lumMod val="100000"/>
                  <a:lumOff val="0"/>
                </a:srgbClr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</p:cxnSp>
        <p:sp>
          <p:nvSpPr>
            <p:cNvPr id="9" name="Rounded Rectangle 12906"/>
            <p:cNvSpPr>
              <a:spLocks noChangeArrowheads="1"/>
            </p:cNvSpPr>
            <p:nvPr/>
          </p:nvSpPr>
          <p:spPr bwMode="auto">
            <a:xfrm>
              <a:off x="544749" y="-224806"/>
              <a:ext cx="5104126" cy="771542"/>
            </a:xfrm>
            <a:prstGeom prst="roundRect">
              <a:avLst>
                <a:gd name="adj" fmla="val 16667"/>
              </a:avLst>
            </a:prstGeom>
            <a:solidFill>
              <a:sysClr val="window" lastClr="FFFFFF">
                <a:lumMod val="100000"/>
                <a:lumOff val="0"/>
              </a:sysClr>
            </a:solidFill>
            <a:ln w="63500" cmpd="thickThin">
              <a:solidFill>
                <a:srgbClr val="4BACC6">
                  <a:lumMod val="100000"/>
                  <a:lumOff val="0"/>
                </a:srgbClr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>
              <a:defPPr>
                <a:defRPr lang="ar-EG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rtl="1">
                <a:spcAft>
                  <a:spcPct val="0"/>
                </a:spcAft>
              </a:pPr>
              <a:r>
                <a:rPr lang="ar-EG" sz="280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مايجب مراعاته عند كتابة النص المعلوماتي</a:t>
              </a:r>
              <a:endPara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10" name="Straight Arrow Connector 12907"/>
            <p:cNvCxnSpPr>
              <a:cxnSpLocks noChangeShapeType="1"/>
            </p:cNvCxnSpPr>
            <p:nvPr/>
          </p:nvCxnSpPr>
          <p:spPr bwMode="auto">
            <a:xfrm flipH="1">
              <a:off x="4951292" y="729237"/>
              <a:ext cx="0" cy="1578456"/>
            </a:xfrm>
            <a:prstGeom prst="straightConnector1">
              <a:avLst/>
            </a:prstGeom>
            <a:noFill/>
            <a:ln w="63500">
              <a:solidFill>
                <a:srgbClr val="4BACC6">
                  <a:lumMod val="100000"/>
                  <a:lumOff val="0"/>
                </a:srgbClr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</p:cxnSp>
        <p:cxnSp>
          <p:nvCxnSpPr>
            <p:cNvPr id="11" name="Straight Arrow Connector 12908"/>
            <p:cNvCxnSpPr>
              <a:cxnSpLocks noChangeShapeType="1"/>
            </p:cNvCxnSpPr>
            <p:nvPr/>
          </p:nvCxnSpPr>
          <p:spPr bwMode="auto">
            <a:xfrm>
              <a:off x="3852217" y="772189"/>
              <a:ext cx="9797" cy="1151461"/>
            </a:xfrm>
            <a:prstGeom prst="straightConnector1">
              <a:avLst/>
            </a:prstGeom>
            <a:noFill/>
            <a:ln w="63500">
              <a:solidFill>
                <a:srgbClr val="4BACC6">
                  <a:lumMod val="100000"/>
                  <a:lumOff val="0"/>
                </a:srgbClr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</p:cxnSp>
        <p:cxnSp>
          <p:nvCxnSpPr>
            <p:cNvPr id="12" name="Straight Arrow Connector 12909"/>
            <p:cNvCxnSpPr>
              <a:cxnSpLocks noChangeShapeType="1"/>
            </p:cNvCxnSpPr>
            <p:nvPr/>
          </p:nvCxnSpPr>
          <p:spPr bwMode="auto">
            <a:xfrm>
              <a:off x="2112736" y="710002"/>
              <a:ext cx="19052" cy="1578456"/>
            </a:xfrm>
            <a:prstGeom prst="straightConnector1">
              <a:avLst/>
            </a:prstGeom>
            <a:noFill/>
            <a:ln w="63500">
              <a:solidFill>
                <a:srgbClr val="4BACC6">
                  <a:lumMod val="100000"/>
                  <a:lumOff val="0"/>
                </a:srgbClr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</p:cxnSp>
        <p:cxnSp>
          <p:nvCxnSpPr>
            <p:cNvPr id="13" name="Straight Arrow Connector 12910"/>
            <p:cNvCxnSpPr>
              <a:cxnSpLocks noChangeShapeType="1"/>
            </p:cNvCxnSpPr>
            <p:nvPr/>
          </p:nvCxnSpPr>
          <p:spPr bwMode="auto">
            <a:xfrm>
              <a:off x="0" y="710119"/>
              <a:ext cx="5973445" cy="0"/>
            </a:xfrm>
            <a:prstGeom prst="straightConnector1">
              <a:avLst/>
            </a:prstGeom>
            <a:noFill/>
            <a:ln w="127000">
              <a:solidFill>
                <a:srgbClr val="4BACC6">
                  <a:lumMod val="100000"/>
                  <a:lumOff val="0"/>
                </a:srgbClr>
              </a:solidFill>
              <a:round/>
            </a:ln>
            <a:effectLst>
              <a:outerShdw dist="107763" dir="18900000" algn="ctr" rotWithShape="0">
                <a:srgbClr val="868686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Straight Arrow Connector 12911"/>
            <p:cNvCxnSpPr>
              <a:cxnSpLocks noChangeShapeType="1"/>
            </p:cNvCxnSpPr>
            <p:nvPr/>
          </p:nvCxnSpPr>
          <p:spPr bwMode="auto">
            <a:xfrm>
              <a:off x="5992062" y="644438"/>
              <a:ext cx="18534" cy="1032913"/>
            </a:xfrm>
            <a:prstGeom prst="straightConnector1">
              <a:avLst/>
            </a:prstGeom>
            <a:noFill/>
            <a:ln w="63500">
              <a:solidFill>
                <a:srgbClr val="4BACC6">
                  <a:lumMod val="100000"/>
                  <a:lumOff val="0"/>
                </a:srgbClr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</p:cxnSp>
      </p:grpSp>
      <p:cxnSp>
        <p:nvCxnSpPr>
          <p:cNvPr id="15" name="Straight Arrow Connector 12913"/>
          <p:cNvCxnSpPr>
            <a:cxnSpLocks noChangeShapeType="1"/>
          </p:cNvCxnSpPr>
          <p:nvPr/>
        </p:nvCxnSpPr>
        <p:spPr bwMode="auto">
          <a:xfrm flipH="1">
            <a:off x="2243455" y="3188590"/>
            <a:ext cx="0" cy="752855"/>
          </a:xfrm>
          <a:prstGeom prst="straightConnector1">
            <a:avLst/>
          </a:prstGeom>
          <a:noFill/>
          <a:ln w="63500">
            <a:solidFill>
              <a:srgbClr val="4BACC6">
                <a:lumMod val="100000"/>
                <a:lumOff val="0"/>
              </a:srgbClr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</p:cxnSp>
      <p:cxnSp>
        <p:nvCxnSpPr>
          <p:cNvPr id="16" name="Straight Arrow Connector 12912"/>
          <p:cNvCxnSpPr>
            <a:cxnSpLocks noChangeShapeType="1"/>
          </p:cNvCxnSpPr>
          <p:nvPr/>
        </p:nvCxnSpPr>
        <p:spPr bwMode="auto">
          <a:xfrm flipH="1">
            <a:off x="3968115" y="3227960"/>
            <a:ext cx="0" cy="752855"/>
          </a:xfrm>
          <a:prstGeom prst="straightConnector1">
            <a:avLst/>
          </a:prstGeom>
          <a:noFill/>
          <a:ln w="63500">
            <a:solidFill>
              <a:srgbClr val="4BACC6">
                <a:lumMod val="100000"/>
                <a:lumOff val="0"/>
              </a:srgbClr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</p:cxnSp>
      <p:sp>
        <p:nvSpPr>
          <p:cNvPr id="17" name="Rectangle 12918"/>
          <p:cNvSpPr>
            <a:spLocks noChangeArrowheads="1"/>
          </p:cNvSpPr>
          <p:nvPr/>
        </p:nvSpPr>
        <p:spPr bwMode="auto">
          <a:xfrm>
            <a:off x="9424164" y="4159751"/>
            <a:ext cx="1789299" cy="841126"/>
          </a:xfrm>
          <a:prstGeom prst="rect">
            <a:avLst/>
          </a:prstGeom>
          <a:noFill/>
          <a:ln w="19050">
            <a:solidFill>
              <a:sysClr val="window" lastClr="FFFFFF">
                <a:lumMod val="100000"/>
                <a:lumOff val="0"/>
              </a:sysClr>
            </a:solidFill>
            <a:prstDash val="sysDot"/>
            <a:miter lim="800000"/>
          </a:ln>
        </p:spPr>
        <p:txBody>
          <a:bodyPr rot="0" vert="horz" wrap="square" lIns="91440" tIns="45720" rIns="91440" bIns="45720" anchor="t" anchorCtr="0" upright="1">
            <a:no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>
              <a:spcAft>
                <a:spcPct val="0"/>
              </a:spcAft>
            </a:pPr>
            <a:r>
              <a:rPr lang="ar-EG" sz="28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تسلسل الفِكر</a:t>
            </a:r>
            <a:endParaRPr lang="en-US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>
              <a:lnSpc>
                <a:spcPct val="120000"/>
              </a:lnSpc>
              <a:spcAft>
                <a:spcPct val="0"/>
              </a:spcAft>
              <a:tabLst>
                <a:tab pos="180340" algn="l"/>
              </a:tabLst>
            </a:pPr>
            <a:r>
              <a:rPr lang="en-US" sz="1600">
                <a:effectLst/>
                <a:latin typeface="Simplified Arabic" panose="02020603050405020304" pitchFamily="18" charset="-78"/>
                <a:ea typeface="Times New Roman" panose="02020603050405020304" pitchFamily="18" charset="0"/>
              </a:rPr>
              <a:t> 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>
              <a:spcAft>
                <a:spcPct val="0"/>
              </a:spcAft>
            </a:pPr>
            <a:r>
              <a:rPr lang="ar-SA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Rectangle 12920"/>
          <p:cNvSpPr>
            <a:spLocks noChangeArrowheads="1"/>
          </p:cNvSpPr>
          <p:nvPr/>
        </p:nvSpPr>
        <p:spPr bwMode="auto">
          <a:xfrm>
            <a:off x="3348605" y="4778230"/>
            <a:ext cx="2052592" cy="1249404"/>
          </a:xfrm>
          <a:prstGeom prst="rect">
            <a:avLst/>
          </a:prstGeom>
          <a:noFill/>
          <a:ln w="19050">
            <a:noFill/>
            <a:prstDash val="sysDot"/>
            <a:miter lim="800000"/>
          </a:ln>
        </p:spPr>
        <p:txBody>
          <a:bodyPr rot="0" vert="horz" wrap="square" lIns="91440" tIns="45720" rIns="91440" bIns="45720" anchor="t" anchorCtr="0" upright="1">
            <a:no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>
              <a:spcAft>
                <a:spcPct val="0"/>
              </a:spcAft>
            </a:pPr>
            <a:r>
              <a:rPr lang="ar-EG" sz="24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كتابة بنود واضحة ومتسلسلة</a:t>
            </a:r>
            <a:endParaRPr lang="en-US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>
              <a:lnSpc>
                <a:spcPct val="120000"/>
              </a:lnSpc>
              <a:spcAft>
                <a:spcPct val="0"/>
              </a:spcAft>
              <a:tabLst>
                <a:tab pos="180340" algn="l"/>
              </a:tabLst>
            </a:pPr>
            <a:r>
              <a:rPr lang="en-US" sz="2400">
                <a:effectLst/>
                <a:latin typeface="Simplified Arabic" panose="02020603050405020304" pitchFamily="18" charset="-78"/>
                <a:ea typeface="Times New Roman" panose="02020603050405020304" pitchFamily="18" charset="0"/>
              </a:rPr>
              <a:t> </a:t>
            </a:r>
            <a:endParaRPr lang="en-US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>
              <a:spcAft>
                <a:spcPct val="0"/>
              </a:spcAft>
            </a:pPr>
            <a:r>
              <a:rPr lang="ar-SA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Rectangle 12919"/>
          <p:cNvSpPr>
            <a:spLocks noChangeArrowheads="1"/>
          </p:cNvSpPr>
          <p:nvPr/>
        </p:nvSpPr>
        <p:spPr bwMode="auto">
          <a:xfrm>
            <a:off x="1516381" y="3866757"/>
            <a:ext cx="1331360" cy="491883"/>
          </a:xfrm>
          <a:prstGeom prst="rect">
            <a:avLst/>
          </a:prstGeom>
          <a:solidFill>
            <a:sysClr val="window" lastClr="FFFFFF">
              <a:lumMod val="100000"/>
              <a:lumOff val="0"/>
            </a:sys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63500" cmpd="thickThin">
                <a:solidFill>
                  <a:schemeClr val="accent4">
                    <a:lumMod val="100000"/>
                    <a:lumOff val="0"/>
                  </a:schemeClr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>
              <a:spcAft>
                <a:spcPct val="0"/>
              </a:spcAft>
            </a:pPr>
            <a:r>
              <a:rPr lang="ar-EG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إملاء صحيح </a:t>
            </a:r>
            <a:endParaRPr lang="en-US" sz="16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>
              <a:spcAft>
                <a:spcPct val="0"/>
              </a:spcAft>
            </a:pPr>
            <a:r>
              <a: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20" name="Rectangle 12917"/>
          <p:cNvSpPr>
            <a:spLocks noChangeArrowheads="1"/>
          </p:cNvSpPr>
          <p:nvPr/>
        </p:nvSpPr>
        <p:spPr bwMode="auto">
          <a:xfrm>
            <a:off x="194309" y="4260636"/>
            <a:ext cx="2049145" cy="1487358"/>
          </a:xfrm>
          <a:prstGeom prst="rect">
            <a:avLst/>
          </a:prstGeom>
          <a:solidFill>
            <a:sysClr val="window" lastClr="FFFFFF">
              <a:lumMod val="100000"/>
              <a:lumOff val="0"/>
            </a:sys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63500" cmpd="thickThin">
                <a:solidFill>
                  <a:schemeClr val="accent4">
                    <a:lumMod val="100000"/>
                    <a:lumOff val="0"/>
                  </a:schemeClr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>
              <a:spcAft>
                <a:spcPct val="0"/>
              </a:spcAft>
            </a:pPr>
            <a:r>
              <a:rPr lang="ar-EG" sz="24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خط جميل واستخدام علامات ترقيم</a:t>
            </a:r>
            <a:endParaRPr lang="en-US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" name="Rectangle 12916"/>
          <p:cNvSpPr>
            <a:spLocks noChangeArrowheads="1"/>
          </p:cNvSpPr>
          <p:nvPr/>
        </p:nvSpPr>
        <p:spPr bwMode="auto">
          <a:xfrm>
            <a:off x="7826483" y="4682789"/>
            <a:ext cx="1883574" cy="1065205"/>
          </a:xfrm>
          <a:prstGeom prst="rect">
            <a:avLst/>
          </a:prstGeom>
          <a:noFill/>
          <a:ln>
            <a:noFill/>
          </a:ln>
          <a:effectLst/>
        </p:spPr>
        <p:txBody>
          <a:bodyPr rot="0" vert="horz" wrap="square" lIns="91440" tIns="45720" rIns="91440" bIns="45720" anchor="t" anchorCtr="0" upright="1">
            <a:no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>
              <a:spcAft>
                <a:spcPct val="0"/>
              </a:spcAft>
            </a:pPr>
            <a:r>
              <a:rPr lang="ar-EG" sz="2400" b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استخدام أساليب وتعبيرات ملائمة</a:t>
            </a:r>
            <a:endParaRPr lang="en-US" b="1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" name="Rectangle 12915"/>
          <p:cNvSpPr>
            <a:spLocks noChangeArrowheads="1"/>
          </p:cNvSpPr>
          <p:nvPr/>
        </p:nvSpPr>
        <p:spPr bwMode="auto">
          <a:xfrm>
            <a:off x="5610767" y="4358640"/>
            <a:ext cx="2078004" cy="1472578"/>
          </a:xfrm>
          <a:prstGeom prst="rect">
            <a:avLst/>
          </a:prstGeom>
          <a:noFill/>
          <a:ln>
            <a:noFill/>
          </a:ln>
          <a:effectLst/>
        </p:spPr>
        <p:txBody>
          <a:bodyPr rot="0" vert="horz" wrap="square" lIns="91440" tIns="45720" rIns="91440" bIns="45720" anchor="t" anchorCtr="0" upright="1">
            <a:no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>
              <a:spcAft>
                <a:spcPct val="0"/>
              </a:spcAft>
            </a:pPr>
            <a:r>
              <a:rPr lang="ar-EG" sz="32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كتابة مقدمة 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rtl="1">
              <a:spcAft>
                <a:spcPct val="0"/>
              </a:spcAft>
            </a:pPr>
            <a:r>
              <a:rPr lang="ar-EG" sz="32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وخاتمة مناسبة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" name="Rectangle 12914"/>
          <p:cNvSpPr>
            <a:spLocks noChangeArrowheads="1"/>
          </p:cNvSpPr>
          <p:nvPr/>
        </p:nvSpPr>
        <p:spPr bwMode="auto">
          <a:xfrm>
            <a:off x="2628167" y="3888567"/>
            <a:ext cx="1978362" cy="817459"/>
          </a:xfrm>
          <a:prstGeom prst="rect">
            <a:avLst/>
          </a:prstGeom>
          <a:noFill/>
          <a:ln>
            <a:noFill/>
          </a:ln>
          <a:effectLst/>
        </p:spPr>
        <p:txBody>
          <a:bodyPr rot="0" vert="horz" wrap="square" lIns="91440" tIns="45720" rIns="91440" bIns="45720" anchor="t" anchorCtr="0" upright="1">
            <a:no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>
              <a:spcAft>
                <a:spcPct val="0"/>
              </a:spcAft>
            </a:pPr>
            <a:r>
              <a:rPr lang="ar-EG" sz="28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عدد الكلمات</a:t>
            </a:r>
            <a:endParaRPr lang="en-US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 flipV="1">
            <a:off x="152399" y="62816"/>
            <a:ext cx="11061063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ar-EG"/>
            </a:defPPr>
            <a:lvl1pPr mar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kumimoji="0" lang="ar-EG" sz="1600" b="1" i="0" u="sng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implified Arabic" panose="02020603050405020304" pitchFamily="18" charset="-78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34"/>
          <p:cNvSpPr>
            <a:spLocks noChangeArrowheads="1"/>
          </p:cNvSpPr>
          <p:nvPr/>
        </p:nvSpPr>
        <p:spPr bwMode="auto">
          <a:xfrm flipV="1">
            <a:off x="152400" y="609599"/>
            <a:ext cx="1106106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ar-EG"/>
          </a:p>
        </p:txBody>
      </p:sp>
      <p:sp>
        <p:nvSpPr>
          <p:cNvPr id="28" name="عنصر نائب لرقم الشريحة 27">
            <a:extLst>
              <a:ext uri="{FF2B5EF4-FFF2-40B4-BE49-F238E27FC236}">
                <a16:creationId xmlns:a16="http://schemas.microsoft.com/office/drawing/2014/main" id="{3BD3C764-07BF-9981-E365-DAECBB57A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456AC-8CFD-4BB7-B4DE-56B1767558D5}" type="slidenum">
              <a:rPr lang="ar-EG" smtClean="0"/>
              <a:t>2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211796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dur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dur="5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dur="5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dur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dur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dur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dur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dur="1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1" presetClass="entr" presetSubtype="0" dur="1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17" grpId="0" animBg="1"/>
      <p:bldP spid="18" grpId="0"/>
      <p:bldP spid="20" grpId="0" animBg="1"/>
      <p:bldP spid="21" grpId="0"/>
      <p:bldP spid="22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817" descr="بسهولة تحميل نموذج شهادة مدرسية فارغ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1610" y="4939348"/>
            <a:ext cx="1311275" cy="1808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3" name="Picture 818" descr="طريقة رسم رسالة قديمة – رسم العين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1610" y="107501"/>
            <a:ext cx="1130300" cy="1036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8865333" y="107501"/>
            <a:ext cx="3174267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ar-EG"/>
            </a:defPPr>
            <a:lvl1pPr mar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ar-EG" sz="2000" b="1" i="0" u="sng" strike="noStrike" cap="none" normalizeH="0" baseline="0">
                <a:ln>
                  <a:noFill/>
                </a:ln>
                <a:solidFill>
                  <a:srgbClr val="7030A0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- خطوات كتابة النص المعلوماتي :</a:t>
            </a:r>
            <a:endParaRPr kumimoji="0" lang="en-US" sz="105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ar-EG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446621" y="107501"/>
            <a:ext cx="689163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ar-EG"/>
            </a:defPPr>
            <a:lvl1pPr mar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ar-SA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  كي نكتب نصًا معلوماتيًا في شكل </a:t>
            </a:r>
            <a:r>
              <a:rPr kumimoji="0" lang="ar-EG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r>
              <a:rPr kumimoji="0" lang="ar-SA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وثيقة ؛ فلابد أن تتوافر فيه العناصر التالية :</a:t>
            </a:r>
            <a:endParaRPr kumimoji="0" lang="en-US" sz="105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512008" y="838858"/>
            <a:ext cx="11679992" cy="3600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ar-EG"/>
            </a:defPPr>
            <a:lvl1pPr mar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ar-SA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  </a:t>
            </a:r>
            <a:r>
              <a:rPr kumimoji="0" lang="ar-SA" sz="28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أولًا</a:t>
            </a:r>
            <a:r>
              <a:rPr kumimoji="0" lang="ar-SA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: حدد الموضوع الذي تريد الكتابة فيه .</a:t>
            </a:r>
            <a:r>
              <a:rPr kumimoji="0" lang="ar-SA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itchFamily="34" charset="0"/>
              </a:rPr>
              <a:t> </a:t>
            </a: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ar-SA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  </a:t>
            </a:r>
            <a:r>
              <a:rPr kumimoji="0" lang="ar-SA" sz="28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ثانيًا</a:t>
            </a:r>
            <a:r>
              <a:rPr kumimoji="0" lang="ar-SA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: اجمع المعلومات من المصادر الموثوقة مثل : شبكة المعلومات أو كتاب .</a:t>
            </a: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ar-SA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  </a:t>
            </a:r>
            <a:r>
              <a:rPr kumimoji="0" lang="ar-SA" sz="28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ثالثًا</a:t>
            </a:r>
            <a:r>
              <a:rPr kumimoji="0" lang="ar-SA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: مراعاة المكونات التالية </a:t>
            </a: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ar-SA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1</a:t>
            </a:r>
            <a:r>
              <a:rPr kumimoji="0" lang="ar-SA" sz="2800" b="1" i="0" u="none" strike="noStrike" cap="none" normalizeH="0" baseline="0" bmk="">
                <a:ln>
                  <a:noFill/>
                </a:ln>
                <a:solidFill>
                  <a:srgbClr val="7030A0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- عنوان </a:t>
            </a:r>
            <a:r>
              <a:rPr kumimoji="0" lang="ar-SA" sz="2800" b="0" i="0" u="none" strike="noStrike" cap="none" normalizeH="0" baseline="0" bmk="_Hlk83034022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مناسب للنص .</a:t>
            </a:r>
            <a:r>
              <a:rPr kumimoji="0" lang="ar-SA" sz="2000" b="0" i="0" u="none" strike="noStrike" cap="none" normalizeH="0" baseline="0" bmk="_Hlk83034022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kumimoji="0" lang="ar-EG" sz="2000" b="0" i="0" u="none" strike="noStrike" cap="none" normalizeH="0" baseline="0" bmk="_Hlk83034022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itchFamily="34" charset="0"/>
              </a:rPr>
              <a:t>       </a:t>
            </a:r>
            <a:r>
              <a:rPr kumimoji="0" lang="ar-EG" sz="2000" b="0" i="0" u="none" strike="noStrike" cap="none" normalizeH="0" baseline="0" bmk="_Hlk83034022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   </a:t>
            </a:r>
            <a:r>
              <a:rPr kumimoji="0" lang="ar-EG" sz="2800" b="0" i="0" u="none" strike="noStrike" cap="none" normalizeH="0" baseline="0" bmk="_Hlk83034022">
                <a:ln>
                  <a:noFill/>
                </a:ln>
                <a:solidFill>
                  <a:srgbClr val="7030A0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2-</a:t>
            </a:r>
            <a:r>
              <a:rPr kumimoji="0" lang="ar-EG" sz="2000" b="0" i="0" u="none" strike="noStrike" cap="none" normalizeH="0" baseline="0" bmk="_Hlk83034022">
                <a:ln>
                  <a:noFill/>
                </a:ln>
                <a:solidFill>
                  <a:srgbClr val="7030A0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r>
              <a:rPr kumimoji="0" lang="ar-SA" sz="2800" b="1" i="0" u="none" strike="noStrike" cap="none" normalizeH="0" baseline="0" bmk="_Hlk83034022">
                <a:ln>
                  <a:noFill/>
                </a:ln>
                <a:solidFill>
                  <a:srgbClr val="7030A0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المقدمة</a:t>
            </a:r>
            <a:r>
              <a:rPr kumimoji="0" lang="ar-SA" sz="2800" b="0" i="0" u="none" strike="noStrike" cap="none" normalizeH="0" baseline="0" bmk="_Hlk83034022">
                <a:ln>
                  <a:noFill/>
                </a:ln>
                <a:solidFill>
                  <a:srgbClr val="7030A0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r>
              <a:rPr kumimoji="0" lang="ar-SA" sz="2800" b="0" i="0" u="none" strike="noStrike" cap="none" normalizeH="0" baseline="0" bmk="_Hlk83034022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: وتتكون من ثلاثة عناصر :</a:t>
            </a:r>
            <a:endParaRPr kumimoji="0" lang="en-US" sz="1200" b="0" i="0" u="none" strike="noStrike" cap="none" normalizeH="0" baseline="0" bmk="_Hlk83034022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ar-EG" sz="2800" b="0" i="0" u="none" strike="noStrike" cap="none" normalizeH="0" baseline="0" bmk="_Hlk83034022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r>
              <a:rPr kumimoji="0" lang="ar-SA" sz="2800" b="0" i="0" u="none" strike="noStrike" cap="none" normalizeH="0" baseline="0" bmk="_Hlk83034022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   أ-</a:t>
            </a:r>
            <a:r>
              <a:rPr kumimoji="0" lang="ar-SA" sz="2800" b="0" i="0" u="sng" strike="noStrike" cap="none" normalizeH="0" baseline="0" bmk="_Hlk83034022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مقدمة عامة</a:t>
            </a:r>
            <a:r>
              <a:rPr kumimoji="0" lang="ar-SA" sz="2800" b="0" i="0" u="none" strike="noStrike" cap="none" normalizeH="0" baseline="0" bmk="_Hlk83034022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: جملة عامة عن موضوع الوثيقة أو الاتفاقية. </a:t>
            </a:r>
            <a:endParaRPr kumimoji="0" lang="en-US" sz="1200" b="0" i="0" u="none" strike="noStrike" cap="none" normalizeH="0" baseline="0" bmk="_Hlk83034022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ar-SA" sz="2800" b="0" i="0" u="none" strike="noStrike" cap="none" normalizeH="0" baseline="0" bmk="_Hlk83034022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  ب-</a:t>
            </a:r>
            <a:r>
              <a:rPr kumimoji="0" lang="ar-SA" sz="2800" b="0" i="0" u="sng" strike="noStrike" cap="none" normalizeH="0" baseline="0" bmk="_Hlk83034022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ماهية الاتفاقية أو الوثيقة :</a:t>
            </a:r>
            <a:r>
              <a:rPr kumimoji="0" lang="ar-SA" sz="2800" b="0" i="0" u="none" strike="noStrike" cap="none" normalizeH="0" baseline="0" bmk="_Hlk83034022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جملة أو مجموعة جمل ، توضح ما تريد أن تحدده الوثيقة .</a:t>
            </a:r>
            <a:endParaRPr kumimoji="0" lang="en-US" sz="1200" b="0" i="0" u="none" strike="noStrike" cap="none" normalizeH="0" baseline="0" bmk="_Hlk83034022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ar-SA" sz="2800" b="0" i="0" u="none" strike="noStrike" cap="none" normalizeH="0" baseline="0" bmk="_Hlk83034022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  جـــ </a:t>
            </a:r>
            <a:r>
              <a:rPr kumimoji="0" lang="ar-SA" sz="2800" b="0" i="0" u="sng" strike="noStrike" cap="none" normalizeH="0" baseline="0" bmk="_Hlk83034022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-  مقدمة البنود</a:t>
            </a:r>
            <a:r>
              <a:rPr kumimoji="0" lang="ar-SA" sz="2800" b="0" i="0" u="none" strike="noStrike" cap="none" normalizeH="0" baseline="0" bmk="_Hlk83034022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: هي جملة تمهيدية لبنود الوثيقة ( وفي الغالب تكون : ومن بنود هذه الوثيقة ).</a:t>
            </a: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2013857" y="4439844"/>
            <a:ext cx="9797324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ar-EG"/>
            </a:defPPr>
            <a:lvl1pPr mar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ar-SA" sz="2800" b="0" i="0" u="none" strike="noStrike" cap="none" normalizeH="0" baseline="0" bmk="_Hlk83034022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3- </a:t>
            </a:r>
            <a:r>
              <a:rPr kumimoji="0" lang="ar-SA" sz="2800" b="1" i="0" u="none" strike="noStrike" cap="none" normalizeH="0" baseline="0" bmk="_Hlk83034022">
                <a:ln>
                  <a:noFill/>
                </a:ln>
                <a:solidFill>
                  <a:srgbClr val="7030A0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بنود الوثيقة ( فكر)</a:t>
            </a:r>
            <a:r>
              <a:rPr kumimoji="0" lang="ar-SA" sz="2800" b="0" i="0" u="none" strike="noStrike" cap="none" normalizeH="0" baseline="0" bmk="_Hlk83034022">
                <a:ln>
                  <a:noFill/>
                </a:ln>
                <a:solidFill>
                  <a:srgbClr val="7030A0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: </a:t>
            </a:r>
            <a:r>
              <a:rPr kumimoji="0" lang="ar-SA" sz="2800" b="0" i="0" u="none" strike="noStrike" cap="none" normalizeH="0" baseline="0" bmk="_Hlk83034022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هي مجموعة البنود أو الفِكَر التي تدور عنها الوثيقة .</a:t>
            </a:r>
            <a:endParaRPr kumimoji="0" lang="en-US" sz="1200" b="0" i="0" u="none" strike="noStrike" cap="none" normalizeH="0" baseline="0" bmk="_Hlk83034022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ar-SA" sz="2800" b="1" i="0" u="none" strike="noStrike" cap="none" normalizeH="0" baseline="0" bmk="_Hlk83034022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4- </a:t>
            </a:r>
            <a:r>
              <a:rPr kumimoji="0" lang="ar-SA" sz="2800" b="1" i="0" u="none" strike="noStrike" cap="none" normalizeH="0" baseline="0" bmk="_Hlk83034022">
                <a:ln>
                  <a:noFill/>
                </a:ln>
                <a:solidFill>
                  <a:srgbClr val="7030A0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الخاتمة </a:t>
            </a:r>
            <a:r>
              <a:rPr kumimoji="0" lang="ar-SA" sz="2800" b="0" i="0" u="none" strike="noStrike" cap="none" normalizeH="0" baseline="0" bmk="_Hlk83034022">
                <a:ln>
                  <a:noFill/>
                </a:ln>
                <a:solidFill>
                  <a:srgbClr val="7030A0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: </a:t>
            </a:r>
            <a:r>
              <a:rPr kumimoji="0" lang="ar-SA" sz="2800" b="0" i="0" u="none" strike="noStrike" cap="none" normalizeH="0" baseline="0" bmk="_Hlk83034022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وتتكون من عنصرين :</a:t>
            </a:r>
            <a:endParaRPr kumimoji="0" lang="en-US" sz="1200" b="0" i="0" u="none" strike="noStrike" cap="none" normalizeH="0" baseline="0" bmk="_Hlk83034022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ar-EG" sz="2800" b="0" i="0" u="sng" strike="noStrike" cap="none" normalizeH="0" baseline="0" bmk="_Hlk83034022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r>
              <a:rPr kumimoji="0" lang="ar-SA" sz="2800" b="0" i="0" u="sng" strike="noStrike" cap="none" normalizeH="0" baseline="0" bmk="_Hlk83034022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ملخص </a:t>
            </a:r>
            <a:r>
              <a:rPr kumimoji="0" lang="ar-SA" sz="2800" b="0" i="0" u="none" strike="noStrike" cap="none" normalizeH="0" baseline="0" bmk="_Hlk83034022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: جملة توضح فيها أهمية الوثيقة ، وتلخص ما تم قراءته.</a:t>
            </a:r>
            <a:endParaRPr kumimoji="0" lang="en-US" sz="1200" b="0" i="0" u="none" strike="noStrike" cap="none" normalizeH="0" baseline="0" bmk="_Hlk83034022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ar-SA" sz="2800" b="0" i="0" u="sng" strike="noStrike" cap="none" normalizeH="0" baseline="0" bmk="_Hlk83034022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دعوة عامة</a:t>
            </a:r>
            <a:r>
              <a:rPr kumimoji="0" lang="ar-SA" sz="2800" b="0" i="0" u="none" strike="noStrike" cap="none" normalizeH="0" baseline="0" bmk="_Hlk83034022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موجهة للمجتمع ، تطالب بالاتزام بتطبيق بنود الوثيقة.  </a:t>
            </a: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A022ED79-2F4D-DC99-91CF-A5AF65CD3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456AC-8CFD-4BB7-B4DE-56B1767558D5}" type="slidenum">
              <a:rPr lang="ar-EG" smtClean="0"/>
              <a:t>3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59219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dur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dur="1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dur="1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dur="1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dur="1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dur="1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dur="1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dur="1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uiExpand="1" build="p"/>
      <p:bldP spid="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17713" y="215443"/>
            <a:ext cx="11858961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ar-EG"/>
            </a:defPPr>
            <a:lvl1pPr mar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830263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830263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830263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830263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830263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830263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830263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830263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830263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30263" algn="l"/>
              </a:tabLst>
            </a:pPr>
            <a:r>
              <a:rPr kumimoji="0" lang="ar-EG" sz="2400" b="1" i="0" u="sng" strike="noStrike" cap="none" normalizeH="0" baseline="0">
                <a:ln>
                  <a:noFill/>
                </a:ln>
                <a:solidFill>
                  <a:srgbClr val="7030A0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- مثال: نموذج تطبيقي لكتابة النص المعلوماتي : </a:t>
            </a: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30263" algn="l"/>
              </a:tabLst>
            </a:pPr>
            <a:r>
              <a:rPr kumimoji="0" lang="ar-SA" sz="2400" b="1" i="0" u="sng" strike="noStrike" cap="none" normalizeH="0" baseline="0">
                <a:ln>
                  <a:noFill/>
                </a:ln>
                <a:solidFill>
                  <a:srgbClr val="7030A0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(وثيقة حقوق الإنسان)</a:t>
            </a: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30263" algn="l"/>
              </a:tabLst>
            </a:pPr>
            <a:r>
              <a:rPr kumimoji="0" lang="ar-SA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إن الاحترام صفة أساسية لكل البشر، وهو أساس العدل والسلام في العالم، وتحدد هذه الوثيقة بعض الحقوق التي يجب العمل بها؛ لتحقيق الاحترام بيننا، وهذا عرض لبعض البنود المهمة:</a:t>
            </a: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30263" algn="l"/>
              </a:tabLst>
            </a:pPr>
            <a:r>
              <a:rPr kumimoji="0" lang="ar-SA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البند الأول (المساواة ): يولد جميع الناس</a:t>
            </a:r>
            <a:r>
              <a: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r>
              <a:rPr kumimoji="0" lang="ar-SA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أحرارًا، ومتساوين في الكرامة والحقوق، وهم قد وٌهِبوا العقل والوجدان، وعليهم أن يعامل بعضهم بعضًا بروح الإخاء. </a:t>
            </a: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30263" algn="l"/>
              </a:tabLst>
            </a:pPr>
            <a:r>
              <a:rPr kumimoji="0" lang="ar-SA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البند الثاني (الحق في العمل): لكل شخص حق في العمل، وفي حرية اختيار عمله ، وفي شروط عمل عادلة ومرضية. </a:t>
            </a: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4097" name="Picture 820" descr="download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9943" y="4265226"/>
            <a:ext cx="3030538" cy="2178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762788" y="3189635"/>
            <a:ext cx="11313886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ar-SA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البند الثالث (الحق في الراحة ): لكل شخص حق في الراحة وأوقات الفراغ، وخصوصا في تحديد معقول لساعات العمل، وفي إجازات دورية مدفوعة الأجر. </a:t>
            </a: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ar-SA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إنّ هذه الحقوق تساعد في أن يحيا الإنسان حياة كريمة؛ </a:t>
            </a: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ar-SA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ولهذا ننادي بتوطيد احترام هذه الحقوق والحريات؛ من خلال</a:t>
            </a:r>
            <a:r>
              <a:rPr kumimoji="0" 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ar-SA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التعليم والتربية، واتخاذ إجراءات فعالة قومية وعالمية ؛</a:t>
            </a: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ar-SA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لضمان الاعتراف بها ومراعاتها.</a:t>
            </a:r>
            <a:endParaRPr kumimoji="0" lang="ar-SA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B9EAFFB-E910-BA28-7EFF-C4BE51F13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456AC-8CFD-4BB7-B4DE-56B1767558D5}" type="slidenum">
              <a:rPr lang="ar-EG" smtClean="0"/>
              <a:t>4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648843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/>
          </p:nvPr>
        </p:nvGraphicFramePr>
        <p:xfrm>
          <a:off x="413658" y="441803"/>
          <a:ext cx="11593286" cy="6364514"/>
        </p:xfrm>
        <a:graphic>
          <a:graphicData uri="http://schemas.openxmlformats.org/drawingml/2006/table">
            <a:tbl>
              <a:tblPr rtl="1" firstRow="1" firstCol="1" bandRow="1"/>
              <a:tblGrid>
                <a:gridCol w="1224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842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842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4628">
                <a:tc gridSpan="2"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  <a:tabLst>
                          <a:tab pos="180340" algn="l"/>
                        </a:tabLst>
                      </a:pPr>
                      <a:r>
                        <a:rPr lang="ar-EG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عناصر النص المعلوماتي 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5134" marR="6513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  <a:tabLst>
                          <a:tab pos="180340" algn="l"/>
                        </a:tabLst>
                      </a:pPr>
                      <a:r>
                        <a:rPr lang="ar-EG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العناصر الموجودة بالنموذج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5134" marR="65134" marT="0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628">
                <a:tc rowSpan="3">
                  <a:txBody>
                    <a:bodyPr/>
                    <a:lstStyle/>
                    <a:p>
                      <a:pPr marL="71755" marR="71755" algn="ctr" rtl="1">
                        <a:spcAft>
                          <a:spcPct val="0"/>
                        </a:spcAft>
                        <a:tabLst>
                          <a:tab pos="180340" algn="l"/>
                        </a:tabLst>
                      </a:pPr>
                      <a:r>
                        <a:rPr lang="ar-SA" sz="200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المقدمة 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5134" marR="65134" marT="0" marB="0" vert="vert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  <a:tabLst>
                          <a:tab pos="180340" algn="l"/>
                        </a:tabLst>
                      </a:pPr>
                      <a:r>
                        <a:rPr lang="ar-SA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مقدمة عامة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5134" marR="6513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  <a:tabLst>
                          <a:tab pos="180340" algn="l"/>
                        </a:tabLst>
                      </a:pPr>
                      <a:r>
                        <a:rPr lang="ar-S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إن الاحترام صفة أساسية لكل البشر، وهو أساس العدل والسلام في العالم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5134" marR="6513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628">
                <a:tc v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  <a:tabLst>
                          <a:tab pos="180340" algn="l"/>
                        </a:tabLst>
                      </a:pPr>
                      <a:r>
                        <a:rPr lang="ar-SA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ماهية الوثيقة 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5134" marR="6513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  <a:tabLst>
                          <a:tab pos="180340" algn="l"/>
                        </a:tabLst>
                      </a:pPr>
                      <a:r>
                        <a:rPr lang="ar-S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وتحدد هذه الوثيقة بعض الحقوق التي يجب العمل بها؛ لتحقيق الاحترام بيننا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5134" marR="6513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628">
                <a:tc v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  <a:tabLst>
                          <a:tab pos="180340" algn="l"/>
                        </a:tabLst>
                      </a:pPr>
                      <a:r>
                        <a:rPr lang="ar-SA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مقدمة البنود 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5134" marR="6513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ct val="0"/>
                        </a:spcAft>
                      </a:pPr>
                      <a:r>
                        <a:rPr lang="ar-S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وهذا عرض لبعض البنود المهمة : 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5134" marR="6513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53886">
                <a:tc rowSpan="3">
                  <a:txBody>
                    <a:bodyPr/>
                    <a:lstStyle/>
                    <a:p>
                      <a:pPr marL="71755" marR="71755" algn="ctr" rtl="1">
                        <a:spcAft>
                          <a:spcPct val="0"/>
                        </a:spcAft>
                        <a:tabLst>
                          <a:tab pos="180340" algn="l"/>
                        </a:tabLst>
                      </a:pPr>
                      <a:r>
                        <a:rPr lang="ar-SA" sz="200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البنود (الفِكَر)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5134" marR="65134" marT="0" marB="0" vert="vert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  <a:tabLst>
                          <a:tab pos="180340" algn="l"/>
                        </a:tabLst>
                      </a:pPr>
                      <a:r>
                        <a:rPr lang="ar-SA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البند الأول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5134" marR="6513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ct val="0"/>
                        </a:spcAft>
                      </a:pPr>
                      <a:r>
                        <a:rPr lang="ar-S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البند الأول (المساواة ): يولد جميع الناس أحرارًا، ومتساوين في الكرامة والحقوق، وهم قد وٌهِبوا العقل والوجدان، وعليهم أن يعامل بعضهم بعضًا بروح الإخاء. 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5134" marR="6513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9258">
                <a:tc v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  <a:tabLst>
                          <a:tab pos="180340" algn="l"/>
                        </a:tabLst>
                      </a:pPr>
                      <a:r>
                        <a:rPr lang="ar-SA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البند الثاني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5134" marR="6513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ct val="0"/>
                        </a:spcAft>
                      </a:pPr>
                      <a:r>
                        <a:rPr lang="ar-S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البند الثاني (الحق في العمل): لكل شخص حق في العمل، وفي حرية اختيار عمله ، وفي شروط عمل عادلة ومرضية. 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5134" marR="6513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53886">
                <a:tc v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  <a:tabLst>
                          <a:tab pos="180340" algn="l"/>
                        </a:tabLst>
                      </a:pPr>
                      <a:r>
                        <a:rPr lang="ar-SA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البند الثالث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5134" marR="6513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ct val="0"/>
                        </a:spcAft>
                      </a:pPr>
                      <a:r>
                        <a:rPr lang="ar-S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البند الثالث (الحق في الراحة ): لكل شخص حق في الراحة وأوقات الفراغ، وخصوصا في تحديد معقول لساعات العمل، وفي إجازات دورية مدفوعة الأجر. 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5134" marR="6513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4628">
                <a:tc rowSpan="2">
                  <a:txBody>
                    <a:bodyPr/>
                    <a:lstStyle/>
                    <a:p>
                      <a:pPr marL="71755" marR="71755" algn="ctr" rtl="1">
                        <a:spcAft>
                          <a:spcPct val="0"/>
                        </a:spcAft>
                        <a:tabLst>
                          <a:tab pos="180340" algn="l"/>
                        </a:tabLst>
                      </a:pPr>
                      <a:r>
                        <a:rPr lang="ar-SA" sz="200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الخاتمة 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5134" marR="65134" marT="0" marB="0" vert="vert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  <a:tabLst>
                          <a:tab pos="180340" algn="l"/>
                        </a:tabLst>
                      </a:pPr>
                      <a:r>
                        <a:rPr lang="ar-SA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ملخص ما سبق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5134" marR="6513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  <a:tabLst>
                          <a:tab pos="180340" algn="l"/>
                        </a:tabLst>
                      </a:pPr>
                      <a:r>
                        <a:rPr lang="ar-S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إنّ هذه الحقوق تساعد في أن يحيا الإنسان حياة كريمة؛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5134" marR="6513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69258">
                <a:tc v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  <a:tabLst>
                          <a:tab pos="180340" algn="l"/>
                        </a:tabLst>
                      </a:pPr>
                      <a:r>
                        <a:rPr lang="ar-SA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دعوة عامة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5134" marR="6513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ct val="0"/>
                        </a:spcAft>
                      </a:pPr>
                      <a:r>
                        <a:rPr lang="ar-S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ولهذا ننادي بتوطيد احترام هذه الحقوق والحريات؛ من خلال التعليم والتربية، واتخاذ إجراءات فعالة قومية وعالمية ؛ لضمان الاعتراف بها ومراعاتها.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5134" marR="65134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590314" y="0"/>
            <a:ext cx="2144486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ar-EG"/>
            </a:defPPr>
            <a:lvl1pPr mar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ar-EG" sz="2400" b="1" i="0" u="sng" strike="noStrike" cap="none" normalizeH="0" baseline="0">
                <a:ln>
                  <a:noFill/>
                </a:ln>
                <a:solidFill>
                  <a:srgbClr val="7030A0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تحليل النص </a:t>
            </a: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2B27B3E-A435-D676-FECD-2E4A40A30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456AC-8CFD-4BB7-B4DE-56B1767558D5}" type="slidenum">
              <a:rPr lang="ar-EG" smtClean="0"/>
              <a:t>5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766148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dur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61257" y="266242"/>
            <a:ext cx="11723914" cy="428425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tabLst>
                <a:tab pos="180340" algn="l"/>
              </a:tabLst>
            </a:pPr>
            <a:r>
              <a:rPr lang="ar-EG" sz="2400" b="1" u="sng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- التقويم: أ ) اقرأ النص المعلوماتي الآتي ، وحلله إلى عناصره : </a:t>
            </a:r>
            <a:endParaRPr lang="en-US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ar-SA" sz="2400" b="1" u="sng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حقوق ذوي الاحتياجات الخاصة</a:t>
            </a:r>
            <a:endParaRPr lang="en-US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ar-SA" sz="24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ذوو الاحتياجات الخاصة : هم الأشخاص الذين يحتاجون إلى معاملة خاصة؛ بسبب إصابتهم بنوع من الإعاقات، وتبين تلك الوثيقة أهم حقوق ذوي الاحتياجات الخاصة، ومن بنود تلك الوثيقة:</a:t>
            </a:r>
            <a:endParaRPr lang="en-US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ar-SA" sz="24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البند الأول: إزالة جميع العقبات التي تحول دون تمتع ذوي الاحتياجات الخاصة بهذه الحقوق، واحترام حرياتهم في ممارسة خياراتهم بأنفسهم، وبإرادتهم المستقلة. </a:t>
            </a:r>
            <a:endParaRPr lang="en-US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ar-SA" sz="24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البند الثاني : خفض ساعات العمل في كافة الجهات الحكومية بواقع ساعة يوميًا، للعاملين من ذوي</a:t>
            </a:r>
            <a:endParaRPr lang="en-US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ar-SA" sz="24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الاحتياجات الخاصة.</a:t>
            </a:r>
            <a:endParaRPr lang="en-US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ar-SA" sz="24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إن هذه الحقوق تساعد في أن يحيا ذوو الاحتياجات الخاصة حياة كريمة مساوية لحياة الأصحاء؛ ولهذا تنادي بأن يكون لدى أفراد المجتمع الوعي الكامل بتلك الحقوق، وأن يكونوا داعمين لها.</a:t>
            </a:r>
            <a:endParaRPr lang="en-US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7A6BD566-F3C0-7621-2E15-027121324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456AC-8CFD-4BB7-B4DE-56B1767558D5}" type="slidenum">
              <a:rPr lang="ar-EG" smtClean="0"/>
              <a:t>6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143830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dur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dur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dur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dur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dur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dur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dur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جدول 2"/>
          <p:cNvGraphicFramePr>
            <a:graphicFrameLocks noGrp="1"/>
          </p:cNvGraphicFramePr>
          <p:nvPr>
            <p:extLst/>
          </p:nvPr>
        </p:nvGraphicFramePr>
        <p:xfrm>
          <a:off x="359230" y="326572"/>
          <a:ext cx="11625941" cy="5353027"/>
        </p:xfrm>
        <a:graphic>
          <a:graphicData uri="http://schemas.openxmlformats.org/drawingml/2006/table">
            <a:tbl>
              <a:tblPr rtl="1" firstRow="1" firstCol="1" bandRow="1"/>
              <a:tblGrid>
                <a:gridCol w="16086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86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086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8869">
                <a:tc gridSpan="2"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  <a:tabLst>
                          <a:tab pos="180340" algn="l"/>
                        </a:tabLst>
                      </a:pPr>
                      <a:r>
                        <a:rPr lang="ar-EG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عناصر النص المعلوماتي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  <a:tabLst>
                          <a:tab pos="180340" algn="l"/>
                        </a:tabLst>
                      </a:pPr>
                      <a:r>
                        <a:rPr lang="ar-EG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العناصر الموجودة بالنموذج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869">
                <a:tc rowSpan="3">
                  <a:txBody>
                    <a:bodyPr/>
                    <a:lstStyle/>
                    <a:p>
                      <a:pPr marL="71755" marR="71755" algn="ctr" rtl="1">
                        <a:spcAft>
                          <a:spcPct val="0"/>
                        </a:spcAft>
                        <a:tabLst>
                          <a:tab pos="180340" algn="l"/>
                        </a:tabLst>
                      </a:pPr>
                      <a:r>
                        <a:rPr lang="ar-SA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المقدمة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  <a:tabLst>
                          <a:tab pos="180340" algn="l"/>
                        </a:tabLst>
                      </a:pPr>
                      <a:r>
                        <a:rPr lang="ar-SA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مقدمة عامة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  <a:tabLst>
                          <a:tab pos="180340" algn="l"/>
                        </a:tabLst>
                      </a:pPr>
                      <a:r>
                        <a:rPr lang="ar-SA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.................................................................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869">
                <a:tc v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  <a:tabLst>
                          <a:tab pos="180340" algn="l"/>
                        </a:tabLst>
                      </a:pPr>
                      <a:r>
                        <a:rPr lang="ar-SA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ماهية الوثيقة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  <a:tabLst>
                          <a:tab pos="180340" algn="l"/>
                        </a:tabLst>
                      </a:pPr>
                      <a:r>
                        <a:rPr lang="ar-SA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.................................................................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869">
                <a:tc v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  <a:tabLst>
                          <a:tab pos="180340" algn="l"/>
                        </a:tabLst>
                      </a:pPr>
                      <a:r>
                        <a:rPr lang="ar-SA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مقدمة البنود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ct val="0"/>
                        </a:spcAft>
                      </a:pPr>
                      <a:r>
                        <a:rPr lang="ar-SA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.................................................................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96231">
                <a:tc rowSpan="2">
                  <a:txBody>
                    <a:bodyPr/>
                    <a:lstStyle/>
                    <a:p>
                      <a:pPr marL="71755" marR="71755" algn="ctr" rtl="1">
                        <a:spcAft>
                          <a:spcPct val="0"/>
                        </a:spcAft>
                        <a:tabLst>
                          <a:tab pos="180340" algn="l"/>
                        </a:tabLst>
                      </a:pPr>
                      <a:r>
                        <a:rPr lang="ar-SA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البنود (الفِكَر)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  <a:tabLst>
                          <a:tab pos="180340" algn="l"/>
                        </a:tabLst>
                      </a:pPr>
                      <a:r>
                        <a:rPr lang="ar-SA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البند الأول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ct val="0"/>
                        </a:spcAft>
                      </a:pPr>
                      <a:r>
                        <a:rPr lang="ar-SA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.................................................................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  <a:p>
                      <a:pPr algn="r" rtl="1">
                        <a:spcAft>
                          <a:spcPct val="0"/>
                        </a:spcAft>
                      </a:pPr>
                      <a:r>
                        <a:rPr lang="ar-SA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.................................................................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34713">
                <a:tc v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  <a:tabLst>
                          <a:tab pos="180340" algn="l"/>
                        </a:tabLst>
                      </a:pPr>
                      <a:r>
                        <a:rPr lang="ar-SA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البند الثاني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ct val="0"/>
                        </a:spcAft>
                      </a:pPr>
                      <a:r>
                        <a:rPr lang="ar-SA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.................................................................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  <a:p>
                      <a:pPr algn="r" rtl="1">
                        <a:spcAft>
                          <a:spcPct val="0"/>
                        </a:spcAft>
                      </a:pPr>
                      <a:r>
                        <a:rPr lang="ar-SA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.................................................................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8869">
                <a:tc rowSpan="2">
                  <a:txBody>
                    <a:bodyPr/>
                    <a:lstStyle/>
                    <a:p>
                      <a:pPr marL="71755" marR="71755" algn="ctr" rtl="1">
                        <a:spcAft>
                          <a:spcPct val="0"/>
                        </a:spcAft>
                        <a:tabLst>
                          <a:tab pos="180340" algn="l"/>
                        </a:tabLst>
                      </a:pPr>
                      <a:r>
                        <a:rPr lang="ar-SA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الخاتمة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  <a:tabLst>
                          <a:tab pos="180340" algn="l"/>
                        </a:tabLst>
                      </a:pPr>
                      <a:r>
                        <a:rPr lang="ar-SA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ملخص ما سبق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  <a:tabLst>
                          <a:tab pos="180340" algn="l"/>
                        </a:tabLst>
                      </a:pPr>
                      <a:r>
                        <a:rPr lang="ar-SA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.................................................................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77738">
                <a:tc v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  <a:tabLst>
                          <a:tab pos="180340" algn="l"/>
                        </a:tabLst>
                      </a:pPr>
                      <a:r>
                        <a:rPr lang="ar-SA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دعوة عامة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ct val="0"/>
                        </a:spcAft>
                      </a:pPr>
                      <a:r>
                        <a:rPr lang="ar-SA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.................................................................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  <a:p>
                      <a:pPr algn="r" rtl="1">
                        <a:spcAft>
                          <a:spcPct val="0"/>
                        </a:spcAft>
                      </a:pPr>
                      <a:r>
                        <a:rPr lang="ar-SA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.................................................................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5E645DDA-5BF9-8504-49F9-63935B8C7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456AC-8CFD-4BB7-B4DE-56B1767558D5}" type="slidenum">
              <a:rPr lang="ar-EG" smtClean="0"/>
              <a:t>7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926276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767</Words>
  <Application>Microsoft Office PowerPoint</Application>
  <PresentationFormat>Widescreen</PresentationFormat>
  <Paragraphs>103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Simplified Arabic</vt:lpstr>
      <vt:lpstr>Times New Roman</vt:lpstr>
      <vt:lpstr>Tw Cen MT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Hamdy</dc:creator>
  <cp:lastModifiedBy>Hamdy</cp:lastModifiedBy>
  <cp:revision>23</cp:revision>
  <dcterms:created xsi:type="dcterms:W3CDTF">2023-09-27T06:33:31Z</dcterms:created>
  <dcterms:modified xsi:type="dcterms:W3CDTF">2023-11-12T06:46:18Z</dcterms:modified>
</cp:coreProperties>
</file>