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كتابة نص معلوماتي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كتابة سردية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23886" y="147934"/>
            <a:ext cx="5918208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32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الكتابة السردية  " كتابة نص معلوماتي  "</a:t>
            </a:r>
            <a:endParaRPr lang="ar-EG" sz="3200"/>
          </a:p>
        </p:txBody>
      </p:sp>
      <p:sp>
        <p:nvSpPr>
          <p:cNvPr id="3" name="Rectangle 12897"/>
          <p:cNvSpPr>
            <a:spLocks noChangeArrowheads="1"/>
          </p:cNvSpPr>
          <p:nvPr/>
        </p:nvSpPr>
        <p:spPr bwMode="auto">
          <a:xfrm>
            <a:off x="152400" y="713059"/>
            <a:ext cx="8007565" cy="1479346"/>
          </a:xfrm>
          <a:prstGeom prst="rect">
            <a:avLst/>
          </a:prstGeom>
          <a:solidFill>
            <a:sysClr val="window" lastClr="FFFFFF">
              <a:lumMod val="100000"/>
              <a:lumOff val="0"/>
            </a:sysClr>
          </a:solidFill>
          <a:ln w="9525">
            <a:solidFill>
              <a:sysClr val="window" lastClr="FFFFFF">
                <a:lumMod val="100000"/>
                <a:lumOff val="0"/>
              </a:sysClr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هو نص تقدم فيه معلومات وحقائق عن موضوع ما ، ونستخدم فيه مصطلحات ومفردات متعلقة بالموضوع ، ولا نعبر عن مشاعرنا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EG" sz="28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وأرائنا ولا نستخدم التشبيهات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12901"/>
          <p:cNvGrpSpPr/>
          <p:nvPr/>
        </p:nvGrpSpPr>
        <p:grpSpPr>
          <a:xfrm>
            <a:off x="8342094" y="991302"/>
            <a:ext cx="3566877" cy="669076"/>
            <a:chOff x="2806591" y="-745689"/>
            <a:chExt cx="3164276" cy="664865"/>
          </a:xfrm>
        </p:grpSpPr>
        <p:sp>
          <p:nvSpPr>
            <p:cNvPr id="5" name="AutoShape 5670"/>
            <p:cNvSpPr>
              <a:spLocks noChangeArrowheads="1"/>
            </p:cNvSpPr>
            <p:nvPr/>
          </p:nvSpPr>
          <p:spPr bwMode="auto">
            <a:xfrm>
              <a:off x="4087748" y="-745689"/>
              <a:ext cx="1883119" cy="6648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2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النص المعلوماتي 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6" name="AutoShape 5672"/>
            <p:cNvCxnSpPr>
              <a:cxnSpLocks noChangeShapeType="1"/>
            </p:cNvCxnSpPr>
            <p:nvPr/>
          </p:nvCxnSpPr>
          <p:spPr bwMode="auto">
            <a:xfrm flipH="1">
              <a:off x="2806591" y="-287163"/>
              <a:ext cx="827278" cy="635"/>
            </a:xfrm>
            <a:prstGeom prst="straightConnector1">
              <a:avLst/>
            </a:prstGeom>
            <a:noFill/>
            <a:ln w="38100" cap="flat" cmpd="sng" algn="ctr">
              <a:solidFill>
                <a:srgbClr val="4BACC6"/>
              </a:solidFill>
              <a:prstDash val="solid"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grpSp>
        <p:nvGrpSpPr>
          <p:cNvPr id="7" name="Group 12904"/>
          <p:cNvGrpSpPr/>
          <p:nvPr/>
        </p:nvGrpSpPr>
        <p:grpSpPr>
          <a:xfrm>
            <a:off x="1076961" y="2331971"/>
            <a:ext cx="9405982" cy="2274319"/>
            <a:chOff x="0" y="-224806"/>
            <a:chExt cx="6010596" cy="2532499"/>
          </a:xfrm>
        </p:grpSpPr>
        <p:cxnSp>
          <p:nvCxnSpPr>
            <p:cNvPr id="8" name="Straight Arrow Connector 12905"/>
            <p:cNvCxnSpPr>
              <a:cxnSpLocks noChangeShapeType="1"/>
            </p:cNvCxnSpPr>
            <p:nvPr/>
          </p:nvCxnSpPr>
          <p:spPr bwMode="auto">
            <a:xfrm flipH="1">
              <a:off x="19455" y="710002"/>
              <a:ext cx="0" cy="1213648"/>
            </a:xfrm>
            <a:prstGeom prst="straightConnector1">
              <a:avLst/>
            </a:prstGeom>
            <a:noFill/>
            <a:ln w="63500">
              <a:solidFill>
                <a:srgbClr val="4BACC6">
                  <a:lumMod val="100000"/>
                  <a:lumOff val="0"/>
                </a:srgbClr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sp>
          <p:nvSpPr>
            <p:cNvPr id="9" name="Rounded Rectangle 12906"/>
            <p:cNvSpPr>
              <a:spLocks noChangeArrowheads="1"/>
            </p:cNvSpPr>
            <p:nvPr/>
          </p:nvSpPr>
          <p:spPr bwMode="auto">
            <a:xfrm>
              <a:off x="544749" y="-224806"/>
              <a:ext cx="5104126" cy="771542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BACC6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280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مايجب مراعاته عند كتابة النص المعلوماتي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0" name="Straight Arrow Connector 12907"/>
            <p:cNvCxnSpPr>
              <a:cxnSpLocks noChangeShapeType="1"/>
            </p:cNvCxnSpPr>
            <p:nvPr/>
          </p:nvCxnSpPr>
          <p:spPr bwMode="auto">
            <a:xfrm flipH="1">
              <a:off x="4951292" y="729237"/>
              <a:ext cx="0" cy="1578456"/>
            </a:xfrm>
            <a:prstGeom prst="straightConnector1">
              <a:avLst/>
            </a:prstGeom>
            <a:noFill/>
            <a:ln w="63500">
              <a:solidFill>
                <a:srgbClr val="4BACC6">
                  <a:lumMod val="100000"/>
                  <a:lumOff val="0"/>
                </a:srgbClr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2908"/>
            <p:cNvCxnSpPr>
              <a:cxnSpLocks noChangeShapeType="1"/>
            </p:cNvCxnSpPr>
            <p:nvPr/>
          </p:nvCxnSpPr>
          <p:spPr bwMode="auto">
            <a:xfrm>
              <a:off x="3852217" y="772189"/>
              <a:ext cx="9797" cy="1151461"/>
            </a:xfrm>
            <a:prstGeom prst="straightConnector1">
              <a:avLst/>
            </a:prstGeom>
            <a:noFill/>
            <a:ln w="63500">
              <a:solidFill>
                <a:srgbClr val="4BACC6">
                  <a:lumMod val="100000"/>
                  <a:lumOff val="0"/>
                </a:srgbClr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2909"/>
            <p:cNvCxnSpPr>
              <a:cxnSpLocks noChangeShapeType="1"/>
            </p:cNvCxnSpPr>
            <p:nvPr/>
          </p:nvCxnSpPr>
          <p:spPr bwMode="auto">
            <a:xfrm>
              <a:off x="2112736" y="710002"/>
              <a:ext cx="19052" cy="1578456"/>
            </a:xfrm>
            <a:prstGeom prst="straightConnector1">
              <a:avLst/>
            </a:prstGeom>
            <a:noFill/>
            <a:ln w="63500">
              <a:solidFill>
                <a:srgbClr val="4BACC6">
                  <a:lumMod val="100000"/>
                  <a:lumOff val="0"/>
                </a:srgbClr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910"/>
            <p:cNvCxnSpPr>
              <a:cxnSpLocks noChangeShapeType="1"/>
            </p:cNvCxnSpPr>
            <p:nvPr/>
          </p:nvCxnSpPr>
          <p:spPr bwMode="auto">
            <a:xfrm>
              <a:off x="0" y="710119"/>
              <a:ext cx="5973445" cy="0"/>
            </a:xfrm>
            <a:prstGeom prst="straightConnector1">
              <a:avLst/>
            </a:prstGeom>
            <a:noFill/>
            <a:ln w="127000">
              <a:solidFill>
                <a:srgbClr val="4BACC6">
                  <a:lumMod val="100000"/>
                  <a:lumOff val="0"/>
                </a:srgbClr>
              </a:solidFill>
              <a:round/>
            </a:ln>
            <a:effectLst>
              <a:outerShdw dist="107763" dir="18900000" algn="ctr" rotWithShape="0">
                <a:srgbClr val="868686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2911"/>
            <p:cNvCxnSpPr>
              <a:cxnSpLocks noChangeShapeType="1"/>
            </p:cNvCxnSpPr>
            <p:nvPr/>
          </p:nvCxnSpPr>
          <p:spPr bwMode="auto">
            <a:xfrm>
              <a:off x="5992062" y="644438"/>
              <a:ext cx="18534" cy="1032913"/>
            </a:xfrm>
            <a:prstGeom prst="straightConnector1">
              <a:avLst/>
            </a:prstGeom>
            <a:noFill/>
            <a:ln w="63500">
              <a:solidFill>
                <a:srgbClr val="4BACC6">
                  <a:lumMod val="100000"/>
                  <a:lumOff val="0"/>
                </a:srgbClr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</p:grpSp>
      <p:cxnSp>
        <p:nvCxnSpPr>
          <p:cNvPr id="15" name="Straight Arrow Connector 12913"/>
          <p:cNvCxnSpPr>
            <a:cxnSpLocks noChangeShapeType="1"/>
          </p:cNvCxnSpPr>
          <p:nvPr/>
        </p:nvCxnSpPr>
        <p:spPr bwMode="auto">
          <a:xfrm flipH="1">
            <a:off x="2243455" y="3188590"/>
            <a:ext cx="0" cy="752855"/>
          </a:xfrm>
          <a:prstGeom prst="straightConnector1">
            <a:avLst/>
          </a:prstGeom>
          <a:noFill/>
          <a:ln w="63500">
            <a:solidFill>
              <a:srgbClr val="4BACC6">
                <a:lumMod val="100000"/>
                <a:lumOff val="0"/>
              </a:srgbClr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cxnSp>
        <p:nvCxnSpPr>
          <p:cNvPr id="16" name="Straight Arrow Connector 12912"/>
          <p:cNvCxnSpPr>
            <a:cxnSpLocks noChangeShapeType="1"/>
          </p:cNvCxnSpPr>
          <p:nvPr/>
        </p:nvCxnSpPr>
        <p:spPr bwMode="auto">
          <a:xfrm flipH="1">
            <a:off x="3968115" y="3227960"/>
            <a:ext cx="0" cy="752855"/>
          </a:xfrm>
          <a:prstGeom prst="straightConnector1">
            <a:avLst/>
          </a:prstGeom>
          <a:noFill/>
          <a:ln w="63500">
            <a:solidFill>
              <a:srgbClr val="4BACC6">
                <a:lumMod val="100000"/>
                <a:lumOff val="0"/>
              </a:srgbClr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17" name="Rectangle 12918"/>
          <p:cNvSpPr>
            <a:spLocks noChangeArrowheads="1"/>
          </p:cNvSpPr>
          <p:nvPr/>
        </p:nvSpPr>
        <p:spPr bwMode="auto">
          <a:xfrm>
            <a:off x="9424164" y="4159751"/>
            <a:ext cx="1789299" cy="841126"/>
          </a:xfrm>
          <a:prstGeom prst="rect">
            <a:avLst/>
          </a:prstGeom>
          <a:noFill/>
          <a:ln w="19050">
            <a:solidFill>
              <a:sysClr val="window" lastClr="FFFFFF">
                <a:lumMod val="100000"/>
                <a:lumOff val="0"/>
              </a:sysClr>
            </a:solidFill>
            <a:prstDash val="sysDot"/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تسلسل الفِكر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2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en-US" sz="16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S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2920"/>
          <p:cNvSpPr>
            <a:spLocks noChangeArrowheads="1"/>
          </p:cNvSpPr>
          <p:nvPr/>
        </p:nvSpPr>
        <p:spPr bwMode="auto">
          <a:xfrm>
            <a:off x="3348605" y="4778230"/>
            <a:ext cx="2052592" cy="1249404"/>
          </a:xfrm>
          <a:prstGeom prst="rect">
            <a:avLst/>
          </a:prstGeom>
          <a:noFill/>
          <a:ln w="19050">
            <a:noFill/>
            <a:prstDash val="sysDot"/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كتابة بنود واضحة ومتسلسلة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2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en-US" sz="24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SA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2919"/>
          <p:cNvSpPr>
            <a:spLocks noChangeArrowheads="1"/>
          </p:cNvSpPr>
          <p:nvPr/>
        </p:nvSpPr>
        <p:spPr bwMode="auto">
          <a:xfrm>
            <a:off x="1516381" y="3866757"/>
            <a:ext cx="1331360" cy="491883"/>
          </a:xfrm>
          <a:prstGeom prst="rect">
            <a:avLst/>
          </a:prstGeom>
          <a:solidFill>
            <a:sysClr val="window" lastClr="FFFFFF">
              <a:lumMod val="100000"/>
              <a:lumOff val="0"/>
            </a:sys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0" cmpd="thickThin">
                <a:solidFill>
                  <a:schemeClr val="accent4">
                    <a:lumMod val="10000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إملاء صحيح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0" name="Rectangle 12917"/>
          <p:cNvSpPr>
            <a:spLocks noChangeArrowheads="1"/>
          </p:cNvSpPr>
          <p:nvPr/>
        </p:nvSpPr>
        <p:spPr bwMode="auto">
          <a:xfrm>
            <a:off x="194309" y="4260636"/>
            <a:ext cx="2049145" cy="1487358"/>
          </a:xfrm>
          <a:prstGeom prst="rect">
            <a:avLst/>
          </a:prstGeom>
          <a:solidFill>
            <a:sysClr val="window" lastClr="FFFFFF">
              <a:lumMod val="100000"/>
              <a:lumOff val="0"/>
            </a:sys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0" cmpd="thickThin">
                <a:solidFill>
                  <a:schemeClr val="accent4">
                    <a:lumMod val="10000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خط جميل واستخدام علامات ترقيم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12916"/>
          <p:cNvSpPr>
            <a:spLocks noChangeArrowheads="1"/>
          </p:cNvSpPr>
          <p:nvPr/>
        </p:nvSpPr>
        <p:spPr bwMode="auto">
          <a:xfrm>
            <a:off x="7826483" y="4682789"/>
            <a:ext cx="1883574" cy="1065205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استخدام أساليب وتعبيرات ملائمة</a:t>
            </a:r>
            <a:endParaRPr lang="en-US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12915"/>
          <p:cNvSpPr>
            <a:spLocks noChangeArrowheads="1"/>
          </p:cNvSpPr>
          <p:nvPr/>
        </p:nvSpPr>
        <p:spPr bwMode="auto">
          <a:xfrm>
            <a:off x="5610767" y="4358640"/>
            <a:ext cx="2078004" cy="1472578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كتابة مقدمة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وخاتمة مناسبة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12914"/>
          <p:cNvSpPr>
            <a:spLocks noChangeArrowheads="1"/>
          </p:cNvSpPr>
          <p:nvPr/>
        </p:nvSpPr>
        <p:spPr bwMode="auto">
          <a:xfrm>
            <a:off x="2628167" y="3888567"/>
            <a:ext cx="1978362" cy="817459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عدد الكلمات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flipV="1">
            <a:off x="152399" y="62816"/>
            <a:ext cx="1106106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 flipV="1">
            <a:off x="152400" y="609599"/>
            <a:ext cx="11061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28" name="عنصر نائب لرقم الشريحة 27">
            <a:extLst>
              <a:ext uri="{FF2B5EF4-FFF2-40B4-BE49-F238E27FC236}">
                <a16:creationId xmlns:a16="http://schemas.microsoft.com/office/drawing/2014/main" id="{3BD3C764-07BF-9981-E365-DAECBB57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179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7" grpId="0" animBg="1"/>
      <p:bldP spid="18" grpId="0"/>
      <p:bldP spid="20" grpId="0" animBg="1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817" descr="بسهولة تحميل نموذج شهادة مدرسية فارغ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610" y="4939348"/>
            <a:ext cx="1311275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818" descr="طريقة رسم رسالة قديمة – رسم العي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610" y="107501"/>
            <a:ext cx="1130300" cy="103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865333" y="107501"/>
            <a:ext cx="317426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خطوات كتابة النص المعلوماتي :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46621" y="107501"/>
            <a:ext cx="689163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كي نكتب نصًا معلوماتيًا في شكل </a:t>
            </a: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وثيقة ؛ فلابد أن تتوافر فيه العناصر التالية :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12008" y="838858"/>
            <a:ext cx="1167999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أولًا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حدد الموضوع الذي تريد الكتابة فيه .</a:t>
            </a:r>
            <a:r>
              <a:rPr kumimoji="0" lang="ar-SA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ثانيًا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اجمع المعلومات من المصادر الموثوقة مثل : شبكة المعلومات أو كتاب .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ثالثًا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مراعاة المكونات التالية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kumimoji="0" lang="ar-SA" sz="2800" b="1" i="0" u="none" strike="noStrike" cap="none" normalizeH="0" baseline="0" bmk="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عنوان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مناسب للنص .</a:t>
            </a:r>
            <a:r>
              <a:rPr kumimoji="0" lang="ar-SA" sz="20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kumimoji="0" lang="ar-EG" sz="20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      </a:t>
            </a:r>
            <a:r>
              <a:rPr kumimoji="0" lang="ar-EG" sz="20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</a:t>
            </a:r>
            <a:r>
              <a:rPr kumimoji="0" lang="ar-EG" sz="2800" b="0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2-</a:t>
            </a:r>
            <a:r>
              <a:rPr kumimoji="0" lang="ar-EG" sz="2000" b="0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1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المقدمة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وتتكون من ثلاثة عناصر :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أ-</a:t>
            </a:r>
            <a:r>
              <a:rPr kumimoji="0" lang="ar-SA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مقدمة عامة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جملة عامة عن موضوع الوثيقة أو الاتفاقية. 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ب-</a:t>
            </a:r>
            <a:r>
              <a:rPr kumimoji="0" lang="ar-SA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ماهية الاتفاقية أو الوثيقة :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جملة أو مجموعة جمل ، توضح ما تريد أن تحدده الوثيقة .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جـــ </a:t>
            </a:r>
            <a:r>
              <a:rPr kumimoji="0" lang="ar-SA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 مقدمة البنود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هي جملة تمهيدية لبنود الوثيقة ( وفي الغالب تكون : ومن بنود هذه الوثيقة ).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013857" y="4439844"/>
            <a:ext cx="979732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3- </a:t>
            </a:r>
            <a:r>
              <a:rPr kumimoji="0" lang="ar-SA" sz="2800" b="1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بنود الوثيقة ( فكر)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هي مجموعة البنود أو الفِكَر التي تدور عنها الوثيقة .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SA" sz="2800" b="1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4- </a:t>
            </a:r>
            <a:r>
              <a:rPr kumimoji="0" lang="ar-SA" sz="2800" b="1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الخاتمة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وتتكون من عنصرين :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ar-EG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ملخص 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جملة توضح فيها أهمية الوثيقة ، وتلخص ما تم قراءته.</a:t>
            </a:r>
            <a:endParaRPr kumimoji="0" lang="en-US" sz="1200" b="0" i="0" u="none" strike="noStrike" cap="none" normalizeH="0" baseline="0" bmk="_Hlk83034022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ar-SA" sz="2800" b="0" i="0" u="sng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دعوة عامة</a:t>
            </a:r>
            <a:r>
              <a:rPr kumimoji="0" lang="ar-SA" sz="2800" b="0" i="0" u="none" strike="noStrike" cap="none" normalizeH="0" baseline="0" bmk="_Hlk83034022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موجهة للمجتمع ، تطالب بالاتزام بتطبيق بنود الوثيقة. 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22ED79-2F4D-DC99-91CF-A5AF65CD3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5921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uiExpand="1" build="p"/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7713" y="215443"/>
            <a:ext cx="1185896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830263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مثال: نموذج تطبيقي لكتابة النص المعلوماتي : 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r>
              <a:rPr kumimoji="0" lang="ar-SA" sz="2400" b="1" i="0" u="sng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(وثيقة حقوق الإنسان)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r>
              <a:rPr kumimoji="0" lang="ar-S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إن الاحترام صفة أساسية لكل البشر، وهو أساس العدل والسلام في العالم، وتحدد هذه الوثيقة بعض الحقوق التي يجب العمل بها؛ لتحقيق الاحترام بيننا، وهذا عرض لبعض البنود المهمة: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r>
              <a:rPr kumimoji="0" lang="ar-S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البند الأول (المساواة ): يولد جميع الناس</a:t>
            </a: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أحرارًا، ومتساوين في الكرامة والحقوق، وهم قد وٌهِبوا العقل والوجدان، وعليهم أن يعامل بعضهم بعضًا بروح الإخاء. 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r>
              <a:rPr kumimoji="0" lang="ar-S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البند الثاني (الحق في العمل): لكل شخص حق في العمل، وفي حرية اختيار عمله ، وفي شروط عمل عادلة ومرضية. 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7" name="Picture 820" descr="downloa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43" y="4265226"/>
            <a:ext cx="3030538" cy="217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2788" y="3189635"/>
            <a:ext cx="113138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البند الثالث (الحق في الراحة ): لكل شخص حق في الراحة وأوقات الفراغ، وخصوصا في تحديد معقول لساعات العمل، وفي إجازات دورية مدفوعة الأجر.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إنّ هذه الحقوق تساعد في أن يحيا الإنسان حياة كريمة؛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ولهذا ننادي بتوطيد احترام هذه الحقوق والحريات؛ من خلال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التعليم والتربية، واتخاذ إجراءات فعالة قومية وعالمية ؛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لضمان الاعتراف بها ومراعاتها.</a:t>
            </a:r>
            <a:endParaRPr kumimoji="0" lang="ar-S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9EAFFB-E910-BA28-7EFF-C4BE51F1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4884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/>
          </p:nvPr>
        </p:nvGraphicFramePr>
        <p:xfrm>
          <a:off x="413658" y="441803"/>
          <a:ext cx="11593286" cy="6364514"/>
        </p:xfrm>
        <a:graphic>
          <a:graphicData uri="http://schemas.openxmlformats.org/drawingml/2006/table">
            <a:tbl>
              <a:tblPr rtl="1" firstRow="1" firstCol="1" bandRow="1"/>
              <a:tblGrid>
                <a:gridCol w="122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628">
                <a:tc gridSpan="2"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عناصر النص المعلوماتي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العناصر الموجودة بالنموذج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8">
                <a:tc rowSpan="3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المقدمة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 vert="vert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مقدمة عامة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إن الاحترام صفة أساسية لكل البشر، وهو أساس العدل والسلام في العالم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2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ماهية الوثيقة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وتحدد هذه الوثيقة بعض الحقوق التي يجب العمل بها؛ لتحقيق الاحترام بيننا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62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مقدمة البنود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وهذا عرض لبعض البنود المهمة :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86">
                <a:tc rowSpan="3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البنود (الفِكَر)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 vert="vert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الأول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الأول (المساواة ): يولد جميع الناس أحرارًا، ومتساوين في الكرامة والحقوق، وهم قد وٌهِبوا العقل والوجدان، وعليهم أن يعامل بعضهم بعضًا بروح الإخاء.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25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الثاني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الثاني (الحق في العمل): لكل شخص حق في العمل، وفي حرية اختيار عمله ، وفي شروط عمل عادلة ومرضية.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3886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الثالث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الثالث (الحق في الراحة ): لكل شخص حق في الراحة وأوقات الفراغ، وخصوصا في تحديد معقول لساعات العمل، وفي إجازات دورية مدفوعة الأجر.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628">
                <a:tc rowSpan="2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الخاتمة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 vert="vert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ملخص ما سبق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إنّ هذه الحقوق تساعد في أن يحيا الإنسان حياة كريمة؛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925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دعوة عامة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ولهذا ننادي بتوطيد احترام هذه الحقوق والحريات؛ من خلال التعليم والتربية، واتخاذ إجراءات فعالة قومية وعالمية ؛ لضمان الاعتراف بها ومراعاتها.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134" marR="6513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590314" y="0"/>
            <a:ext cx="214448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تحليل النص 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B27B3E-A435-D676-FECD-2E4A40A3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6614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61257" y="266242"/>
            <a:ext cx="11723914" cy="42842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التقويم: أ ) اقرأ النص المعلوماتي الآتي ، وحلله إلى عناصره 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ar-SA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حقوق ذوي الاحتياجات الخاصة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ذوو الاحتياجات الخاصة : هم الأشخاص الذين يحتاجون إلى معاملة خاصة؛ بسبب إصابتهم بنوع من الإعاقات، وتبين تلك الوثيقة أهم حقوق ذوي الاحتياجات الخاصة، ومن بنود تلك الوثيقة: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البند الأول: إزالة جميع العقبات التي تحول دون تمتع ذوي الاحتياجات الخاصة بهذه الحقوق، واحترام حرياتهم في ممارسة خياراتهم بأنفسهم، وبإرادتهم المستقلة.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البند الثاني : خفض ساعات العمل في كافة الجهات الحكومية بواقع ساعة يوميًا، للعاملين من ذوي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الاحتياجات الخاصة.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إن هذه الحقوق تساعد في أن يحيا ذوو الاحتياجات الخاصة حياة كريمة مساوية لحياة الأصحاء؛ ولهذا تنادي بأن يكون لدى أفراد المجتمع الوعي الكامل بتلك الحقوق، وأن يكونوا داعمين لها.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A6BD566-F3C0-7621-2E15-027121324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383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359230" y="326572"/>
          <a:ext cx="11625941" cy="5353027"/>
        </p:xfrm>
        <a:graphic>
          <a:graphicData uri="http://schemas.openxmlformats.org/drawingml/2006/table">
            <a:tbl>
              <a:tblPr rtl="1" firstRow="1" firstCol="1" bandRow="1"/>
              <a:tblGrid>
                <a:gridCol w="1608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869">
                <a:tc gridSpan="2"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عناصر النص المعلوماتي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العناصر الموجودة بالنموذج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69">
                <a:tc rowSpan="3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المقدمة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مقدمة عامة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69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ماهية الوثيقة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69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مقدمة البنود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6231">
                <a:tc rowSpan="2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البنود (الفِكَر)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الأول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4713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البند الثاني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69">
                <a:tc rowSpan="2">
                  <a:txBody>
                    <a:bodyPr/>
                    <a:lstStyle/>
                    <a:p>
                      <a:pPr marL="71755" marR="71755"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الخاتمة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ملخص ما سبق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738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دعوة عامة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.................................................................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645DDA-5BF9-8504-49F9-63935B8C7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2627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767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23</cp:revision>
  <dcterms:created xsi:type="dcterms:W3CDTF">2023-09-27T06:33:31Z</dcterms:created>
  <dcterms:modified xsi:type="dcterms:W3CDTF">2023-11-12T06:46:18Z</dcterms:modified>
</cp:coreProperties>
</file>