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MnEP2DYfmI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HdviZkM7S4?feature=oemb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HdviZkM7S4?feature=oembed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FB5A6-3A1E-DE62-184A-27EAE9CAF1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Reading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5059FE-B7E3-8632-7E13-13FA87FBBC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Speaking and listening</a:t>
            </a:r>
          </a:p>
        </p:txBody>
      </p:sp>
    </p:spTree>
    <p:extLst>
      <p:ext uri="{BB962C8B-B14F-4D97-AF65-F5344CB8AC3E}">
        <p14:creationId xmlns:p14="http://schemas.microsoft.com/office/powerpoint/2010/main" val="321150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6F2A3-8D05-68D9-9006-DDBB25C93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94208"/>
          </a:xfrm>
        </p:spPr>
        <p:txBody>
          <a:bodyPr/>
          <a:lstStyle/>
          <a:p>
            <a:pPr algn="ctr"/>
            <a:r>
              <a:rPr lang="en-US" dirty="0"/>
              <a:t>Watch the video</a:t>
            </a:r>
          </a:p>
        </p:txBody>
      </p:sp>
      <p:pic>
        <p:nvPicPr>
          <p:cNvPr id="6" name="Online Media 5" title="Ripple (Award Winning)- Kindness and good deeds will come back to you">
            <a:hlinkClick r:id="" action="ppaction://media"/>
            <a:extLst>
              <a:ext uri="{FF2B5EF4-FFF2-40B4-BE49-F238E27FC236}">
                <a16:creationId xmlns:a16="http://schemas.microsoft.com/office/drawing/2014/main" id="{C33799F4-6FB6-E78C-0027-93125DD73AA9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71600" y="1480008"/>
            <a:ext cx="10129101" cy="5033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48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EEF18-2FF2-6096-144F-8F5A15E6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5356" y="139044"/>
            <a:ext cx="9601200" cy="513996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sz="3100" b="1" i="0" dirty="0">
                <a:solidFill>
                  <a:srgbClr val="364152"/>
                </a:solidFill>
                <a:effectLst/>
                <a:latin typeface="Inter"/>
              </a:rPr>
              <a:t>Discussion Questions</a:t>
            </a:r>
            <a:r>
              <a:rPr lang="en-US" sz="3100" b="0" i="0" dirty="0">
                <a:solidFill>
                  <a:srgbClr val="364152"/>
                </a:solidFill>
                <a:effectLst/>
                <a:latin typeface="Inter"/>
              </a:rPr>
              <a:t>: Divide students into small groups and provide them with a list of discussion questions related to the video. Some sample questions could be:</a:t>
            </a:r>
            <a:br>
              <a:rPr lang="en-US" sz="3100" b="0" i="0" dirty="0">
                <a:solidFill>
                  <a:srgbClr val="364152"/>
                </a:solidFill>
                <a:effectLst/>
                <a:latin typeface="Inter"/>
              </a:rPr>
            </a:br>
            <a:r>
              <a:rPr lang="en-US" sz="3100" b="0" i="0" dirty="0">
                <a:solidFill>
                  <a:srgbClr val="364152"/>
                </a:solidFill>
                <a:effectLst/>
                <a:latin typeface="Inter"/>
              </a:rPr>
              <a:t>1-Why do you think the grandchild wanted to get a cake for their grandma?</a:t>
            </a:r>
            <a:br>
              <a:rPr lang="en-US" sz="3100" b="0" i="0" dirty="0">
                <a:solidFill>
                  <a:srgbClr val="364152"/>
                </a:solidFill>
                <a:effectLst/>
                <a:latin typeface="Inter"/>
              </a:rPr>
            </a:br>
            <a:r>
              <a:rPr lang="en-US" sz="3100" b="0" i="0" dirty="0">
                <a:solidFill>
                  <a:srgbClr val="364152"/>
                </a:solidFill>
                <a:effectLst/>
                <a:latin typeface="Inter"/>
              </a:rPr>
              <a:t>2-How did the grandchild feel when they couldn't afford the cake?</a:t>
            </a:r>
            <a:br>
              <a:rPr lang="en-US" sz="3100" b="0" i="0" dirty="0">
                <a:solidFill>
                  <a:srgbClr val="364152"/>
                </a:solidFill>
                <a:effectLst/>
                <a:latin typeface="Inter"/>
              </a:rPr>
            </a:br>
            <a:r>
              <a:rPr lang="en-US" sz="3100" b="0" i="0" dirty="0">
                <a:solidFill>
                  <a:srgbClr val="364152"/>
                </a:solidFill>
                <a:effectLst/>
                <a:latin typeface="Inter"/>
              </a:rPr>
              <a:t>3-What did the grandchild learn from the act of kindness shown by the man in the queue?</a:t>
            </a:r>
            <a:br>
              <a:rPr lang="en-US" sz="3100" b="0" i="0" dirty="0">
                <a:solidFill>
                  <a:srgbClr val="364152"/>
                </a:solidFill>
                <a:effectLst/>
                <a:latin typeface="Inter"/>
              </a:rPr>
            </a:br>
            <a:r>
              <a:rPr lang="en-US" sz="3100" b="0" i="0" dirty="0">
                <a:solidFill>
                  <a:srgbClr val="364152"/>
                </a:solidFill>
                <a:effectLst/>
                <a:latin typeface="Inter"/>
              </a:rPr>
              <a:t>4-How can small acts of caring create a positive impact on others?</a:t>
            </a:r>
            <a:br>
              <a:rPr lang="en-US" sz="3100" b="0" i="0" dirty="0">
                <a:solidFill>
                  <a:srgbClr val="364152"/>
                </a:solidFill>
                <a:effectLst/>
                <a:latin typeface="Inter"/>
              </a:rPr>
            </a:br>
            <a:r>
              <a:rPr lang="en-US" sz="3100" b="0" i="0" dirty="0">
                <a:solidFill>
                  <a:srgbClr val="364152"/>
                </a:solidFill>
                <a:effectLst/>
                <a:latin typeface="Inter"/>
              </a:rPr>
              <a:t>5-Have you ever experienced or witnessed a random act of kindness? Share your story with the group</a:t>
            </a:r>
            <a:br>
              <a:rPr lang="en-US" b="0" i="0" dirty="0">
                <a:solidFill>
                  <a:srgbClr val="364152"/>
                </a:solidFill>
                <a:effectLst/>
                <a:latin typeface="Inter"/>
              </a:rPr>
            </a:br>
            <a:endParaRPr lang="en-US" dirty="0"/>
          </a:p>
        </p:txBody>
      </p:sp>
      <p:pic>
        <p:nvPicPr>
          <p:cNvPr id="6" name="Online Media 3" title="3 Minute Timer">
            <a:hlinkClick r:id="" action="ppaction://media"/>
            <a:extLst>
              <a:ext uri="{FF2B5EF4-FFF2-40B4-BE49-F238E27FC236}">
                <a16:creationId xmlns:a16="http://schemas.microsoft.com/office/drawing/2014/main" id="{FB51FFB2-6A3E-E28B-8641-29690295F3F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336161" y="4787823"/>
            <a:ext cx="3247919" cy="1833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04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808F3-5E03-C016-3A54-A6E5E1D43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01338"/>
            <a:ext cx="9601200" cy="452623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364152"/>
                </a:solidFill>
                <a:effectLst/>
                <a:latin typeface="Inter"/>
              </a:rPr>
              <a:t>Role Play</a:t>
            </a:r>
            <a:r>
              <a:rPr lang="en-US" b="0" i="0" dirty="0">
                <a:solidFill>
                  <a:srgbClr val="364152"/>
                </a:solidFill>
                <a:effectLst/>
                <a:latin typeface="Inter"/>
              </a:rPr>
              <a:t>: Divide students into pairs and assign them roles of different characters from the video, such as the grandchild, the grandma, or the man in the queue. Ask them to create a short role play where they reenact a scene from the video or create a new scenario inspired by the theme of kindness and caring.</a:t>
            </a:r>
          </a:p>
        </p:txBody>
      </p:sp>
      <p:pic>
        <p:nvPicPr>
          <p:cNvPr id="4" name="Online Media 3" title="3 Minute Timer">
            <a:hlinkClick r:id="" action="ppaction://media"/>
            <a:extLst>
              <a:ext uri="{FF2B5EF4-FFF2-40B4-BE49-F238E27FC236}">
                <a16:creationId xmlns:a16="http://schemas.microsoft.com/office/drawing/2014/main" id="{4A6459A3-E704-ED84-E29C-C41BD29A5751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266468" y="4750116"/>
            <a:ext cx="3247919" cy="1833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839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D28CD-C5B8-4F0C-3296-AA81E8AE3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67326"/>
            <a:ext cx="9601200" cy="945037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n-US" dirty="0"/>
              <a:t>Answer the following questions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6908A2C-84D1-DAD4-5092-2B64A664B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160" y="1112363"/>
            <a:ext cx="9601200" cy="5578311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sz="2600" b="1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  <a:t>Comprehension Questions for "Cake for Grandma" Video</a:t>
            </a:r>
          </a:p>
          <a:p>
            <a:pPr algn="l"/>
            <a:r>
              <a:rPr lang="en-US" sz="2600" b="1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  <a:t>1. What did the grandchild want to get for their grandma?</a:t>
            </a:r>
          </a:p>
          <a:p>
            <a:pPr algn="l"/>
            <a:r>
              <a:rPr lang="en-US" sz="2600" b="0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  <a:t>a. A toy</a:t>
            </a:r>
            <a:br>
              <a:rPr lang="en-US" sz="2600" b="0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</a:br>
            <a:r>
              <a:rPr lang="en-US" sz="2600" b="0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  <a:t>b. A cake</a:t>
            </a:r>
            <a:br>
              <a:rPr lang="en-US" sz="2600" b="0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</a:br>
            <a:r>
              <a:rPr lang="en-US" sz="2600" b="0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  <a:t>c. A book</a:t>
            </a:r>
            <a:br>
              <a:rPr lang="en-US" sz="2600" b="0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</a:br>
            <a:r>
              <a:rPr lang="en-US" sz="2600" b="0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  <a:t>d. A flower</a:t>
            </a:r>
          </a:p>
          <a:p>
            <a:pPr algn="l"/>
            <a:r>
              <a:rPr lang="en-US" sz="2600" b="1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  <a:t>2. Why did the grandchild want to return the cake?</a:t>
            </a:r>
          </a:p>
          <a:p>
            <a:pPr algn="l"/>
            <a:r>
              <a:rPr lang="en-US" sz="2600" b="0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  <a:t>a. They didn't like the flavor</a:t>
            </a:r>
            <a:br>
              <a:rPr lang="en-US" sz="2600" b="0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</a:br>
            <a:r>
              <a:rPr lang="en-US" sz="2600" b="0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  <a:t>b. They wanted to get something else</a:t>
            </a:r>
            <a:br>
              <a:rPr lang="en-US" sz="2600" b="0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</a:br>
            <a:r>
              <a:rPr lang="en-US" sz="2600" b="0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  <a:t>c. They couldn't afford it</a:t>
            </a:r>
            <a:br>
              <a:rPr lang="en-US" sz="2600" b="0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</a:br>
            <a:r>
              <a:rPr lang="en-US" sz="2600" b="0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  <a:t>d. They didn't have candles</a:t>
            </a:r>
          </a:p>
          <a:p>
            <a:pPr algn="l"/>
            <a:r>
              <a:rPr lang="en-US" sz="2600" b="1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  <a:t>3. Who wanted to buy the grandchild a cake when they were seven?</a:t>
            </a:r>
          </a:p>
          <a:p>
            <a:pPr algn="l"/>
            <a:r>
              <a:rPr lang="en-US" sz="2600" b="0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  <a:t>a. Their mother</a:t>
            </a:r>
            <a:br>
              <a:rPr lang="en-US" sz="2600" b="0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</a:br>
            <a:r>
              <a:rPr lang="en-US" sz="2600" b="0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  <a:t>b. Their grandfather</a:t>
            </a:r>
            <a:br>
              <a:rPr lang="en-US" sz="2600" b="0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</a:br>
            <a:r>
              <a:rPr lang="en-US" sz="2600" b="0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  <a:t>c. A stranger</a:t>
            </a:r>
            <a:br>
              <a:rPr lang="en-US" sz="2600" b="0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</a:br>
            <a:r>
              <a:rPr lang="en-US" sz="2600" b="0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  <a:t>d. A friend</a:t>
            </a:r>
          </a:p>
          <a:p>
            <a:pPr algn="l"/>
            <a:r>
              <a:rPr lang="en-US" sz="2600" b="1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  <a:t>4. What does the grandchild call the man who bought them a cake?</a:t>
            </a:r>
          </a:p>
          <a:p>
            <a:pPr algn="l"/>
            <a:r>
              <a:rPr lang="en-US" sz="2600" b="0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  <a:t>a. The stranger</a:t>
            </a:r>
            <a:br>
              <a:rPr lang="en-US" sz="2600" b="0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</a:br>
            <a:r>
              <a:rPr lang="en-US" sz="2600" b="0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  <a:t>b. The hero</a:t>
            </a:r>
            <a:br>
              <a:rPr lang="en-US" sz="2600" b="0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</a:br>
            <a:r>
              <a:rPr lang="en-US" sz="2600" b="0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  <a:t>c. The birthday buddy</a:t>
            </a:r>
            <a:br>
              <a:rPr lang="en-US" sz="2600" b="0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</a:br>
            <a:r>
              <a:rPr lang="en-US" sz="2600" b="0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  <a:t>d. The man in the queue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195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D28CD-C5B8-4F0C-3296-AA81E8AE3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45037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n-US" dirty="0"/>
              <a:t>Answer the following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14288-42BE-969C-0619-CC41B95DE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762812"/>
            <a:ext cx="10506173" cy="4798244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i="0" dirty="0">
                <a:solidFill>
                  <a:srgbClr val="364152"/>
                </a:solidFill>
                <a:effectLst/>
                <a:latin typeface="Inter"/>
              </a:rPr>
              <a:t>5. Why did the grandchild want to repay the man in the queue?</a:t>
            </a:r>
          </a:p>
          <a:p>
            <a:pPr algn="l"/>
            <a:r>
              <a:rPr lang="en-US" b="0" i="0" dirty="0">
                <a:solidFill>
                  <a:srgbClr val="364152"/>
                </a:solidFill>
                <a:effectLst/>
                <a:latin typeface="Inter"/>
              </a:rPr>
              <a:t>a. To show gratitude</a:t>
            </a:r>
            <a:br>
              <a:rPr lang="en-US" b="0" i="0" dirty="0">
                <a:solidFill>
                  <a:srgbClr val="364152"/>
                </a:solidFill>
                <a:effectLst/>
                <a:latin typeface="Inter"/>
              </a:rPr>
            </a:br>
            <a:r>
              <a:rPr lang="en-US" b="0" i="0" dirty="0">
                <a:solidFill>
                  <a:srgbClr val="364152"/>
                </a:solidFill>
                <a:effectLst/>
                <a:latin typeface="Inter"/>
              </a:rPr>
              <a:t>b. To become friends</a:t>
            </a:r>
            <a:br>
              <a:rPr lang="en-US" b="0" i="0" dirty="0">
                <a:solidFill>
                  <a:srgbClr val="364152"/>
                </a:solidFill>
                <a:effectLst/>
                <a:latin typeface="Inter"/>
              </a:rPr>
            </a:br>
            <a:r>
              <a:rPr lang="en-US" b="0" i="0" dirty="0">
                <a:solidFill>
                  <a:srgbClr val="364152"/>
                </a:solidFill>
                <a:effectLst/>
                <a:latin typeface="Inter"/>
              </a:rPr>
              <a:t>c. To borrow money</a:t>
            </a:r>
            <a:br>
              <a:rPr lang="en-US" b="0" i="0" dirty="0">
                <a:solidFill>
                  <a:srgbClr val="364152"/>
                </a:solidFill>
                <a:effectLst/>
                <a:latin typeface="Inter"/>
              </a:rPr>
            </a:br>
            <a:r>
              <a:rPr lang="en-US" b="0" i="0" dirty="0">
                <a:solidFill>
                  <a:srgbClr val="364152"/>
                </a:solidFill>
                <a:effectLst/>
                <a:latin typeface="Inter"/>
              </a:rPr>
              <a:t>d. To buy another cake</a:t>
            </a:r>
          </a:p>
          <a:p>
            <a:pPr algn="l"/>
            <a:r>
              <a:rPr lang="en-US" b="1" i="0" dirty="0">
                <a:solidFill>
                  <a:srgbClr val="364152"/>
                </a:solidFill>
                <a:effectLst/>
                <a:latin typeface="Inter"/>
              </a:rPr>
              <a:t>6. How did the grandchild feel about the cake?</a:t>
            </a:r>
          </a:p>
          <a:p>
            <a:pPr algn="l"/>
            <a:r>
              <a:rPr lang="en-US" b="0" i="0" dirty="0">
                <a:solidFill>
                  <a:srgbClr val="364152"/>
                </a:solidFill>
                <a:effectLst/>
                <a:latin typeface="Inter"/>
              </a:rPr>
              <a:t>a. Excited</a:t>
            </a:r>
            <a:br>
              <a:rPr lang="en-US" b="0" i="0" dirty="0">
                <a:solidFill>
                  <a:srgbClr val="364152"/>
                </a:solidFill>
                <a:effectLst/>
                <a:latin typeface="Inter"/>
              </a:rPr>
            </a:br>
            <a:r>
              <a:rPr lang="en-US" b="0" i="0" dirty="0">
                <a:solidFill>
                  <a:srgbClr val="364152"/>
                </a:solidFill>
                <a:effectLst/>
                <a:latin typeface="Inter"/>
              </a:rPr>
              <a:t>b. Disappointed</a:t>
            </a:r>
            <a:br>
              <a:rPr lang="en-US" b="0" i="0" dirty="0">
                <a:solidFill>
                  <a:srgbClr val="364152"/>
                </a:solidFill>
                <a:effectLst/>
                <a:latin typeface="Inter"/>
              </a:rPr>
            </a:br>
            <a:r>
              <a:rPr lang="en-US" b="0" i="0" dirty="0">
                <a:solidFill>
                  <a:srgbClr val="364152"/>
                </a:solidFill>
                <a:effectLst/>
                <a:latin typeface="Inter"/>
              </a:rPr>
              <a:t>c. Indifferent</a:t>
            </a:r>
            <a:br>
              <a:rPr lang="en-US" b="0" i="0" dirty="0">
                <a:solidFill>
                  <a:srgbClr val="364152"/>
                </a:solidFill>
                <a:effectLst/>
                <a:latin typeface="Inter"/>
              </a:rPr>
            </a:br>
            <a:r>
              <a:rPr lang="en-US" b="0" i="0" dirty="0">
                <a:solidFill>
                  <a:srgbClr val="364152"/>
                </a:solidFill>
                <a:effectLst/>
                <a:latin typeface="Inter"/>
              </a:rPr>
              <a:t>d. Confused</a:t>
            </a:r>
          </a:p>
          <a:p>
            <a:pPr algn="l"/>
            <a:r>
              <a:rPr lang="en-US" b="1" i="0" dirty="0">
                <a:solidFill>
                  <a:srgbClr val="364152"/>
                </a:solidFill>
                <a:effectLst/>
                <a:latin typeface="Inter"/>
              </a:rPr>
              <a:t>7. What did the grandchild's grandma say about the act of caring?</a:t>
            </a:r>
          </a:p>
          <a:p>
            <a:pPr algn="l"/>
            <a:r>
              <a:rPr lang="en-US" b="0" i="0" dirty="0">
                <a:solidFill>
                  <a:srgbClr val="364152"/>
                </a:solidFill>
                <a:effectLst/>
                <a:latin typeface="Inter"/>
              </a:rPr>
              <a:t>a. It creates an endless ripple.</a:t>
            </a:r>
            <a:br>
              <a:rPr lang="en-US" b="0" i="0" dirty="0">
                <a:solidFill>
                  <a:srgbClr val="364152"/>
                </a:solidFill>
                <a:effectLst/>
                <a:latin typeface="Inter"/>
              </a:rPr>
            </a:br>
            <a:r>
              <a:rPr lang="en-US" b="0" i="0" dirty="0">
                <a:solidFill>
                  <a:srgbClr val="364152"/>
                </a:solidFill>
                <a:effectLst/>
                <a:latin typeface="Inter"/>
              </a:rPr>
              <a:t>b. It makes people happy.</a:t>
            </a:r>
            <a:br>
              <a:rPr lang="en-US" b="0" i="0" dirty="0">
                <a:solidFill>
                  <a:srgbClr val="364152"/>
                </a:solidFill>
                <a:effectLst/>
                <a:latin typeface="Inter"/>
              </a:rPr>
            </a:br>
            <a:r>
              <a:rPr lang="en-US" b="0" i="0" dirty="0">
                <a:solidFill>
                  <a:srgbClr val="364152"/>
                </a:solidFill>
                <a:effectLst/>
                <a:latin typeface="Inter"/>
              </a:rPr>
              <a:t>c. It is unnecessary.</a:t>
            </a:r>
            <a:br>
              <a:rPr lang="en-US" b="0" i="0" dirty="0">
                <a:solidFill>
                  <a:srgbClr val="364152"/>
                </a:solidFill>
                <a:effectLst/>
                <a:latin typeface="Inter"/>
              </a:rPr>
            </a:br>
            <a:r>
              <a:rPr lang="en-US" b="0" i="0" dirty="0">
                <a:solidFill>
                  <a:srgbClr val="364152"/>
                </a:solidFill>
                <a:effectLst/>
                <a:latin typeface="Inter"/>
              </a:rPr>
              <a:t>d. It is a waste of money.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378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D28CD-C5B8-4F0C-3296-AA81E8AE3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45037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n-US" dirty="0"/>
              <a:t>Answer the following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14288-42BE-969C-0619-CC41B95DE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762812"/>
            <a:ext cx="10506173" cy="4798244"/>
          </a:xfrm>
        </p:spPr>
        <p:txBody>
          <a:bodyPr>
            <a:normAutofit/>
          </a:bodyPr>
          <a:lstStyle/>
          <a:p>
            <a:pPr algn="l"/>
            <a:r>
              <a:rPr lang="en-US" sz="2800" b="1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  <a:t>8. True or False: The grandchild's birthday was on a Monday.</a:t>
            </a:r>
          </a:p>
          <a:p>
            <a:pPr algn="l"/>
            <a:r>
              <a:rPr lang="en-US" sz="2800" b="1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  <a:t>9. True or False: The grandchild wanted a toy instead of a cake.</a:t>
            </a:r>
          </a:p>
          <a:p>
            <a:pPr algn="l"/>
            <a:r>
              <a:rPr lang="en-US" sz="2800" b="1" i="0" dirty="0">
                <a:solidFill>
                  <a:srgbClr val="364152"/>
                </a:solidFill>
                <a:effectLst/>
                <a:latin typeface="Comic Sans MS" panose="030F0702030302020204" pitchFamily="66" charset="0"/>
              </a:rPr>
              <a:t>10. True or False: The grandchild's grandma offered to pay for the cake.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80671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{FA037C56-E7D0-4C31-87E5-B2A0C22BCEFD}tf10001105</Template>
  <TotalTime>67</TotalTime>
  <Words>505</Words>
  <Application>Microsoft Office PowerPoint</Application>
  <PresentationFormat>Widescreen</PresentationFormat>
  <Paragraphs>26</Paragraphs>
  <Slides>7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Comic Sans MS</vt:lpstr>
      <vt:lpstr>Franklin Gothic Book</vt:lpstr>
      <vt:lpstr>Inter</vt:lpstr>
      <vt:lpstr>Crop</vt:lpstr>
      <vt:lpstr>Reading </vt:lpstr>
      <vt:lpstr>Watch the video</vt:lpstr>
      <vt:lpstr>Discussion Questions: Divide students into small groups and provide them with a list of discussion questions related to the video. Some sample questions could be: 1-Why do you think the grandchild wanted to get a cake for their grandma? 2-How did the grandchild feel when they couldn't afford the cake? 3-What did the grandchild learn from the act of kindness shown by the man in the queue? 4-How can small acts of caring create a positive impact on others? 5-Have you ever experienced or witnessed a random act of kindness? Share your story with the group </vt:lpstr>
      <vt:lpstr>Role Play: Divide students into pairs and assign them roles of different characters from the video, such as the grandchild, the grandma, or the man in the queue. Ask them to create a short role play where they reenact a scene from the video or create a new scenario inspired by the theme of kindness and caring.</vt:lpstr>
      <vt:lpstr>Answer the following questions</vt:lpstr>
      <vt:lpstr>Answer the following questions</vt:lpstr>
      <vt:lpstr>Answer the following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</dc:title>
  <dc:creator>LENOVO</dc:creator>
  <cp:lastModifiedBy>LENOVO</cp:lastModifiedBy>
  <cp:revision>2</cp:revision>
  <dcterms:created xsi:type="dcterms:W3CDTF">2024-01-06T07:51:54Z</dcterms:created>
  <dcterms:modified xsi:type="dcterms:W3CDTF">2024-01-13T18:54:23Z</dcterms:modified>
</cp:coreProperties>
</file>