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64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9" autoAdjust="0"/>
    <p:restoredTop sz="94660"/>
  </p:normalViewPr>
  <p:slideViewPr>
    <p:cSldViewPr snapToGrid="0">
      <p:cViewPr varScale="1">
        <p:scale>
          <a:sx n="91" d="100"/>
          <a:sy n="91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17279F00-5F52-47A8-851C-61C7B4EC8F1D}" type="datetimeFigureOut">
              <a:rPr lang="ar-EG" smtClean="0"/>
              <a:t>11/05/1445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95DD1AD5-56C3-4AF1-B361-C67819C5788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20271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11/05/1445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87439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11/05/1445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9939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11/05/1445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4607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11/05/1445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46185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11/05/1445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4079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11/05/1445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23873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11/05/1445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85214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11/05/1445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60458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11/05/1445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3592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11/05/1445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7626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11/05/1445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45294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CD4CB-9E23-4D41-B81A-E63BD63A40BB}" type="datetimeFigureOut">
              <a:rPr lang="ar-EG" smtClean="0"/>
              <a:t>11/05/1445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76832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wordwall.net/ar/resource/9728912/%D9%84%D8%B9%D8%A8%D8%A9-%D8%A7%D9%84%D9%82%D8%A7%D9%81%D9%8A%D8%A9-%D9%86%D9%81%D8%B3-%D8%A7%D9%84%D8%A7%D9%8A%D9%82%D8%A7%D8%B9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12CB42C-EBF2-4181-9E4D-E144FCE4B0A8}"/>
              </a:ext>
            </a:extLst>
          </p:cNvPr>
          <p:cNvSpPr txBox="1"/>
          <p:nvPr/>
        </p:nvSpPr>
        <p:spPr>
          <a:xfrm>
            <a:off x="520305" y="1811499"/>
            <a:ext cx="11143985" cy="1323439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EG" sz="8000" b="1" dirty="0" smtClean="0">
                <a:solidFill>
                  <a:sysClr val="windowText" lastClr="000000"/>
                </a:solidFill>
                <a:latin typeface="Tw Cen MT" panose="020B0602020104020603" pitchFamily="34" charset="0"/>
              </a:rPr>
              <a:t>الطباعة </a:t>
            </a:r>
            <a:endParaRPr lang="ar-EG" sz="8000" b="1" dirty="0">
              <a:solidFill>
                <a:sysClr val="windowText" lastClr="000000"/>
              </a:solidFill>
              <a:latin typeface="Tw Cen MT" panose="020B0602020104020603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A0A8C2D-26D1-4C13-A880-31D658D53FA7}"/>
              </a:ext>
            </a:extLst>
          </p:cNvPr>
          <p:cNvGrpSpPr/>
          <p:nvPr/>
        </p:nvGrpSpPr>
        <p:grpSpPr>
          <a:xfrm>
            <a:off x="4025721" y="5653877"/>
            <a:ext cx="4140553" cy="451824"/>
            <a:chOff x="4679586" y="878988"/>
            <a:chExt cx="1745757" cy="1905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37E6D5B-B3E9-4894-9C23-739E88C5A89A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90FCDAE-5079-4E52-863A-39643F6DC0EB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76E6B2E-83AE-4416-8164-F0DEDAA55877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FA8D9CF-D909-4A56-8F1E-312A551CCD85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B8DBF80-0EB8-4A2F-87B4-F60E3FE36C88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65715B7-2980-4477-BB5D-F90055F958FD}"/>
                </a:ext>
              </a:extLst>
            </p:cNvPr>
            <p:cNvSpPr/>
            <p:nvPr/>
          </p:nvSpPr>
          <p:spPr>
            <a:xfrm>
              <a:off x="6234843" y="878988"/>
              <a:ext cx="190500" cy="190500"/>
            </a:xfrm>
            <a:prstGeom prst="ellipse">
              <a:avLst/>
            </a:pr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Subtitle 2"/>
          <p:cNvSpPr txBox="1">
            <a:spLocks/>
          </p:cNvSpPr>
          <p:nvPr/>
        </p:nvSpPr>
        <p:spPr>
          <a:xfrm>
            <a:off x="9322676" y="375963"/>
            <a:ext cx="2375945" cy="774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قسم اللغة العربية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الصف </a:t>
            </a:r>
            <a:r>
              <a:rPr kumimoji="0" lang="ar-EG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الرابع</a:t>
            </a:r>
            <a:r>
              <a:rPr kumimoji="0" lang="ar-EG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 الابتدائي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TextBox 12">
            <a:extLst>
              <a:ext uri="{FF2B5EF4-FFF2-40B4-BE49-F238E27FC236}">
                <a16:creationId xmlns:a16="http://schemas.microsoft.com/office/drawing/2014/main" id="{3E2F88F7-964F-4846-B825-2B643081D49B}"/>
              </a:ext>
            </a:extLst>
          </p:cNvPr>
          <p:cNvSpPr txBox="1"/>
          <p:nvPr/>
        </p:nvSpPr>
        <p:spPr>
          <a:xfrm>
            <a:off x="4477545" y="4580532"/>
            <a:ext cx="3395667" cy="858857"/>
          </a:xfrm>
          <a:prstGeom prst="horizontalScroll">
            <a:avLst/>
          </a:prstGeom>
          <a:ln>
            <a:solidFill>
              <a:schemeClr val="bg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EG" sz="3600" b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نص معلوماتي</a:t>
            </a:r>
            <a:endParaRPr lang="en-US" sz="3600" b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pic>
        <p:nvPicPr>
          <p:cNvPr id="1026" name="Picture 2" descr="Aspire International School | Odoo">
            <a:extLst>
              <a:ext uri="{FF2B5EF4-FFF2-40B4-BE49-F238E27FC236}">
                <a16:creationId xmlns:a16="http://schemas.microsoft.com/office/drawing/2014/main" id="{7A1B0A94-0292-BC35-01D1-5B4000DAB1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33" y="229455"/>
            <a:ext cx="1281112" cy="126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89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515746" y="196334"/>
            <a:ext cx="3182281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tabLst>
                <a:tab pos="180340" algn="l"/>
              </a:tabLst>
            </a:pPr>
            <a:r>
              <a:rPr lang="en-US" sz="2400" b="1" u="sng">
                <a:solidFill>
                  <a:srgbClr val="FF0000"/>
                </a:solidFill>
                <a:latin typeface="Simplified Arabic" panose="02020603050405020304" pitchFamily="18" charset="-78"/>
                <a:ea typeface="Times New Roman" panose="02020603050405020304" pitchFamily="18" charset="0"/>
              </a:rPr>
              <a:t> </a:t>
            </a:r>
            <a:r>
              <a:rPr lang="ar-EG" sz="2400" b="1" u="sng">
                <a:solidFill>
                  <a:srgbClr val="FF0000"/>
                </a:solidFill>
                <a:latin typeface="Simplified Arabic" panose="02020603050405020304" pitchFamily="18" charset="-78"/>
                <a:ea typeface="Times New Roman" panose="02020603050405020304" pitchFamily="18" charset="0"/>
              </a:rPr>
              <a:t>النص المعلوماتي " الطَّبَاعَةُ"</a:t>
            </a:r>
            <a:endParaRPr lang="en-US" sz="140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618"/>
          <p:cNvSpPr/>
          <p:nvPr/>
        </p:nvSpPr>
        <p:spPr>
          <a:xfrm>
            <a:off x="1709058" y="947057"/>
            <a:ext cx="10038704" cy="11476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9pPr>
          </a:lstStyle>
          <a:p>
            <a:r>
              <a:rPr lang="ar-EG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 تعد الطباعة من أهم إنجازات </a:t>
            </a:r>
            <a:r>
              <a:rPr lang="ar-EG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العصر؛لأنها</a:t>
            </a:r>
            <a:r>
              <a:rPr lang="ar-EG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غيرت الطريقة التي يتطور بها المجتمع وجعلت المعلومات متاحة للجميع * كان الكاتب ينسخ النص كله يدويًا من كتاب لآخر </a:t>
            </a:r>
            <a:r>
              <a:rPr lang="ar-EG" sz="2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.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EG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 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spcAft>
                <a:spcPct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4" name="Rectangle 620"/>
          <p:cNvSpPr/>
          <p:nvPr/>
        </p:nvSpPr>
        <p:spPr>
          <a:xfrm>
            <a:off x="1709058" y="1883229"/>
            <a:ext cx="10038703" cy="1343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9pPr>
          </a:lstStyle>
          <a:p>
            <a:pPr marL="279400" indent="-269875" algn="r" rtl="1">
              <a:spcAft>
                <a:spcPct val="0"/>
              </a:spcAft>
            </a:pPr>
            <a:r>
              <a:rPr lang="ar-EG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 الآلات الكاتبة مرت بمراحل وهي كانت تعمل باليد ، ثم أصبحت تعمل بالبخار ، ثم الطباعة الإلكترونية ثم الطباعة بالليزر .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spcAft>
                <a:spcPct val="0"/>
              </a:spcAft>
            </a:pPr>
            <a:r>
              <a:rPr lang="ar-EG" sz="16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 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spcAft>
                <a:spcPct val="0"/>
              </a:spcAft>
            </a:pPr>
            <a:r>
              <a: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1709058" y="3166340"/>
            <a:ext cx="10038703" cy="95410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*بـــــــعـــــــــــض الـــــــمــــــــؤرخــــــيــــــــن يـــــــعــــــتـــــــــــبرون انــــــــتــــــــشـــــــــار الـــــــطــــــبـــــــــاعـــــــــــة هــــــــــــــو بــــــدايـــــــــــة عصر النهضة .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709058" y="4088082"/>
            <a:ext cx="10038703" cy="95410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*مصر سباقة في مجال الصحافة ؛لأنها أصدرت أول جريدة بالشرق الأوسط وهي جريدة الوقائع المصرية.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709058" y="5174121"/>
            <a:ext cx="10038703" cy="95410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*أنـــــــشـــــــــئــــــــــت فــــــــي مـــــــصـــــر أول مـــــــــطــــــــبــــــــــعـــــــــــة عـــــــــــــام 1821م ، وســــــــمـــــــيـــــــــت بـــــــــالــــــمطبعة الأميرية .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416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809143" y="98363"/>
            <a:ext cx="1263486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tabLst>
                <a:tab pos="180340" algn="l"/>
              </a:tabLst>
            </a:pPr>
            <a:r>
              <a:rPr lang="ar-EG" b="1" u="sng">
                <a:solidFill>
                  <a:srgbClr val="C00000"/>
                </a:solidFill>
                <a:highlight>
                  <a:srgbClr val="D3D3D3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2- اللغويات :</a:t>
            </a:r>
            <a:endParaRPr lang="en-US" sz="1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/>
          </p:nvPr>
        </p:nvGraphicFramePr>
        <p:xfrm>
          <a:off x="685801" y="565717"/>
          <a:ext cx="11302138" cy="5236368"/>
        </p:xfrm>
        <a:graphic>
          <a:graphicData uri="http://schemas.openxmlformats.org/drawingml/2006/table">
            <a:tbl>
              <a:tblPr rtl="1" firstRow="1" firstCol="1" bandRow="1"/>
              <a:tblGrid>
                <a:gridCol w="1450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2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5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3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8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49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4934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الكلمة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معناها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الكلمة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مضادها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المفرد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الجمع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934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تداول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انتشار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تداول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انحسار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صحيفة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صَحَائف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962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غمس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غــــمـــــر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عناية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إهمال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دور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أدوار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934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باديء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بداية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باديء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نهاية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اختراع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اختراعات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934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متناول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متاح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غيرت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ثَبَّتَبْ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مطبعة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مطابع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934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ينسخ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ينقل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تطور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تأخر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جريدة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جرائد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4934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تحفيز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تشجيع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تحفيز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تَثْبيطٌ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الكاتب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الكُتَّابُ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4934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أنشئت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بُنِيت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زيادة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نقصان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الحبر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الأحبار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4934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إصدار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نـَــــشْـــــرٌ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الشاق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السهل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اللائحة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اللوائح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4934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أثارت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أحدثت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أقدم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أحدث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الحد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الحدود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54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9463110" y="207220"/>
            <a:ext cx="2518638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b="1" u="sng">
                <a:solidFill>
                  <a:srgbClr val="C00000"/>
                </a:solidFill>
                <a:highlight>
                  <a:srgbClr val="D3D3D3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4- التقويم  أ: أجب عما يأتي:</a:t>
            </a:r>
            <a:r>
              <a:rPr lang="ar-EG" sz="140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1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947057" y="853665"/>
            <a:ext cx="11034691" cy="156966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متى أنشئت أول مطبعة في مصر ؟ وبم سميت ؟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.................................................................................................... .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2- لــــمــــــاذا تــــــعــــــــد الــــمــــطــــبــــعــــة من أهم الاختراعات ؟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400">
                <a:ea typeface="Times New Roman" panose="02020603050405020304" pitchFamily="18" charset="0"/>
                <a:cs typeface="Simplified Arabic" panose="02020603050405020304" pitchFamily="18" charset="-78"/>
              </a:rPr>
              <a:t>.................................................................................................... </a:t>
            </a:r>
            <a:endParaRPr lang="ar-EG" sz="2400"/>
          </a:p>
        </p:txBody>
      </p:sp>
      <p:sp>
        <p:nvSpPr>
          <p:cNvPr id="5" name="مستطيل 4"/>
          <p:cNvSpPr/>
          <p:nvPr/>
        </p:nvSpPr>
        <p:spPr>
          <a:xfrm>
            <a:off x="250371" y="2825821"/>
            <a:ext cx="11731377" cy="80021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b="1" u="sng">
                <a:solidFill>
                  <a:srgbClr val="C00000"/>
                </a:solidFill>
                <a:highlight>
                  <a:srgbClr val="D3D3D3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ب: هات المطلوب مما يلى :</a:t>
            </a:r>
            <a:endParaRPr lang="en-US" sz="14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800" b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*مرادف</a:t>
            </a: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(متناول ):................  </a:t>
            </a:r>
            <a:r>
              <a:rPr lang="ar-EG" sz="2800" b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*مضاد</a:t>
            </a: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( باديء ):...............</a:t>
            </a:r>
            <a:r>
              <a:rPr lang="ar-EG" sz="2800" b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*جمع</a:t>
            </a: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( اختراع ):............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653143" y="4028536"/>
            <a:ext cx="11328605" cy="230832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2400" b="1" u="sng">
                <a:solidFill>
                  <a:srgbClr val="C00000"/>
                </a:solidFill>
                <a:highlight>
                  <a:srgbClr val="D3D3D3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ج: اختر الإجابة الصحيحة مما بين القوسين :</a:t>
            </a:r>
            <a:r>
              <a:rPr lang="ar-EG" sz="2400" b="1" u="sng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1- يعتبر بعض المؤرخين انتشار الطباعة هو بداية عصر.......... .  ( الكتابة – النهضة – التطوير )</a:t>
            </a:r>
          </a:p>
          <a:p>
            <a:endParaRPr lang="ar-EG" sz="240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2- في بادىء الأمر كانت الآلات الكاتبة تعمل بـــــ.................. .  ( الــــــيـــــــد – الــــحـــــبـــــــر – الـــقـــــلـم )</a:t>
            </a:r>
          </a:p>
          <a:p>
            <a:r>
              <a:rPr lang="ar-EG" sz="2400" b="1" u="sng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3- أول جريدة مصرية تصدر باللغة العربية كانت ..............</a:t>
            </a:r>
            <a:r>
              <a:rPr lang="ar-EG" sz="2400">
                <a:ea typeface="Times New Roman" panose="02020603050405020304" pitchFamily="18" charset="0"/>
                <a:cs typeface="Simplified Arabic" panose="02020603050405020304" pitchFamily="18" charset="-78"/>
              </a:rPr>
              <a:t>( الـشرق الأوسط – الوقائع المصرية – أخبار اليوم )</a:t>
            </a:r>
            <a:endParaRPr lang="ar-EG" sz="2400"/>
          </a:p>
        </p:txBody>
      </p:sp>
    </p:spTree>
    <p:extLst>
      <p:ext uri="{BB962C8B-B14F-4D97-AF65-F5344CB8AC3E}">
        <p14:creationId xmlns:p14="http://schemas.microsoft.com/office/powerpoint/2010/main" val="211846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uiExpand="1" build="p"/>
      <p:bldP spid="5" grpId="0" uiExpand="1" build="p"/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70857" y="322107"/>
            <a:ext cx="11038115" cy="138499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2800" b="1" u="sng">
                <a:solidFill>
                  <a:srgbClr val="C00000"/>
                </a:solidFill>
                <a:highlight>
                  <a:srgbClr val="D3D3D3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د: حلل الكلمات الآتية صوتيًا :</a:t>
            </a: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800" b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</a:t>
            </a: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الطَّبَاعَةُ:................................. .         *الاخْتِرَاعَاتِ</a:t>
            </a:r>
            <a:r>
              <a:rPr lang="ar-EG" sz="2800" b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:................................. .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870857" y="2021452"/>
            <a:ext cx="11038115" cy="212365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80340" algn="l"/>
              </a:tabLst>
            </a:pPr>
            <a:r>
              <a:rPr lang="ar-EG" sz="2400" b="1" u="sng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ه: ضع علامة( </a:t>
            </a:r>
            <a:r>
              <a:rPr lang="ar-EG" sz="2400" b="1" u="sng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√</a:t>
            </a:r>
            <a:r>
              <a:rPr lang="ar-EG" sz="2400" b="1" u="sng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) أمام العبارة الصحيحة ، وعلامة (×) أمام العبارة الخاطئة :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1- أحدثت الطباعة ثورة في تداول الفكر والمعلومات بين الناس بطريقة سهلة .   		  (      )</a:t>
            </a:r>
          </a:p>
          <a:p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2- فـــــــي بـــــــــــادىء الأمـــــــر كــــــــــانــــــــــت الآلات الــــــكـــــــــاتــــــبــــــة تـــــعــــــمـــــل بــــالبخار .    		  (      )</a:t>
            </a:r>
          </a:p>
          <a:p>
            <a:endParaRPr lang="ar-EG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3- جــــــــــــريــــــــدة الــــــوقـــــــــائـــــــــع الــــــمـصــــــريـــــــــــة ، أقــــــــدم جــــــــــــريدة بالشرق الأوسط . 		  (      )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502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1819" y="1346839"/>
            <a:ext cx="3430589" cy="3424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019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dur="1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370</Words>
  <Application>Microsoft Office PowerPoint</Application>
  <PresentationFormat>Widescreen</PresentationFormat>
  <Paragraphs>95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Simplified Arabic</vt:lpstr>
      <vt:lpstr>Times New Roman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Hamdy</dc:creator>
  <cp:lastModifiedBy>Hamdy</cp:lastModifiedBy>
  <cp:revision>32</cp:revision>
  <dcterms:created xsi:type="dcterms:W3CDTF">2023-09-27T06:33:31Z</dcterms:created>
  <dcterms:modified xsi:type="dcterms:W3CDTF">2023-11-23T11:56:14Z</dcterms:modified>
</cp:coreProperties>
</file>