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4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7279F00-5F52-47A8-851C-61C7B4EC8F1D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5DD1AD5-56C3-4AF1-B361-C67819C5788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027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7439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939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4607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4618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407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387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852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0458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3592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76261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52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4CB-9E23-4D41-B81A-E63BD63A40BB}" type="datetimeFigureOut">
              <a:rPr lang="ar-EG" smtClean="0"/>
              <a:t>11/05/1445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4220-BDBF-494B-B8EE-B9E3C59B19C9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76832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wordwall.net/ar/resource/9728912/%D9%84%D8%B9%D8%A8%D8%A9-%D8%A7%D9%84%D9%82%D8%A7%D9%81%D9%8A%D8%A9-%D9%86%D9%81%D8%B3-%D8%A7%D9%84%D8%A7%D9%8A%D9%82%D8%A7%D8%B9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0305" y="1811499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الطباعة 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نص معلوماتي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515746" y="196334"/>
            <a:ext cx="3182281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tabLst>
                <a:tab pos="180340" algn="l"/>
              </a:tabLst>
            </a:pPr>
            <a:r>
              <a:rPr lang="en-US" sz="2400" b="1" u="sng">
                <a:solidFill>
                  <a:srgbClr val="FF0000"/>
                </a:solidFill>
                <a:latin typeface="Simplified Arabic" panose="02020603050405020304" pitchFamily="18" charset="-78"/>
                <a:ea typeface="Times New Roman" panose="02020603050405020304" pitchFamily="18" charset="0"/>
              </a:rPr>
              <a:t> </a:t>
            </a:r>
            <a:r>
              <a:rPr lang="ar-EG" sz="2400" b="1" u="sng">
                <a:solidFill>
                  <a:srgbClr val="FF0000"/>
                </a:solidFill>
                <a:latin typeface="Simplified Arabic" panose="02020603050405020304" pitchFamily="18" charset="-78"/>
                <a:ea typeface="Times New Roman" panose="02020603050405020304" pitchFamily="18" charset="0"/>
              </a:rPr>
              <a:t>النص المعلوماتي " الطَّبَاعَةُ"</a:t>
            </a:r>
            <a:endParaRPr lang="en-US" sz="140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618"/>
          <p:cNvSpPr/>
          <p:nvPr/>
        </p:nvSpPr>
        <p:spPr>
          <a:xfrm>
            <a:off x="1709058" y="947057"/>
            <a:ext cx="10038704" cy="11476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r>
              <a:rPr lang="ar-EG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تعد الطباعة من أهم إنجازات </a:t>
            </a:r>
            <a:r>
              <a:rPr lang="ar-EG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العصر؛لأنها</a:t>
            </a:r>
            <a:r>
              <a:rPr lang="ar-EG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غيرت الطريقة التي يتطور بها المجتمع وجعلت المعلومات متاحة للجميع * كان الكاتب ينسخ النص كله يدويًا من كتاب لآخر </a:t>
            </a:r>
            <a:r>
              <a:rPr lang="ar-EG" sz="2400" dirty="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EG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ct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" name="Rectangle 620"/>
          <p:cNvSpPr/>
          <p:nvPr/>
        </p:nvSpPr>
        <p:spPr>
          <a:xfrm>
            <a:off x="1709058" y="1883229"/>
            <a:ext cx="10038703" cy="1343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rgbClr val="000000"/>
                </a:solidFill>
                <a:latin typeface="Calibri"/>
                <a:ea typeface="+mn-ea"/>
                <a:cs typeface="+mn-cs"/>
              </a:defRPr>
            </a:lvl9pPr>
          </a:lstStyle>
          <a:p>
            <a:pPr marL="279400" indent="-269875" algn="r" rtl="1">
              <a:spcAft>
                <a:spcPct val="0"/>
              </a:spcAft>
            </a:pPr>
            <a:r>
              <a:rPr lang="ar-EG" sz="24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 الآلات الكاتبة مرت بمراحل وهي كانت تعمل باليد ، ثم أصبحت تعمل بالبخار ، ثم الطباعة الإلكترونية ثم الطباعة بالليزر .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ct val="0"/>
              </a:spcAft>
            </a:pPr>
            <a:r>
              <a:rPr lang="ar-EG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 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ct val="0"/>
              </a:spcAft>
            </a:pPr>
            <a:r>
              <a: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1709058" y="3166340"/>
            <a:ext cx="10038703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*بـــــــعـــــــــــض الـــــــمــــــــؤرخــــــيــــــــن يـــــــعــــــتـــــــــــبرون انــــــــتــــــــشـــــــــار الـــــــطــــــبـــــــــاعـــــــــــة هــــــــــــــو بــــــدايـــــــــــة عصر النهضة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709058" y="4088082"/>
            <a:ext cx="10038703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*مصر سباقة في مجال الصحافة ؛لأنها أصدرت أول جريدة بالشرق الأوسط وهي جريدة الوقائع المصرية.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09058" y="5174121"/>
            <a:ext cx="10038703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*أنـــــــشـــــــــئــــــــــت فــــــــي مـــــــصـــــر أول مـــــــــطــــــــبــــــــــعـــــــــــة عـــــــــــــام 1821م ، وســــــــمـــــــيـــــــــت بـــــــــالــــــمطبعة الأميرية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41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809143" y="98363"/>
            <a:ext cx="1263486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tabLst>
                <a:tab pos="180340" algn="l"/>
              </a:tabLst>
            </a:pPr>
            <a:r>
              <a:rPr lang="ar-EG" b="1" u="sng">
                <a:solidFill>
                  <a:srgbClr val="C00000"/>
                </a:solidFill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اللغويات :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/>
          </p:nvPr>
        </p:nvGraphicFramePr>
        <p:xfrm>
          <a:off x="685801" y="565717"/>
          <a:ext cx="11302138" cy="5236368"/>
        </p:xfrm>
        <a:graphic>
          <a:graphicData uri="http://schemas.openxmlformats.org/drawingml/2006/table">
            <a:tbl>
              <a:tblPr rtl="1" firstRow="1" firstCol="1" bandRow="1"/>
              <a:tblGrid>
                <a:gridCol w="1450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5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3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8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49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4934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معناها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الكلمة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مضادها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المفرد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الجمع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تداول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انتشار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تداول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انحسار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صحيفة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صَحَائف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962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غمس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غــــمـــــر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عناية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إهمال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دور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أدوار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باديء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بداية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باديء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نهاية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اختراع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اختراعات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متناول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متاح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غيرت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ثَبَّتَبْ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مطبعة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مطابع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ينسخ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ينقل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تطور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تأخر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جريدة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جرائد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تحفيز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تشجيع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تحفيز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تَثْبيطٌ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الكاتب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الكُتَّابُ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أنشئت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بُنِيت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زيادة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نقصان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الحبر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الأحبار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إصدار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نـَــــشْـــــرٌ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الشاق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السهل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اللائحة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اللوائح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4934"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أثارت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أحدثت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أقدم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EG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أحدث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الحد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ct val="0"/>
                        </a:spcAft>
                      </a:pPr>
                      <a:r>
                        <a:rPr lang="ar-SA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الحدود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AB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9463110" y="207220"/>
            <a:ext cx="2518638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b="1" u="sng">
                <a:solidFill>
                  <a:srgbClr val="C00000"/>
                </a:solidFill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4- التقويم  أ: أجب عما يأتي:</a:t>
            </a:r>
            <a:r>
              <a:rPr lang="ar-EG" sz="14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947057" y="853665"/>
            <a:ext cx="11034691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- متى أنشئت أول مطبعة في مصر ؟ وبم سميت ؟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.................................................................................................... .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لــــمــــــاذا تــــــعــــــــد الــــمــــطــــبــــعــــة من أهم الاختراعات ؟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ea typeface="Times New Roman" panose="02020603050405020304" pitchFamily="18" charset="0"/>
                <a:cs typeface="Simplified Arabic" panose="02020603050405020304" pitchFamily="18" charset="-78"/>
              </a:rPr>
              <a:t>.................................................................................................... </a:t>
            </a:r>
            <a:endParaRPr lang="ar-EG" sz="2400"/>
          </a:p>
        </p:txBody>
      </p:sp>
      <p:sp>
        <p:nvSpPr>
          <p:cNvPr id="5" name="مستطيل 4"/>
          <p:cNvSpPr/>
          <p:nvPr/>
        </p:nvSpPr>
        <p:spPr>
          <a:xfrm>
            <a:off x="250371" y="2825821"/>
            <a:ext cx="11731377" cy="80021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b="1" u="sng">
                <a:solidFill>
                  <a:srgbClr val="C00000"/>
                </a:solidFill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ب: هات المطلوب مما يلى :</a:t>
            </a:r>
            <a:endParaRPr lang="en-US" sz="14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*مرادف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(متناول ):................  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*مضاد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 باديء ):...............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*جمع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( اختراع ):............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653143" y="4028536"/>
            <a:ext cx="11328605" cy="23083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400" b="1" u="sng">
                <a:solidFill>
                  <a:srgbClr val="C00000"/>
                </a:solidFill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ج: اختر الإجابة الصحيحة مما بين القوسين :</a:t>
            </a: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يعتبر بعض المؤرخين انتشار الطباعة هو بداية عصر.......... .  ( الكتابة – النهضة – التطوير )</a:t>
            </a:r>
          </a:p>
          <a:p>
            <a:endParaRPr lang="ar-EG" sz="2400">
              <a:latin typeface="Times New Roman" panose="02020603050405020304" pitchFamily="18" charset="0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2- في بادىء الأمر كانت الآلات الكاتبة تعمل بـــــ.................. .  ( الــــــيـــــــد – الــــحـــــبـــــــر – الـــقـــــلـم )</a:t>
            </a:r>
          </a:p>
          <a:p>
            <a:r>
              <a:rPr lang="ar-EG" sz="2400" b="1" u="sng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3- أول جريدة مصرية تصدر باللغة العربية كانت ..............</a:t>
            </a:r>
            <a:r>
              <a:rPr lang="ar-EG" sz="2400">
                <a:ea typeface="Times New Roman" panose="02020603050405020304" pitchFamily="18" charset="0"/>
                <a:cs typeface="Simplified Arabic" panose="02020603050405020304" pitchFamily="18" charset="-78"/>
              </a:rPr>
              <a:t>( الـشرق الأوسط – الوقائع المصرية – أخبار اليوم )</a:t>
            </a:r>
            <a:endParaRPr lang="ar-EG" sz="2400"/>
          </a:p>
        </p:txBody>
      </p:sp>
    </p:spTree>
    <p:extLst>
      <p:ext uri="{BB962C8B-B14F-4D97-AF65-F5344CB8AC3E}">
        <p14:creationId xmlns:p14="http://schemas.microsoft.com/office/powerpoint/2010/main" val="211846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uiExpand="1" build="p"/>
      <p:bldP spid="5" grpId="0" uiExpand="1" build="p"/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70857" y="322107"/>
            <a:ext cx="11038115" cy="13849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800" b="1" u="sng">
                <a:solidFill>
                  <a:srgbClr val="C00000"/>
                </a:solidFill>
                <a:highlight>
                  <a:srgbClr val="D3D3D3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د: حلل الكلمات الآتية صوتيًا :</a:t>
            </a: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*</a:t>
            </a:r>
            <a:r>
              <a:rPr lang="ar-EG" sz="28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الطَّبَاعَةُ:................................. .         *الاخْتِرَاعَاتِ</a:t>
            </a:r>
            <a:r>
              <a:rPr lang="ar-EG" sz="2800" b="1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:.................................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870857" y="2021452"/>
            <a:ext cx="11038115" cy="21236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80340" algn="l"/>
              </a:tabLst>
            </a:pP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ه: ضع علامة( </a:t>
            </a: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√</a:t>
            </a:r>
            <a:r>
              <a:rPr lang="ar-EG" sz="2400" b="1" u="sng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) أمام العبارة الصحيحة ، وعلامة (×) أمام العبارة الخاطئة :</a:t>
            </a:r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1- أحدثت الطباعة ثورة في تداول الفكر والمعلومات بين الناس بطريقة سهلة .   		  (      )</a:t>
            </a:r>
          </a:p>
          <a:p>
            <a:endParaRPr lang="en-US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2- فـــــــي بـــــــــــادىء الأمـــــــر كــــــــــانــــــــــت الآلات الــــــكـــــــــاتــــــبــــــة تـــــعــــــمـــــل بــــالبخار .    		  (      )</a:t>
            </a:r>
          </a:p>
          <a:p>
            <a:endParaRPr lang="ar-EG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ar-EG" sz="2400"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3- جــــــــــــريــــــــدة الــــــوقـــــــــائـــــــــع الــــــمـصــــــريـــــــــــة ، أقــــــــدم جــــــــــــريدة بالشرق الأوسط . 		  (      )</a:t>
            </a:r>
            <a:endParaRPr lang="en-US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50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1819" y="1346839"/>
            <a:ext cx="3430589" cy="3424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01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370</Words>
  <Application>Microsoft Office PowerPoint</Application>
  <PresentationFormat>Widescreen</PresentationFormat>
  <Paragraphs>95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32</cp:revision>
  <dcterms:created xsi:type="dcterms:W3CDTF">2023-09-27T06:33:31Z</dcterms:created>
  <dcterms:modified xsi:type="dcterms:W3CDTF">2023-11-23T11:56:14Z</dcterms:modified>
</cp:coreProperties>
</file>