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70" r:id="rId3"/>
    <p:sldId id="271" r:id="rId4"/>
    <p:sldId id="272" r:id="rId5"/>
    <p:sldId id="273" r:id="rId6"/>
    <p:sldId id="274" r:id="rId7"/>
    <p:sldId id="275" r:id="rId8"/>
    <p:sldId id="276" r:id="rId9"/>
    <p:sldId id="277" r:id="rId10"/>
    <p:sldId id="279" r:id="rId11"/>
    <p:sldId id="278" r:id="rId12"/>
    <p:sldId id="265" r:id="rId13"/>
    <p:sldId id="280"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7" d="100"/>
          <a:sy n="47" d="100"/>
        </p:scale>
        <p:origin x="936" y="4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994BD7D-8812-4900-82C3-4ED981050E47}" type="datetimeFigureOut">
              <a:rPr lang="en-US" smtClean="0"/>
              <a:t>5/25/2024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97C798-6A60-4BAE-BFCD-71E8D83FA7FB}" type="slidenum">
              <a:rPr lang="en-US" smtClean="0"/>
              <a:t>‹#›</a:t>
            </a:fld>
            <a:endParaRPr lang="en-US"/>
          </a:p>
        </p:txBody>
      </p:sp>
    </p:spTree>
    <p:extLst>
      <p:ext uri="{BB962C8B-B14F-4D97-AF65-F5344CB8AC3E}">
        <p14:creationId xmlns:p14="http://schemas.microsoft.com/office/powerpoint/2010/main" val="23023433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994BD7D-8812-4900-82C3-4ED981050E47}" type="datetimeFigureOut">
              <a:rPr lang="en-US" smtClean="0"/>
              <a:t>5/25/2024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97C798-6A60-4BAE-BFCD-71E8D83FA7FB}" type="slidenum">
              <a:rPr lang="en-US" smtClean="0"/>
              <a:t>‹#›</a:t>
            </a:fld>
            <a:endParaRPr lang="en-US"/>
          </a:p>
        </p:txBody>
      </p:sp>
    </p:spTree>
    <p:extLst>
      <p:ext uri="{BB962C8B-B14F-4D97-AF65-F5344CB8AC3E}">
        <p14:creationId xmlns:p14="http://schemas.microsoft.com/office/powerpoint/2010/main" val="6248257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6994BD7D-8812-4900-82C3-4ED981050E47}" type="datetimeFigureOut">
              <a:rPr lang="en-US" smtClean="0"/>
              <a:t>5/25/2024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97C798-6A60-4BAE-BFCD-71E8D83FA7FB}" type="slidenum">
              <a:rPr lang="en-US" smtClean="0"/>
              <a:t>‹#›</a:t>
            </a:fld>
            <a:endParaRPr lang="en-US"/>
          </a:p>
        </p:txBody>
      </p:sp>
    </p:spTree>
    <p:extLst>
      <p:ext uri="{BB962C8B-B14F-4D97-AF65-F5344CB8AC3E}">
        <p14:creationId xmlns:p14="http://schemas.microsoft.com/office/powerpoint/2010/main" val="6765692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4" name="Text Placeholder 3"/>
          <p:cNvSpPr>
            <a:spLocks noGrp="1"/>
          </p:cNvSpPr>
          <p:nvPr>
            <p:ph type="body" sz="half" idx="13"/>
          </p:nvPr>
        </p:nvSpPr>
        <p:spPr>
          <a:xfrm>
            <a:off x="1930400" y="3771174"/>
            <a:ext cx="7385828"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6994BD7D-8812-4900-82C3-4ED981050E47}" type="datetimeFigureOut">
              <a:rPr lang="en-US" smtClean="0"/>
              <a:t>5/25/2024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97C798-6A60-4BAE-BFCD-71E8D83FA7FB}" type="slidenum">
              <a:rPr lang="en-US" smtClean="0"/>
              <a:t>‹#›</a:t>
            </a:fld>
            <a:endParaRPr lang="en-US"/>
          </a:p>
        </p:txBody>
      </p:sp>
      <p:sp>
        <p:nvSpPr>
          <p:cNvPr id="11" name="TextBox 10"/>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5274215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94BD7D-8812-4900-82C3-4ED981050E47}" type="datetimeFigureOut">
              <a:rPr lang="en-US" smtClean="0"/>
              <a:t>5/25/2024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97C798-6A60-4BAE-BFCD-71E8D83FA7FB}" type="slidenum">
              <a:rPr lang="en-US" smtClean="0"/>
              <a:t>‹#›</a:t>
            </a:fld>
            <a:endParaRPr lang="en-US"/>
          </a:p>
        </p:txBody>
      </p:sp>
    </p:spTree>
    <p:extLst>
      <p:ext uri="{BB962C8B-B14F-4D97-AF65-F5344CB8AC3E}">
        <p14:creationId xmlns:p14="http://schemas.microsoft.com/office/powerpoint/2010/main" val="9787134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994BD7D-8812-4900-82C3-4ED981050E47}" type="datetimeFigureOut">
              <a:rPr lang="en-US" smtClean="0"/>
              <a:t>5/25/2024</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97C798-6A60-4BAE-BFCD-71E8D83FA7FB}" type="slidenum">
              <a:rPr lang="en-US" smtClean="0"/>
              <a:t>‹#›</a:t>
            </a:fld>
            <a:endParaRPr lang="en-US"/>
          </a:p>
        </p:txBody>
      </p:sp>
    </p:spTree>
    <p:extLst>
      <p:ext uri="{BB962C8B-B14F-4D97-AF65-F5344CB8AC3E}">
        <p14:creationId xmlns:p14="http://schemas.microsoft.com/office/powerpoint/2010/main" val="686935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994BD7D-8812-4900-82C3-4ED981050E47}" type="datetimeFigureOut">
              <a:rPr lang="en-US" smtClean="0"/>
              <a:t>5/25/2024</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97C798-6A60-4BAE-BFCD-71E8D83FA7FB}" type="slidenum">
              <a:rPr lang="en-US" smtClean="0"/>
              <a:t>‹#›</a:t>
            </a:fld>
            <a:endParaRPr lang="en-US"/>
          </a:p>
        </p:txBody>
      </p:sp>
    </p:spTree>
    <p:extLst>
      <p:ext uri="{BB962C8B-B14F-4D97-AF65-F5344CB8AC3E}">
        <p14:creationId xmlns:p14="http://schemas.microsoft.com/office/powerpoint/2010/main" val="4851014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94BD7D-8812-4900-82C3-4ED981050E47}" type="datetimeFigureOut">
              <a:rPr lang="en-US" smtClean="0"/>
              <a:t>5/25/2024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97C798-6A60-4BAE-BFCD-71E8D83FA7FB}" type="slidenum">
              <a:rPr lang="en-US" smtClean="0"/>
              <a:t>‹#›</a:t>
            </a:fld>
            <a:endParaRPr lang="en-US"/>
          </a:p>
        </p:txBody>
      </p:sp>
    </p:spTree>
    <p:extLst>
      <p:ext uri="{BB962C8B-B14F-4D97-AF65-F5344CB8AC3E}">
        <p14:creationId xmlns:p14="http://schemas.microsoft.com/office/powerpoint/2010/main" val="239551791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94BD7D-8812-4900-82C3-4ED981050E47}" type="datetimeFigureOut">
              <a:rPr lang="en-US" smtClean="0"/>
              <a:t>5/25/2024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97C798-6A60-4BAE-BFCD-71E8D83FA7FB}" type="slidenum">
              <a:rPr lang="en-US" smtClean="0"/>
              <a:t>‹#›</a:t>
            </a:fld>
            <a:endParaRPr lang="en-US"/>
          </a:p>
        </p:txBody>
      </p:sp>
    </p:spTree>
    <p:extLst>
      <p:ext uri="{BB962C8B-B14F-4D97-AF65-F5344CB8AC3E}">
        <p14:creationId xmlns:p14="http://schemas.microsoft.com/office/powerpoint/2010/main" val="12385332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994BD7D-8812-4900-82C3-4ED981050E47}" type="datetimeFigureOut">
              <a:rPr lang="en-US" smtClean="0"/>
              <a:t>5/25/2024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97C798-6A60-4BAE-BFCD-71E8D83FA7FB}" type="slidenum">
              <a:rPr lang="en-US" smtClean="0"/>
              <a:t>‹#›</a:t>
            </a:fld>
            <a:endParaRPr lang="en-US"/>
          </a:p>
        </p:txBody>
      </p:sp>
    </p:spTree>
    <p:extLst>
      <p:ext uri="{BB962C8B-B14F-4D97-AF65-F5344CB8AC3E}">
        <p14:creationId xmlns:p14="http://schemas.microsoft.com/office/powerpoint/2010/main" val="13948161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94BD7D-8812-4900-82C3-4ED981050E47}" type="datetimeFigureOut">
              <a:rPr lang="en-US" smtClean="0"/>
              <a:t>5/25/2024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97C798-6A60-4BAE-BFCD-71E8D83FA7FB}" type="slidenum">
              <a:rPr lang="en-US" smtClean="0"/>
              <a:t>‹#›</a:t>
            </a:fld>
            <a:endParaRPr lang="en-US"/>
          </a:p>
        </p:txBody>
      </p:sp>
    </p:spTree>
    <p:extLst>
      <p:ext uri="{BB962C8B-B14F-4D97-AF65-F5344CB8AC3E}">
        <p14:creationId xmlns:p14="http://schemas.microsoft.com/office/powerpoint/2010/main" val="10988284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94BD7D-8812-4900-82C3-4ED981050E47}" type="datetimeFigureOut">
              <a:rPr lang="en-US" smtClean="0"/>
              <a:t>5/25/2024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97C798-6A60-4BAE-BFCD-71E8D83FA7FB}" type="slidenum">
              <a:rPr lang="en-US" smtClean="0"/>
              <a:t>‹#›</a:t>
            </a:fld>
            <a:endParaRPr lang="en-US"/>
          </a:p>
        </p:txBody>
      </p:sp>
    </p:spTree>
    <p:extLst>
      <p:ext uri="{BB962C8B-B14F-4D97-AF65-F5344CB8AC3E}">
        <p14:creationId xmlns:p14="http://schemas.microsoft.com/office/powerpoint/2010/main" val="35959811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994BD7D-8812-4900-82C3-4ED981050E47}" type="datetimeFigureOut">
              <a:rPr lang="en-US" smtClean="0"/>
              <a:t>5/25/2024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097C798-6A60-4BAE-BFCD-71E8D83FA7FB}" type="slidenum">
              <a:rPr lang="en-US" smtClean="0"/>
              <a:t>‹#›</a:t>
            </a:fld>
            <a:endParaRPr lang="en-US"/>
          </a:p>
        </p:txBody>
      </p:sp>
    </p:spTree>
    <p:extLst>
      <p:ext uri="{BB962C8B-B14F-4D97-AF65-F5344CB8AC3E}">
        <p14:creationId xmlns:p14="http://schemas.microsoft.com/office/powerpoint/2010/main" val="40600537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6994BD7D-8812-4900-82C3-4ED981050E47}" type="datetimeFigureOut">
              <a:rPr lang="en-US" smtClean="0"/>
              <a:t>5/25/2024</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3097C798-6A60-4BAE-BFCD-71E8D83FA7FB}" type="slidenum">
              <a:rPr lang="en-US" smtClean="0"/>
              <a:t>‹#›</a:t>
            </a:fld>
            <a:endParaRPr lang="en-US"/>
          </a:p>
        </p:txBody>
      </p:sp>
    </p:spTree>
    <p:extLst>
      <p:ext uri="{BB962C8B-B14F-4D97-AF65-F5344CB8AC3E}">
        <p14:creationId xmlns:p14="http://schemas.microsoft.com/office/powerpoint/2010/main" val="1132201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6994BD7D-8812-4900-82C3-4ED981050E47}" type="datetimeFigureOut">
              <a:rPr lang="en-US" smtClean="0"/>
              <a:t>5/25/2024</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3097C798-6A60-4BAE-BFCD-71E8D83FA7FB}" type="slidenum">
              <a:rPr lang="en-US" smtClean="0"/>
              <a:t>‹#›</a:t>
            </a:fld>
            <a:endParaRPr lang="en-US"/>
          </a:p>
        </p:txBody>
      </p:sp>
    </p:spTree>
    <p:extLst>
      <p:ext uri="{BB962C8B-B14F-4D97-AF65-F5344CB8AC3E}">
        <p14:creationId xmlns:p14="http://schemas.microsoft.com/office/powerpoint/2010/main" val="27814471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6994BD7D-8812-4900-82C3-4ED981050E47}" type="datetimeFigureOut">
              <a:rPr lang="en-US" smtClean="0"/>
              <a:t>5/25/2024</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3097C798-6A60-4BAE-BFCD-71E8D83FA7FB}" type="slidenum">
              <a:rPr lang="en-US" smtClean="0"/>
              <a:t>‹#›</a:t>
            </a:fld>
            <a:endParaRPr lang="en-US"/>
          </a:p>
        </p:txBody>
      </p:sp>
    </p:spTree>
    <p:extLst>
      <p:ext uri="{BB962C8B-B14F-4D97-AF65-F5344CB8AC3E}">
        <p14:creationId xmlns:p14="http://schemas.microsoft.com/office/powerpoint/2010/main" val="40490675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994BD7D-8812-4900-82C3-4ED981050E47}" type="datetimeFigureOut">
              <a:rPr lang="en-US" smtClean="0"/>
              <a:t>5/25/2024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97C798-6A60-4BAE-BFCD-71E8D83FA7FB}" type="slidenum">
              <a:rPr lang="en-US" smtClean="0"/>
              <a:t>‹#›</a:t>
            </a:fld>
            <a:endParaRPr lang="en-US"/>
          </a:p>
        </p:txBody>
      </p:sp>
    </p:spTree>
    <p:extLst>
      <p:ext uri="{BB962C8B-B14F-4D97-AF65-F5344CB8AC3E}">
        <p14:creationId xmlns:p14="http://schemas.microsoft.com/office/powerpoint/2010/main" val="188242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1">
                  <a:lumMod val="60000"/>
                  <a:lumOff val="40000"/>
                  <a:alpha val="7000"/>
                </a:schemeClr>
              </a:gs>
              <a:gs pos="69000">
                <a:schemeClr val="accent1">
                  <a:lumMod val="60000"/>
                  <a:lumOff val="40000"/>
                  <a:alpha val="0"/>
                </a:schemeClr>
              </a:gs>
              <a:gs pos="36000">
                <a:schemeClr val="accent1">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713"/>
          <a:stretch/>
        </p:blipFill>
        <p:spPr>
          <a:xfrm>
            <a:off x="8000197" y="0"/>
            <a:ext cx="1603387" cy="1143000"/>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4199"/>
          <a:stretch/>
        </p:blipFill>
        <p:spPr>
          <a:xfrm>
            <a:off x="8609012" y="6092866"/>
            <a:ext cx="993734" cy="765134"/>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6994BD7D-8812-4900-82C3-4ED981050E47}" type="datetimeFigureOut">
              <a:rPr lang="en-US" smtClean="0"/>
              <a:t>5/25/2024</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3097C798-6A60-4BAE-BFCD-71E8D83FA7FB}" type="slidenum">
              <a:rPr lang="en-US" smtClean="0"/>
              <a:t>‹#›</a:t>
            </a:fld>
            <a:endParaRPr lang="en-US"/>
          </a:p>
        </p:txBody>
      </p:sp>
    </p:spTree>
    <p:extLst>
      <p:ext uri="{BB962C8B-B14F-4D97-AF65-F5344CB8AC3E}">
        <p14:creationId xmlns:p14="http://schemas.microsoft.com/office/powerpoint/2010/main" val="1094242814"/>
      </p:ext>
    </p:extLst>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 id="2147483780" r:id="rId12"/>
    <p:sldLayoutId id="2147483781" r:id="rId13"/>
    <p:sldLayoutId id="2147483782" r:id="rId14"/>
    <p:sldLayoutId id="2147483783" r:id="rId15"/>
    <p:sldLayoutId id="2147483784" r:id="rId16"/>
    <p:sldLayoutId id="214748378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492457"/>
            <a:ext cx="8825658" cy="3329581"/>
          </a:xfrm>
        </p:spPr>
        <p:txBody>
          <a:bodyPr/>
          <a:lstStyle/>
          <a:p>
            <a:r>
              <a:rPr lang="en-US" dirty="0"/>
              <a:t>A Christmas Carol </a:t>
            </a:r>
            <a:br>
              <a:rPr lang="en-US" dirty="0"/>
            </a:br>
            <a:r>
              <a:rPr lang="en-US" dirty="0"/>
              <a:t>By Charles dickens</a:t>
            </a:r>
          </a:p>
        </p:txBody>
      </p:sp>
      <p:sp>
        <p:nvSpPr>
          <p:cNvPr id="3" name="Subtitle 2"/>
          <p:cNvSpPr>
            <a:spLocks noGrp="1"/>
          </p:cNvSpPr>
          <p:nvPr>
            <p:ph type="subTitle" idx="1"/>
          </p:nvPr>
        </p:nvSpPr>
        <p:spPr/>
        <p:txBody>
          <a:bodyPr>
            <a:normAutofit/>
          </a:bodyPr>
          <a:lstStyle/>
          <a:p>
            <a:r>
              <a:rPr lang="en-US" sz="3600" b="1" dirty="0"/>
              <a:t>			Summary of chapters 4,5</a:t>
            </a:r>
          </a:p>
          <a:p>
            <a:endParaRPr lang="en-US" sz="3600" b="1" dirty="0"/>
          </a:p>
        </p:txBody>
      </p:sp>
    </p:spTree>
    <p:extLst>
      <p:ext uri="{BB962C8B-B14F-4D97-AF65-F5344CB8AC3E}">
        <p14:creationId xmlns:p14="http://schemas.microsoft.com/office/powerpoint/2010/main" val="29499062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FC025E-1828-F435-53EA-0087F7F28D2C}"/>
              </a:ext>
            </a:extLst>
          </p:cNvPr>
          <p:cNvSpPr>
            <a:spLocks noGrp="1"/>
          </p:cNvSpPr>
          <p:nvPr>
            <p:ph type="title"/>
          </p:nvPr>
        </p:nvSpPr>
        <p:spPr>
          <a:xfrm>
            <a:off x="645130" y="319766"/>
            <a:ext cx="9404723" cy="579669"/>
          </a:xfrm>
        </p:spPr>
        <p:txBody>
          <a:bodyPr/>
          <a:lstStyle/>
          <a:p>
            <a:r>
              <a:rPr kumimoji="0" lang="en-US" sz="3200" b="0" i="0" u="none" strike="noStrike" kern="1200" cap="none" spc="0" normalizeH="0" baseline="0" noProof="0" dirty="0">
                <a:ln>
                  <a:noFill/>
                </a:ln>
                <a:solidFill>
                  <a:srgbClr val="EBEBEB"/>
                </a:solidFill>
                <a:effectLst/>
                <a:uLnTx/>
                <a:uFillTx/>
                <a:latin typeface="Century Gothic" panose="020B0502020202020204"/>
                <a:ea typeface="+mj-ea"/>
                <a:cs typeface="+mj-cs"/>
              </a:rPr>
              <a:t>Important quotes</a:t>
            </a:r>
            <a:endParaRPr lang="en-US" dirty="0"/>
          </a:p>
        </p:txBody>
      </p:sp>
      <p:sp>
        <p:nvSpPr>
          <p:cNvPr id="3" name="Content Placeholder 2">
            <a:extLst>
              <a:ext uri="{FF2B5EF4-FFF2-40B4-BE49-F238E27FC236}">
                <a16:creationId xmlns:a16="http://schemas.microsoft.com/office/drawing/2014/main" id="{71364E44-DC23-1F23-D519-21237626179A}"/>
              </a:ext>
            </a:extLst>
          </p:cNvPr>
          <p:cNvSpPr>
            <a:spLocks noGrp="1"/>
          </p:cNvSpPr>
          <p:nvPr>
            <p:ph idx="1"/>
          </p:nvPr>
        </p:nvSpPr>
        <p:spPr>
          <a:xfrm>
            <a:off x="788680" y="1099189"/>
            <a:ext cx="10616739" cy="5272114"/>
          </a:xfrm>
          <a:solidFill>
            <a:schemeClr val="tx1"/>
          </a:solidFill>
        </p:spPr>
        <p:txBody>
          <a:bodyPr>
            <a:normAutofit lnSpcReduction="10000"/>
          </a:bodyPr>
          <a:lstStyle/>
          <a:p>
            <a:pPr algn="l">
              <a:buFont typeface="+mj-lt"/>
              <a:buAutoNum type="arabicPeriod"/>
            </a:pPr>
            <a:r>
              <a:rPr lang="en-US" sz="3200" b="1" i="0" dirty="0">
                <a:solidFill>
                  <a:schemeClr val="accent2">
                    <a:lumMod val="75000"/>
                  </a:schemeClr>
                </a:solidFill>
                <a:effectLst/>
                <a:latin typeface="Times New Roman" panose="02020603050405020304" pitchFamily="18" charset="0"/>
                <a:cs typeface="Times New Roman" panose="02020603050405020304" pitchFamily="18" charset="0"/>
              </a:rPr>
              <a:t>"He became as good a friend, as good a master, and as good a man, as the good old city knew, or any other good old city, town, or borough, in the good old world." </a:t>
            </a:r>
          </a:p>
          <a:p>
            <a:pPr algn="l">
              <a:buFont typeface="+mj-lt"/>
              <a:buAutoNum type="arabicPeriod"/>
            </a:pPr>
            <a:endParaRPr lang="en-US" sz="3200" b="0" i="0" dirty="0">
              <a:solidFill>
                <a:srgbClr val="0D0D0D"/>
              </a:solidFill>
              <a:effectLst/>
              <a:latin typeface="Times New Roman" panose="02020603050405020304" pitchFamily="18" charset="0"/>
              <a:cs typeface="Times New Roman" panose="02020603050405020304" pitchFamily="18" charset="0"/>
            </a:endParaRPr>
          </a:p>
          <a:p>
            <a:pPr marL="0" indent="0" algn="l">
              <a:buNone/>
            </a:pPr>
            <a:r>
              <a:rPr lang="en-US" sz="3200" b="0" i="0" dirty="0">
                <a:solidFill>
                  <a:srgbClr val="0D0D0D"/>
                </a:solidFill>
                <a:effectLst/>
                <a:latin typeface="Times New Roman" panose="02020603050405020304" pitchFamily="18" charset="0"/>
                <a:cs typeface="Times New Roman" panose="02020603050405020304" pitchFamily="18" charset="0"/>
              </a:rPr>
              <a:t> This quote reflects Scrooge's complete transformation from a miserly and bitter man to a benevolent and compassionate figure. It emphasizes his newfound generosity, kindness, and active participation in his community, signifying his redemption and reconciliation with society.</a:t>
            </a:r>
          </a:p>
          <a:p>
            <a:pPr marL="0" indent="0">
              <a:buNone/>
            </a:pPr>
            <a:br>
              <a:rPr lang="en-US" sz="3200"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38963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FC025E-1828-F435-53EA-0087F7F28D2C}"/>
              </a:ext>
            </a:extLst>
          </p:cNvPr>
          <p:cNvSpPr>
            <a:spLocks noGrp="1"/>
          </p:cNvSpPr>
          <p:nvPr>
            <p:ph type="title"/>
          </p:nvPr>
        </p:nvSpPr>
        <p:spPr>
          <a:xfrm>
            <a:off x="645130" y="319766"/>
            <a:ext cx="9404723" cy="579669"/>
          </a:xfrm>
        </p:spPr>
        <p:txBody>
          <a:bodyPr/>
          <a:lstStyle/>
          <a:p>
            <a:r>
              <a:rPr kumimoji="0" lang="en-US" sz="3200" b="0" i="0" u="none" strike="noStrike" kern="1200" cap="none" spc="0" normalizeH="0" baseline="0" noProof="0" dirty="0">
                <a:ln>
                  <a:noFill/>
                </a:ln>
                <a:solidFill>
                  <a:srgbClr val="EBEBEB"/>
                </a:solidFill>
                <a:effectLst/>
                <a:uLnTx/>
                <a:uFillTx/>
                <a:latin typeface="Century Gothic" panose="020B0502020202020204"/>
                <a:ea typeface="+mj-ea"/>
                <a:cs typeface="+mj-cs"/>
              </a:rPr>
              <a:t>Important quotes</a:t>
            </a:r>
            <a:endParaRPr lang="en-US" dirty="0"/>
          </a:p>
        </p:txBody>
      </p:sp>
      <p:sp>
        <p:nvSpPr>
          <p:cNvPr id="3" name="Content Placeholder 2">
            <a:extLst>
              <a:ext uri="{FF2B5EF4-FFF2-40B4-BE49-F238E27FC236}">
                <a16:creationId xmlns:a16="http://schemas.microsoft.com/office/drawing/2014/main" id="{71364E44-DC23-1F23-D519-21237626179A}"/>
              </a:ext>
            </a:extLst>
          </p:cNvPr>
          <p:cNvSpPr>
            <a:spLocks noGrp="1"/>
          </p:cNvSpPr>
          <p:nvPr>
            <p:ph idx="1"/>
          </p:nvPr>
        </p:nvSpPr>
        <p:spPr>
          <a:xfrm>
            <a:off x="787630" y="899435"/>
            <a:ext cx="10616739" cy="5272114"/>
          </a:xfrm>
          <a:solidFill>
            <a:schemeClr val="tx1"/>
          </a:solidFill>
        </p:spPr>
        <p:txBody>
          <a:bodyPr>
            <a:normAutofit lnSpcReduction="10000"/>
          </a:bodyPr>
          <a:lstStyle/>
          <a:p>
            <a:pPr marL="0" indent="0" algn="l">
              <a:buNone/>
            </a:pPr>
            <a:r>
              <a:rPr lang="en-US" sz="3600" b="0" i="0" dirty="0">
                <a:solidFill>
                  <a:srgbClr val="0D0D0D"/>
                </a:solidFill>
                <a:effectLst/>
                <a:latin typeface="Times New Roman" panose="02020603050405020304" pitchFamily="18" charset="0"/>
                <a:cs typeface="Times New Roman" panose="02020603050405020304" pitchFamily="18" charset="0"/>
              </a:rPr>
              <a:t>2. </a:t>
            </a:r>
            <a:r>
              <a:rPr lang="en-US" sz="3200" b="1" i="0" dirty="0">
                <a:solidFill>
                  <a:schemeClr val="accent2">
                    <a:lumMod val="75000"/>
                  </a:schemeClr>
                </a:solidFill>
                <a:effectLst/>
                <a:latin typeface="Times New Roman" panose="02020603050405020304" pitchFamily="18" charset="0"/>
                <a:cs typeface="Times New Roman" panose="02020603050405020304" pitchFamily="18" charset="0"/>
              </a:rPr>
              <a:t>"And it was always said of him, that he knew how to keep Christmas well, if any man alive possessed the knowledge. May that be truly said of us, and all of us!" </a:t>
            </a:r>
          </a:p>
          <a:p>
            <a:pPr marL="0" indent="0" algn="l">
              <a:buNone/>
            </a:pPr>
            <a:endParaRPr lang="en-US" sz="3200" b="1" i="0" dirty="0">
              <a:solidFill>
                <a:schemeClr val="accent2">
                  <a:lumMod val="75000"/>
                </a:schemeClr>
              </a:solidFill>
              <a:effectLst/>
              <a:latin typeface="Times New Roman" panose="02020603050405020304" pitchFamily="18" charset="0"/>
              <a:cs typeface="Times New Roman" panose="02020603050405020304" pitchFamily="18" charset="0"/>
            </a:endParaRPr>
          </a:p>
          <a:p>
            <a:pPr marL="0" indent="0" algn="l">
              <a:buNone/>
            </a:pPr>
            <a:r>
              <a:rPr lang="en-US" sz="3200" b="0" i="0" dirty="0">
                <a:solidFill>
                  <a:srgbClr val="0D0D0D"/>
                </a:solidFill>
                <a:effectLst/>
                <a:latin typeface="Times New Roman" panose="02020603050405020304" pitchFamily="18" charset="0"/>
                <a:cs typeface="Times New Roman" panose="02020603050405020304" pitchFamily="18" charset="0"/>
              </a:rPr>
              <a:t> This quote not only serves as a wish for readers to embody the spirit of Christmas but also underscores the universal message of the novella. It encourages individuals to embrace kindness, generosity, and empathy not just during the holiday season but throughout the year, promoting the idea of ongoing goodwill and compassion towards others.</a:t>
            </a:r>
            <a:br>
              <a:rPr lang="en-US" dirty="0">
                <a:latin typeface="Times New Roman" panose="02020603050405020304" pitchFamily="18" charset="0"/>
                <a:cs typeface="Times New Roman" panose="02020603050405020304" pitchFamily="18" charset="0"/>
              </a:rPr>
            </a:br>
            <a:endPar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543664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B767380-5E8D-A504-DFC2-B0C9081A6D72}"/>
              </a:ext>
            </a:extLst>
          </p:cNvPr>
          <p:cNvSpPr txBox="1"/>
          <p:nvPr/>
        </p:nvSpPr>
        <p:spPr>
          <a:xfrm>
            <a:off x="386574" y="183868"/>
            <a:ext cx="2165978" cy="523220"/>
          </a:xfrm>
          <a:prstGeom prst="rect">
            <a:avLst/>
          </a:prstGeom>
          <a:solidFill>
            <a:schemeClr val="tx1"/>
          </a:solidFill>
        </p:spPr>
        <p:txBody>
          <a:bodyPr wrap="none" rtlCol="0">
            <a:spAutoFit/>
          </a:bodyPr>
          <a:lstStyle/>
          <a:p>
            <a:r>
              <a:rPr lang="en-US" sz="2800" b="1">
                <a:solidFill>
                  <a:srgbClr val="00B050"/>
                </a:solidFill>
              </a:rPr>
              <a:t>Homework </a:t>
            </a:r>
            <a:endParaRPr lang="en-US" sz="2800" b="1" dirty="0">
              <a:solidFill>
                <a:srgbClr val="00B050"/>
              </a:solidFill>
            </a:endParaRPr>
          </a:p>
        </p:txBody>
      </p:sp>
      <p:sp>
        <p:nvSpPr>
          <p:cNvPr id="5" name="Content Placeholder 4">
            <a:extLst>
              <a:ext uri="{FF2B5EF4-FFF2-40B4-BE49-F238E27FC236}">
                <a16:creationId xmlns:a16="http://schemas.microsoft.com/office/drawing/2014/main" id="{A9EFFC3D-4401-55C6-388A-ECCFF5DDD2D9}"/>
              </a:ext>
            </a:extLst>
          </p:cNvPr>
          <p:cNvSpPr>
            <a:spLocks noGrp="1"/>
          </p:cNvSpPr>
          <p:nvPr>
            <p:ph idx="1"/>
          </p:nvPr>
        </p:nvSpPr>
        <p:spPr>
          <a:xfrm>
            <a:off x="187282" y="707088"/>
            <a:ext cx="11195826" cy="6150912"/>
          </a:xfrm>
        </p:spPr>
        <p:txBody>
          <a:bodyPr>
            <a:noAutofit/>
          </a:bodyPr>
          <a:lstStyle/>
          <a:p>
            <a:pPr marL="0" indent="0">
              <a:buNone/>
            </a:pPr>
            <a:r>
              <a:rPr lang="en-US" sz="2800" dirty="0"/>
              <a:t>  </a:t>
            </a:r>
            <a:r>
              <a:rPr lang="en-US" sz="2800" dirty="0">
                <a:solidFill>
                  <a:schemeClr val="bg1"/>
                </a:solidFill>
              </a:rPr>
              <a:t>Answer the following questions</a:t>
            </a:r>
          </a:p>
          <a:p>
            <a:pPr marL="0" indent="0">
              <a:buNone/>
            </a:pPr>
            <a:r>
              <a:rPr lang="en-US" sz="2800" dirty="0">
                <a:solidFill>
                  <a:schemeClr val="bg1"/>
                </a:solidFill>
              </a:rPr>
              <a:t>1. How does the character of Ebenezer Scrooge evolve throughout the novella, and what factors contribute to his transformation?</a:t>
            </a:r>
          </a:p>
          <a:p>
            <a:pPr marL="0" indent="0">
              <a:buNone/>
            </a:pPr>
            <a:r>
              <a:rPr lang="en-US" sz="2800" dirty="0">
                <a:solidFill>
                  <a:schemeClr val="bg1"/>
                </a:solidFill>
              </a:rPr>
              <a:t>2. Discuss the role of the three spirits in "A Christmas Carol." How do they influence Scrooge's journey of redemption?</a:t>
            </a:r>
          </a:p>
          <a:p>
            <a:pPr marL="0" indent="0">
              <a:buNone/>
            </a:pPr>
            <a:r>
              <a:rPr lang="en-US" sz="2800" dirty="0">
                <a:solidFill>
                  <a:schemeClr val="bg1"/>
                </a:solidFill>
              </a:rPr>
              <a:t>3. What themes are prevalent in "A Christmas Carol," and how are they explored throughout the novella?</a:t>
            </a:r>
          </a:p>
          <a:p>
            <a:pPr marL="0" indent="0">
              <a:buNone/>
            </a:pPr>
            <a:r>
              <a:rPr lang="en-US" sz="2800" dirty="0">
                <a:solidFill>
                  <a:schemeClr val="bg1"/>
                </a:solidFill>
              </a:rPr>
              <a:t>4. How does Charles Dickens use symbolism, such as the ghostly visitors and the setting of Victorian London, to convey deeper meanings in the story?</a:t>
            </a:r>
          </a:p>
          <a:p>
            <a:pPr marL="0" indent="0">
              <a:buNone/>
            </a:pPr>
            <a:r>
              <a:rPr lang="en-US" sz="2800" dirty="0">
                <a:solidFill>
                  <a:schemeClr val="bg1"/>
                </a:solidFill>
              </a:rPr>
              <a:t>5. Reflect on the significance of the title, "A Christmas Carol." What does the term "carol" represent, and how does it relate to the themes and messages of the novella?</a:t>
            </a:r>
          </a:p>
        </p:txBody>
      </p:sp>
    </p:spTree>
    <p:extLst>
      <p:ext uri="{BB962C8B-B14F-4D97-AF65-F5344CB8AC3E}">
        <p14:creationId xmlns:p14="http://schemas.microsoft.com/office/powerpoint/2010/main" val="376115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B21AC6-C80E-9C05-32AD-5CE999345DA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7E88623-1789-7FA2-ED22-C17850A88697}"/>
              </a:ext>
            </a:extLst>
          </p:cNvPr>
          <p:cNvSpPr>
            <a:spLocks noGrp="1"/>
          </p:cNvSpPr>
          <p:nvPr>
            <p:ph idx="1"/>
          </p:nvPr>
        </p:nvSpPr>
        <p:spPr/>
        <p:txBody>
          <a:bodyPr>
            <a:normAutofit/>
          </a:bodyPr>
          <a:lstStyle/>
          <a:p>
            <a:pPr marL="0" indent="0">
              <a:buNone/>
            </a:pPr>
            <a:endParaRPr lang="en-US" dirty="0"/>
          </a:p>
          <a:p>
            <a:r>
              <a:rPr lang="en-US" dirty="0"/>
              <a:t>4. How does Charles Dickens use symbolism, such as the ghostly visitors and the setting of Victorian London, to convey deeper meanings in the story?</a:t>
            </a:r>
          </a:p>
          <a:p>
            <a:r>
              <a:rPr lang="en-US" dirty="0"/>
              <a:t>5. Reflect on the significance of the title, "A Christmas Carol." What does the term "carol" represent, and how does it relate to the themes and messages of the novella?</a:t>
            </a:r>
          </a:p>
        </p:txBody>
      </p:sp>
    </p:spTree>
    <p:extLst>
      <p:ext uri="{BB962C8B-B14F-4D97-AF65-F5344CB8AC3E}">
        <p14:creationId xmlns:p14="http://schemas.microsoft.com/office/powerpoint/2010/main" val="43952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4B26B779-E49D-69E3-7B9B-FD6742475173}"/>
              </a:ext>
            </a:extLst>
          </p:cNvPr>
          <p:cNvSpPr>
            <a:spLocks noGrp="1"/>
          </p:cNvSpPr>
          <p:nvPr>
            <p:ph idx="1"/>
          </p:nvPr>
        </p:nvSpPr>
        <p:spPr>
          <a:xfrm>
            <a:off x="83669" y="167148"/>
            <a:ext cx="12024661" cy="6538452"/>
          </a:xfrm>
          <a:solidFill>
            <a:schemeClr val="tx1"/>
          </a:solidFill>
        </p:spPr>
        <p:txBody>
          <a:bodyPr>
            <a:noAutofit/>
          </a:bodyPr>
          <a:lstStyle/>
          <a:p>
            <a:pPr marL="0" indent="0" algn="l">
              <a:buNone/>
            </a:pPr>
            <a:r>
              <a:rPr lang="en-US" sz="3600" b="0" i="0" dirty="0">
                <a:solidFill>
                  <a:schemeClr val="bg1"/>
                </a:solidFill>
                <a:effectLst/>
                <a:latin typeface="Times New Roman" panose="02020603050405020304" pitchFamily="18" charset="0"/>
                <a:cs typeface="Times New Roman" panose="02020603050405020304" pitchFamily="18" charset="0"/>
              </a:rPr>
              <a:t>  Main points of chapter 4</a:t>
            </a:r>
          </a:p>
          <a:p>
            <a:pPr marL="0" indent="0" algn="l">
              <a:buNone/>
            </a:pPr>
            <a:r>
              <a:rPr lang="en-US" sz="3600" dirty="0">
                <a:solidFill>
                  <a:schemeClr val="bg1"/>
                </a:solidFill>
                <a:latin typeface="Times New Roman" panose="02020603050405020304" pitchFamily="18" charset="0"/>
                <a:cs typeface="Times New Roman" panose="02020603050405020304" pitchFamily="18" charset="0"/>
              </a:rPr>
              <a:t> 1. </a:t>
            </a:r>
            <a:r>
              <a:rPr lang="en-US" sz="3600" b="1" dirty="0">
                <a:solidFill>
                  <a:schemeClr val="accent2">
                    <a:lumMod val="75000"/>
                  </a:schemeClr>
                </a:solidFill>
                <a:latin typeface="Times New Roman" panose="02020603050405020304" pitchFamily="18" charset="0"/>
                <a:cs typeface="Times New Roman" panose="02020603050405020304" pitchFamily="18" charset="0"/>
              </a:rPr>
              <a:t>Midnight Strikes: </a:t>
            </a:r>
            <a:r>
              <a:rPr lang="en-US" sz="3600" dirty="0">
                <a:solidFill>
                  <a:schemeClr val="bg1"/>
                </a:solidFill>
                <a:latin typeface="Times New Roman" panose="02020603050405020304" pitchFamily="18" charset="0"/>
                <a:cs typeface="Times New Roman" panose="02020603050405020304" pitchFamily="18" charset="0"/>
              </a:rPr>
              <a:t>As the clock strikes twelve, signaling the arrival of the third ghost, Scrooge awaits its appearance with trepidation.  </a:t>
            </a:r>
          </a:p>
          <a:p>
            <a:pPr marL="0" indent="0" algn="l">
              <a:buNone/>
            </a:pPr>
            <a:r>
              <a:rPr lang="en-US" sz="3600" dirty="0">
                <a:solidFill>
                  <a:schemeClr val="bg1"/>
                </a:solidFill>
                <a:latin typeface="Times New Roman" panose="02020603050405020304" pitchFamily="18" charset="0"/>
                <a:cs typeface="Times New Roman" panose="02020603050405020304" pitchFamily="18" charset="0"/>
              </a:rPr>
              <a:t>2. </a:t>
            </a:r>
            <a:r>
              <a:rPr lang="en-US" sz="3600" b="1" dirty="0">
                <a:solidFill>
                  <a:schemeClr val="accent2">
                    <a:lumMod val="75000"/>
                  </a:schemeClr>
                </a:solidFill>
                <a:latin typeface="Times New Roman" panose="02020603050405020304" pitchFamily="18" charset="0"/>
                <a:cs typeface="Times New Roman" panose="02020603050405020304" pitchFamily="18" charset="0"/>
              </a:rPr>
              <a:t>The Ghost of Christmas Yet to Come: </a:t>
            </a:r>
            <a:r>
              <a:rPr lang="en-US" sz="3600" dirty="0">
                <a:solidFill>
                  <a:schemeClr val="bg1"/>
                </a:solidFill>
                <a:latin typeface="Times New Roman" panose="02020603050405020304" pitchFamily="18" charset="0"/>
                <a:cs typeface="Times New Roman" panose="02020603050405020304" pitchFamily="18" charset="0"/>
              </a:rPr>
              <a:t>The third ghost, shrouded in darkness and mystery, appears as a tall, silent figure, draped in a black hooded robe.</a:t>
            </a:r>
            <a:br>
              <a:rPr lang="en-US" sz="3600" dirty="0">
                <a:solidFill>
                  <a:schemeClr val="bg1"/>
                </a:solidFill>
                <a:latin typeface="Times New Roman" panose="02020603050405020304" pitchFamily="18" charset="0"/>
                <a:cs typeface="Times New Roman" panose="02020603050405020304" pitchFamily="18" charset="0"/>
              </a:rPr>
            </a:br>
            <a:endParaRPr lang="en-US" sz="3600" dirty="0">
              <a:solidFill>
                <a:schemeClr val="bg1"/>
              </a:solidFill>
              <a:latin typeface="Times New Roman" panose="02020603050405020304" pitchFamily="18" charset="0"/>
              <a:cs typeface="Times New Roman" panose="02020603050405020304" pitchFamily="18" charset="0"/>
            </a:endParaRPr>
          </a:p>
          <a:p>
            <a:pPr marL="0" indent="0" algn="l">
              <a:buNone/>
            </a:pPr>
            <a:r>
              <a:rPr lang="en-US" sz="3600" dirty="0">
                <a:solidFill>
                  <a:schemeClr val="bg1"/>
                </a:solidFill>
                <a:latin typeface="Times New Roman" panose="02020603050405020304" pitchFamily="18" charset="0"/>
                <a:cs typeface="Times New Roman" panose="02020603050405020304" pitchFamily="18" charset="0"/>
              </a:rPr>
              <a:t>3. </a:t>
            </a:r>
            <a:r>
              <a:rPr lang="en-US" sz="3600" b="1" dirty="0">
                <a:solidFill>
                  <a:schemeClr val="accent2">
                    <a:lumMod val="75000"/>
                  </a:schemeClr>
                </a:solidFill>
                <a:latin typeface="Times New Roman" panose="02020603050405020304" pitchFamily="18" charset="0"/>
                <a:cs typeface="Times New Roman" panose="02020603050405020304" pitchFamily="18" charset="0"/>
              </a:rPr>
              <a:t>Scrooge's Fear</a:t>
            </a:r>
            <a:r>
              <a:rPr lang="en-US" sz="3600" dirty="0">
                <a:solidFill>
                  <a:schemeClr val="bg1"/>
                </a:solidFill>
                <a:latin typeface="Times New Roman" panose="02020603050405020304" pitchFamily="18" charset="0"/>
                <a:cs typeface="Times New Roman" panose="02020603050405020304" pitchFamily="18" charset="0"/>
              </a:rPr>
              <a:t>: Scrooge is deeply afraid of this ghost, as it represents the unknown future and the consequences of his actions.</a:t>
            </a:r>
          </a:p>
          <a:p>
            <a:pPr marL="0" indent="0" algn="l">
              <a:buNone/>
            </a:pPr>
            <a:endParaRPr lang="en-US" sz="3600" dirty="0">
              <a:solidFill>
                <a:schemeClr val="bg1"/>
              </a:solidFill>
              <a:latin typeface="Times New Roman" panose="02020603050405020304" pitchFamily="18" charset="0"/>
              <a:cs typeface="Times New Roman" panose="02020603050405020304" pitchFamily="18" charset="0"/>
            </a:endParaRPr>
          </a:p>
          <a:p>
            <a:pPr marL="0" indent="0" algn="l">
              <a:buNone/>
            </a:pPr>
            <a:endParaRPr lang="en-US" sz="36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627266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id="{9D3E7976-C0CC-A8BF-3C6D-C247692BD871}"/>
              </a:ext>
            </a:extLst>
          </p:cNvPr>
          <p:cNvSpPr>
            <a:spLocks noGrp="1"/>
          </p:cNvSpPr>
          <p:nvPr>
            <p:ph idx="1"/>
          </p:nvPr>
        </p:nvSpPr>
        <p:spPr>
          <a:xfrm>
            <a:off x="410308" y="386862"/>
            <a:ext cx="11246217" cy="6213230"/>
          </a:xfrm>
          <a:solidFill>
            <a:schemeClr val="tx1"/>
          </a:solidFill>
        </p:spPr>
        <p:txBody>
          <a:bodyPr>
            <a:noAutofit/>
          </a:bodyPr>
          <a:lstStyle/>
          <a:p>
            <a:pPr marL="0" indent="0" algn="l">
              <a:buNone/>
            </a:pPr>
            <a:r>
              <a:rPr lang="en-US" sz="3200" b="1" i="0" dirty="0">
                <a:solidFill>
                  <a:schemeClr val="accent2">
                    <a:lumMod val="75000"/>
                  </a:schemeClr>
                </a:solidFill>
                <a:effectLst/>
                <a:latin typeface="Times New Roman" panose="02020603050405020304" pitchFamily="18" charset="0"/>
                <a:cs typeface="Times New Roman" panose="02020603050405020304" pitchFamily="18" charset="0"/>
              </a:rPr>
              <a:t>4.A Glimpse of Death</a:t>
            </a:r>
            <a:r>
              <a:rPr lang="en-US" sz="3200" b="1" i="0" dirty="0">
                <a:solidFill>
                  <a:srgbClr val="0D0D0D"/>
                </a:solidFill>
                <a:effectLst/>
                <a:latin typeface="Times New Roman" panose="02020603050405020304" pitchFamily="18" charset="0"/>
                <a:cs typeface="Times New Roman" panose="02020603050405020304" pitchFamily="18" charset="0"/>
              </a:rPr>
              <a:t>:</a:t>
            </a:r>
            <a:r>
              <a:rPr lang="en-US" sz="3200" b="0" i="0" dirty="0">
                <a:solidFill>
                  <a:srgbClr val="0D0D0D"/>
                </a:solidFill>
                <a:effectLst/>
                <a:latin typeface="Times New Roman" panose="02020603050405020304" pitchFamily="18" charset="0"/>
                <a:cs typeface="Times New Roman" panose="02020603050405020304" pitchFamily="18" charset="0"/>
              </a:rPr>
              <a:t> The ghost leads Scrooge through scenes of death and despair, showing him the consequences of his greed and selfishness.</a:t>
            </a:r>
          </a:p>
          <a:p>
            <a:pPr marL="0" indent="0" algn="l">
              <a:buNone/>
            </a:pPr>
            <a:endParaRPr lang="en-US" sz="3200" b="0" i="0" dirty="0">
              <a:solidFill>
                <a:srgbClr val="0D0D0D"/>
              </a:solidFill>
              <a:effectLst/>
              <a:latin typeface="Times New Roman" panose="02020603050405020304" pitchFamily="18" charset="0"/>
              <a:cs typeface="Times New Roman" panose="02020603050405020304" pitchFamily="18" charset="0"/>
            </a:endParaRPr>
          </a:p>
          <a:p>
            <a:pPr marL="0" indent="0" algn="l">
              <a:buNone/>
            </a:pPr>
            <a:r>
              <a:rPr lang="en-US" sz="3200" b="1" i="0" dirty="0">
                <a:solidFill>
                  <a:schemeClr val="accent2">
                    <a:lumMod val="75000"/>
                  </a:schemeClr>
                </a:solidFill>
                <a:effectLst/>
                <a:latin typeface="Times New Roman" panose="02020603050405020304" pitchFamily="18" charset="0"/>
                <a:cs typeface="Times New Roman" panose="02020603050405020304" pitchFamily="18" charset="0"/>
              </a:rPr>
              <a:t>5. Cratchit's Family</a:t>
            </a:r>
            <a:r>
              <a:rPr lang="en-US" sz="3200" b="1" i="0" dirty="0">
                <a:solidFill>
                  <a:srgbClr val="0D0D0D"/>
                </a:solidFill>
                <a:effectLst/>
                <a:latin typeface="Times New Roman" panose="02020603050405020304" pitchFamily="18" charset="0"/>
                <a:cs typeface="Times New Roman" panose="02020603050405020304" pitchFamily="18" charset="0"/>
              </a:rPr>
              <a:t>:</a:t>
            </a:r>
            <a:r>
              <a:rPr lang="en-US" sz="3200" b="0" i="0" dirty="0">
                <a:solidFill>
                  <a:srgbClr val="0D0D0D"/>
                </a:solidFill>
                <a:effectLst/>
                <a:latin typeface="Times New Roman" panose="02020603050405020304" pitchFamily="18" charset="0"/>
                <a:cs typeface="Times New Roman" panose="02020603050405020304" pitchFamily="18" charset="0"/>
              </a:rPr>
              <a:t> Scrooge witnesses the grief of the Cratchit family over the death of their beloved Tiny Tim, whose absence leaves a void of sadness.</a:t>
            </a:r>
          </a:p>
          <a:p>
            <a:pPr marL="0" indent="0" algn="l">
              <a:buNone/>
            </a:pPr>
            <a:endParaRPr lang="en-US" sz="3200" b="0" i="0" dirty="0">
              <a:solidFill>
                <a:srgbClr val="0D0D0D"/>
              </a:solidFill>
              <a:effectLst/>
              <a:latin typeface="Times New Roman" panose="02020603050405020304" pitchFamily="18" charset="0"/>
              <a:cs typeface="Times New Roman" panose="02020603050405020304" pitchFamily="18" charset="0"/>
            </a:endParaRPr>
          </a:p>
          <a:p>
            <a:pPr marL="0" indent="0" algn="l">
              <a:buNone/>
            </a:pPr>
            <a:r>
              <a:rPr lang="en-US" sz="3200" b="1" i="0" dirty="0">
                <a:solidFill>
                  <a:schemeClr val="accent2">
                    <a:lumMod val="75000"/>
                  </a:schemeClr>
                </a:solidFill>
                <a:effectLst/>
                <a:latin typeface="Times New Roman" panose="02020603050405020304" pitchFamily="18" charset="0"/>
                <a:cs typeface="Times New Roman" panose="02020603050405020304" pitchFamily="18" charset="0"/>
              </a:rPr>
              <a:t>6. Redemption:</a:t>
            </a:r>
            <a:r>
              <a:rPr lang="en-US" sz="3200" b="0" i="0" dirty="0">
                <a:solidFill>
                  <a:schemeClr val="accent2">
                    <a:lumMod val="75000"/>
                  </a:schemeClr>
                </a:solidFill>
                <a:effectLst/>
                <a:latin typeface="Times New Roman" panose="02020603050405020304" pitchFamily="18" charset="0"/>
                <a:cs typeface="Times New Roman" panose="02020603050405020304" pitchFamily="18" charset="0"/>
              </a:rPr>
              <a:t> </a:t>
            </a:r>
            <a:r>
              <a:rPr lang="en-US" sz="3200" b="0" i="0" dirty="0">
                <a:solidFill>
                  <a:srgbClr val="0D0D0D"/>
                </a:solidFill>
                <a:effectLst/>
                <a:latin typeface="Times New Roman" panose="02020603050405020304" pitchFamily="18" charset="0"/>
                <a:cs typeface="Times New Roman" panose="02020603050405020304" pitchFamily="18" charset="0"/>
              </a:rPr>
              <a:t>Confronted with the bleak outcome of his current path, Scrooge is overwhelmed with remorse and vows to change his ways, seeking redemption and a chance to alter his future.</a:t>
            </a:r>
          </a:p>
        </p:txBody>
      </p:sp>
    </p:spTree>
    <p:extLst>
      <p:ext uri="{BB962C8B-B14F-4D97-AF65-F5344CB8AC3E}">
        <p14:creationId xmlns:p14="http://schemas.microsoft.com/office/powerpoint/2010/main" val="18802760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036437-0920-FE91-E0A3-30907A48C33B}"/>
              </a:ext>
            </a:extLst>
          </p:cNvPr>
          <p:cNvSpPr>
            <a:spLocks noGrp="1"/>
          </p:cNvSpPr>
          <p:nvPr>
            <p:ph type="title"/>
          </p:nvPr>
        </p:nvSpPr>
        <p:spPr>
          <a:xfrm>
            <a:off x="596950" y="147918"/>
            <a:ext cx="9404723" cy="589501"/>
          </a:xfrm>
        </p:spPr>
        <p:txBody>
          <a:bodyPr/>
          <a:lstStyle/>
          <a:p>
            <a:r>
              <a:rPr lang="en-US" sz="3200" dirty="0"/>
              <a:t>Important quotes</a:t>
            </a:r>
          </a:p>
        </p:txBody>
      </p:sp>
      <p:sp>
        <p:nvSpPr>
          <p:cNvPr id="3" name="Content Placeholder 2">
            <a:extLst>
              <a:ext uri="{FF2B5EF4-FFF2-40B4-BE49-F238E27FC236}">
                <a16:creationId xmlns:a16="http://schemas.microsoft.com/office/drawing/2014/main" id="{2C2436F5-A4D1-224A-91AA-FF15EB838E70}"/>
              </a:ext>
            </a:extLst>
          </p:cNvPr>
          <p:cNvSpPr>
            <a:spLocks noGrp="1"/>
          </p:cNvSpPr>
          <p:nvPr>
            <p:ph idx="1"/>
          </p:nvPr>
        </p:nvSpPr>
        <p:spPr>
          <a:xfrm>
            <a:off x="277403" y="839647"/>
            <a:ext cx="11717952" cy="5708637"/>
          </a:xfrm>
          <a:solidFill>
            <a:schemeClr val="tx1"/>
          </a:solidFill>
        </p:spPr>
        <p:txBody>
          <a:bodyPr>
            <a:noAutofit/>
          </a:bodyPr>
          <a:lstStyle/>
          <a:p>
            <a:pPr marL="0" indent="0" algn="l">
              <a:buNone/>
            </a:pPr>
            <a:endParaRPr lang="en-US" sz="3600" b="0" i="0" dirty="0">
              <a:solidFill>
                <a:srgbClr val="0D0D0D"/>
              </a:solidFill>
              <a:effectLst/>
              <a:latin typeface="Times New Roman" panose="02020603050405020304" pitchFamily="18" charset="0"/>
              <a:cs typeface="Times New Roman" panose="02020603050405020304" pitchFamily="18" charset="0"/>
            </a:endParaRPr>
          </a:p>
          <a:p>
            <a:pPr marL="0" indent="0" algn="l">
              <a:buNone/>
            </a:pPr>
            <a:r>
              <a:rPr lang="en-US" sz="3600" b="0" i="0" dirty="0">
                <a:solidFill>
                  <a:srgbClr val="0D0D0D"/>
                </a:solidFill>
                <a:effectLst/>
                <a:latin typeface="Times New Roman" panose="02020603050405020304" pitchFamily="18" charset="0"/>
                <a:cs typeface="Times New Roman" panose="02020603050405020304" pitchFamily="18" charset="0"/>
              </a:rPr>
              <a:t>"Men’s courses will foreshadow certain ends, to which, if persevered in, they must lead," said Scrooge. "But if the courses be departed from, the ends will change."</a:t>
            </a:r>
          </a:p>
          <a:p>
            <a:pPr marL="457200" lvl="1" indent="0" algn="l">
              <a:buNone/>
            </a:pPr>
            <a:endParaRPr lang="en-US" sz="3600" b="0" i="0" dirty="0">
              <a:solidFill>
                <a:srgbClr val="0D0D0D"/>
              </a:solidFill>
              <a:effectLst/>
              <a:latin typeface="Times New Roman" panose="02020603050405020304" pitchFamily="18" charset="0"/>
              <a:cs typeface="Times New Roman" panose="02020603050405020304" pitchFamily="18" charset="0"/>
            </a:endParaRPr>
          </a:p>
          <a:p>
            <a:pPr marL="457200" lvl="1" indent="0" algn="l">
              <a:buNone/>
            </a:pPr>
            <a:r>
              <a:rPr lang="en-US" sz="3600" b="0" i="0" dirty="0">
                <a:solidFill>
                  <a:schemeClr val="accent2">
                    <a:lumMod val="75000"/>
                  </a:schemeClr>
                </a:solidFill>
                <a:effectLst/>
                <a:latin typeface="Times New Roman" panose="02020603050405020304" pitchFamily="18" charset="0"/>
                <a:cs typeface="Times New Roman" panose="02020603050405020304" pitchFamily="18" charset="0"/>
              </a:rPr>
              <a:t>This quote highlights the theme of redemption and the possibility of altering one's fate through changed behavior.</a:t>
            </a:r>
          </a:p>
          <a:p>
            <a:endParaRPr lang="en-US" sz="3600" dirty="0">
              <a:solidFill>
                <a:schemeClr val="accent2">
                  <a:lumMod val="75000"/>
                </a:schemeClr>
              </a:solidFill>
              <a:latin typeface="Times New Roman" panose="02020603050405020304" pitchFamily="18" charset="0"/>
              <a:cs typeface="Times New Roman" panose="02020603050405020304" pitchFamily="18" charset="0"/>
            </a:endParaRPr>
          </a:p>
          <a:p>
            <a:endParaRPr lang="en-US" sz="3600" dirty="0">
              <a:solidFill>
                <a:schemeClr val="bg1"/>
              </a:solidFill>
            </a:endParaRPr>
          </a:p>
        </p:txBody>
      </p:sp>
    </p:spTree>
    <p:extLst>
      <p:ext uri="{BB962C8B-B14F-4D97-AF65-F5344CB8AC3E}">
        <p14:creationId xmlns:p14="http://schemas.microsoft.com/office/powerpoint/2010/main" val="20492391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4C0895-D38F-FEDB-9ABB-5236E4691418}"/>
              </a:ext>
            </a:extLst>
          </p:cNvPr>
          <p:cNvSpPr>
            <a:spLocks noGrp="1"/>
          </p:cNvSpPr>
          <p:nvPr>
            <p:ph type="title"/>
          </p:nvPr>
        </p:nvSpPr>
        <p:spPr>
          <a:xfrm>
            <a:off x="645130" y="206912"/>
            <a:ext cx="9404723" cy="648495"/>
          </a:xfrm>
        </p:spPr>
        <p:txBody>
          <a:bodyPr/>
          <a:lstStyle/>
          <a:p>
            <a:r>
              <a:rPr kumimoji="0" lang="en-US" sz="3200" b="0" i="0" u="none" strike="noStrike" kern="1200" cap="none" spc="0" normalizeH="0" baseline="0" noProof="0" dirty="0">
                <a:ln>
                  <a:noFill/>
                </a:ln>
                <a:solidFill>
                  <a:srgbClr val="EBEBEB"/>
                </a:solidFill>
                <a:effectLst/>
                <a:uLnTx/>
                <a:uFillTx/>
                <a:latin typeface="Century Gothic" panose="020B0502020202020204"/>
                <a:ea typeface="+mj-ea"/>
                <a:cs typeface="+mj-cs"/>
              </a:rPr>
              <a:t>Important quotes</a:t>
            </a:r>
            <a:endParaRPr lang="en-US" dirty="0"/>
          </a:p>
        </p:txBody>
      </p:sp>
      <p:sp>
        <p:nvSpPr>
          <p:cNvPr id="3" name="Content Placeholder 2">
            <a:extLst>
              <a:ext uri="{FF2B5EF4-FFF2-40B4-BE49-F238E27FC236}">
                <a16:creationId xmlns:a16="http://schemas.microsoft.com/office/drawing/2014/main" id="{2BCCD605-89AB-9C3D-3755-D8730C50A2A8}"/>
              </a:ext>
            </a:extLst>
          </p:cNvPr>
          <p:cNvSpPr>
            <a:spLocks noGrp="1"/>
          </p:cNvSpPr>
          <p:nvPr>
            <p:ph idx="1"/>
          </p:nvPr>
        </p:nvSpPr>
        <p:spPr>
          <a:xfrm>
            <a:off x="285136" y="1187679"/>
            <a:ext cx="11710220" cy="5193456"/>
          </a:xfrm>
          <a:solidFill>
            <a:schemeClr val="tx1"/>
          </a:solidFill>
        </p:spPr>
        <p:txBody>
          <a:bodyPr>
            <a:normAutofit/>
          </a:bodyPr>
          <a:lstStyle/>
          <a:p>
            <a:pPr marL="0" indent="0" algn="l">
              <a:buNone/>
            </a:pPr>
            <a:r>
              <a:rPr kumimoji="0" lang="en-US" sz="3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2. </a:t>
            </a:r>
            <a:r>
              <a:rPr lang="en-US" sz="3600" b="1" i="0" dirty="0">
                <a:solidFill>
                  <a:schemeClr val="accent2">
                    <a:lumMod val="75000"/>
                  </a:schemeClr>
                </a:solidFill>
                <a:effectLst/>
                <a:latin typeface="Times New Roman" panose="02020603050405020304" pitchFamily="18" charset="0"/>
                <a:cs typeface="Times New Roman" panose="02020603050405020304" pitchFamily="18" charset="0"/>
              </a:rPr>
              <a:t>"Before I draw nearer to that stone to which you point," said Scrooge, "answer me one question. Are these the shadows of the things that Will be, or are they shadows of things that May be, only?</a:t>
            </a:r>
            <a:r>
              <a:rPr lang="en-US" sz="3600" b="0" i="0" dirty="0">
                <a:solidFill>
                  <a:srgbClr val="0D0D0D"/>
                </a:solidFill>
                <a:effectLst/>
                <a:latin typeface="Times New Roman" panose="02020603050405020304" pitchFamily="18" charset="0"/>
                <a:cs typeface="Times New Roman" panose="02020603050405020304" pitchFamily="18" charset="0"/>
              </a:rPr>
              <a:t>“</a:t>
            </a:r>
          </a:p>
          <a:p>
            <a:pPr marL="0" indent="0" algn="l">
              <a:buNone/>
            </a:pPr>
            <a:endParaRPr lang="en-US" sz="3600" b="0" i="0" dirty="0">
              <a:solidFill>
                <a:srgbClr val="0D0D0D"/>
              </a:solidFill>
              <a:effectLst/>
              <a:latin typeface="Times New Roman" panose="02020603050405020304" pitchFamily="18" charset="0"/>
              <a:cs typeface="Times New Roman" panose="02020603050405020304" pitchFamily="18" charset="0"/>
            </a:endParaRPr>
          </a:p>
          <a:p>
            <a:pPr marL="457200" lvl="1" indent="0" algn="l">
              <a:buNone/>
            </a:pPr>
            <a:r>
              <a:rPr lang="en-US" sz="3600" b="0" i="0" dirty="0">
                <a:solidFill>
                  <a:srgbClr val="0D0D0D"/>
                </a:solidFill>
                <a:effectLst/>
                <a:latin typeface="Times New Roman" panose="02020603050405020304" pitchFamily="18" charset="0"/>
                <a:cs typeface="Times New Roman" panose="02020603050405020304" pitchFamily="18" charset="0"/>
              </a:rPr>
              <a:t>Scrooge's question reflects his desperation to understand if the future shown by the ghost is fixed or if there is still a chance for him to change it.</a:t>
            </a:r>
          </a:p>
          <a:p>
            <a:endParaRPr lang="en-US" dirty="0"/>
          </a:p>
        </p:txBody>
      </p:sp>
    </p:spTree>
    <p:extLst>
      <p:ext uri="{BB962C8B-B14F-4D97-AF65-F5344CB8AC3E}">
        <p14:creationId xmlns:p14="http://schemas.microsoft.com/office/powerpoint/2010/main" val="15009433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FC025E-1828-F435-53EA-0087F7F28D2C}"/>
              </a:ext>
            </a:extLst>
          </p:cNvPr>
          <p:cNvSpPr>
            <a:spLocks noGrp="1"/>
          </p:cNvSpPr>
          <p:nvPr>
            <p:ph type="title"/>
          </p:nvPr>
        </p:nvSpPr>
        <p:spPr>
          <a:xfrm>
            <a:off x="645130" y="319766"/>
            <a:ext cx="9404723" cy="579669"/>
          </a:xfrm>
        </p:spPr>
        <p:txBody>
          <a:bodyPr/>
          <a:lstStyle/>
          <a:p>
            <a:r>
              <a:rPr kumimoji="0" lang="en-US" sz="3200" b="0" i="0" u="none" strike="noStrike" kern="1200" cap="none" spc="0" normalizeH="0" baseline="0" noProof="0" dirty="0">
                <a:ln>
                  <a:noFill/>
                </a:ln>
                <a:solidFill>
                  <a:srgbClr val="EBEBEB"/>
                </a:solidFill>
                <a:effectLst/>
                <a:uLnTx/>
                <a:uFillTx/>
                <a:latin typeface="Century Gothic" panose="020B0502020202020204"/>
                <a:ea typeface="+mj-ea"/>
                <a:cs typeface="+mj-cs"/>
              </a:rPr>
              <a:t>Important quotes</a:t>
            </a:r>
            <a:endParaRPr lang="en-US" dirty="0"/>
          </a:p>
        </p:txBody>
      </p:sp>
      <p:sp>
        <p:nvSpPr>
          <p:cNvPr id="3" name="Content Placeholder 2">
            <a:extLst>
              <a:ext uri="{FF2B5EF4-FFF2-40B4-BE49-F238E27FC236}">
                <a16:creationId xmlns:a16="http://schemas.microsoft.com/office/drawing/2014/main" id="{71364E44-DC23-1F23-D519-21237626179A}"/>
              </a:ext>
            </a:extLst>
          </p:cNvPr>
          <p:cNvSpPr>
            <a:spLocks noGrp="1"/>
          </p:cNvSpPr>
          <p:nvPr>
            <p:ph idx="1"/>
          </p:nvPr>
        </p:nvSpPr>
        <p:spPr>
          <a:xfrm>
            <a:off x="788680" y="1099189"/>
            <a:ext cx="10616739" cy="5272114"/>
          </a:xfrm>
          <a:solidFill>
            <a:schemeClr val="tx1"/>
          </a:solidFill>
        </p:spPr>
        <p:txBody>
          <a:bodyPr>
            <a:normAutofit lnSpcReduction="10000"/>
          </a:bodyPr>
          <a:lstStyle/>
          <a:p>
            <a:pPr algn="l">
              <a:buFont typeface="+mj-lt"/>
              <a:buAutoNum type="arabicPeriod"/>
            </a:pPr>
            <a:r>
              <a:rPr lang="en-US" sz="3600" b="1" i="0" dirty="0">
                <a:solidFill>
                  <a:schemeClr val="accent2">
                    <a:lumMod val="75000"/>
                  </a:schemeClr>
                </a:solidFill>
                <a:effectLst/>
                <a:latin typeface="Times New Roman" panose="02020603050405020304" pitchFamily="18" charset="0"/>
                <a:cs typeface="Times New Roman" panose="02020603050405020304" pitchFamily="18" charset="0"/>
              </a:rPr>
              <a:t>"Spirit," said Scrooge, "show me no more! Conduct me home. Why do you delight to torture me?“</a:t>
            </a:r>
          </a:p>
          <a:p>
            <a:pPr marL="0" indent="0" algn="l">
              <a:buNone/>
            </a:pPr>
            <a:endParaRPr lang="en-US" sz="3600" b="0" i="0" dirty="0">
              <a:solidFill>
                <a:srgbClr val="0D0D0D"/>
              </a:solidFill>
              <a:effectLst/>
              <a:latin typeface="Times New Roman" panose="02020603050405020304" pitchFamily="18" charset="0"/>
              <a:cs typeface="Times New Roman" panose="02020603050405020304" pitchFamily="18" charset="0"/>
            </a:endParaRPr>
          </a:p>
          <a:p>
            <a:pPr marL="457200" lvl="1" indent="0" algn="l">
              <a:buNone/>
            </a:pPr>
            <a:r>
              <a:rPr lang="en-US" sz="3600" b="0" i="0" dirty="0">
                <a:solidFill>
                  <a:srgbClr val="0D0D0D"/>
                </a:solidFill>
                <a:effectLst/>
                <a:latin typeface="Times New Roman" panose="02020603050405020304" pitchFamily="18" charset="0"/>
                <a:cs typeface="Times New Roman" panose="02020603050405020304" pitchFamily="18" charset="0"/>
              </a:rPr>
              <a:t>This quote illustrates Scrooge's fear and distress as he witnesses the grim consequences of his actions, indicating his internal struggle and desire to escape from facing the truth.</a:t>
            </a:r>
          </a:p>
          <a:p>
            <a:pPr marL="0" indent="0">
              <a:buNone/>
            </a:pPr>
            <a:br>
              <a:rPr lang="en-US" dirty="0"/>
            </a:br>
            <a:endParaRPr kumimoji="0" lang="en-US" sz="3200" b="0" i="0" u="none" strike="noStrike" kern="1200" cap="none" spc="0" normalizeH="0" baseline="0" noProof="0" dirty="0">
              <a:ln>
                <a:noFill/>
              </a:ln>
              <a:solidFill>
                <a:prstClr val="black"/>
              </a:solidFill>
              <a:effectLst/>
              <a:uLnTx/>
              <a:uFillTx/>
              <a:latin typeface="Century Gothic" panose="020B0502020202020204"/>
              <a:ea typeface="+mj-ea"/>
              <a:cs typeface="+mj-cs"/>
            </a:endParaRPr>
          </a:p>
          <a:p>
            <a:endParaRPr lang="en-US" dirty="0"/>
          </a:p>
        </p:txBody>
      </p:sp>
    </p:spTree>
    <p:extLst>
      <p:ext uri="{BB962C8B-B14F-4D97-AF65-F5344CB8AC3E}">
        <p14:creationId xmlns:p14="http://schemas.microsoft.com/office/powerpoint/2010/main" val="18001791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70FD06-3BDC-FDCD-8857-E9D5548FD08C}"/>
              </a:ext>
            </a:extLst>
          </p:cNvPr>
          <p:cNvSpPr>
            <a:spLocks noGrp="1"/>
          </p:cNvSpPr>
          <p:nvPr>
            <p:ph type="title"/>
          </p:nvPr>
        </p:nvSpPr>
        <p:spPr>
          <a:xfrm>
            <a:off x="577285" y="172065"/>
            <a:ext cx="9404723" cy="638663"/>
          </a:xfrm>
        </p:spPr>
        <p:txBody>
          <a:bodyPr/>
          <a:lstStyle/>
          <a:p>
            <a:r>
              <a:rPr kumimoji="0" lang="en-US" sz="3200" b="0" i="0" u="none" strike="noStrike" kern="1200" cap="none" spc="0" normalizeH="0" baseline="0" noProof="0" dirty="0">
                <a:ln>
                  <a:noFill/>
                </a:ln>
                <a:solidFill>
                  <a:srgbClr val="EBEBEB"/>
                </a:solidFill>
                <a:effectLst/>
                <a:uLnTx/>
                <a:uFillTx/>
                <a:latin typeface="Century Gothic" panose="020B0502020202020204"/>
                <a:ea typeface="+mj-ea"/>
                <a:cs typeface="+mj-cs"/>
              </a:rPr>
              <a:t>Important quotes</a:t>
            </a:r>
            <a:endParaRPr lang="en-US" dirty="0"/>
          </a:p>
        </p:txBody>
      </p:sp>
      <p:sp>
        <p:nvSpPr>
          <p:cNvPr id="3" name="Content Placeholder 2">
            <a:extLst>
              <a:ext uri="{FF2B5EF4-FFF2-40B4-BE49-F238E27FC236}">
                <a16:creationId xmlns:a16="http://schemas.microsoft.com/office/drawing/2014/main" id="{76B26A32-0FCF-E0C1-3BE0-23AF4B7A9C5A}"/>
              </a:ext>
            </a:extLst>
          </p:cNvPr>
          <p:cNvSpPr>
            <a:spLocks noGrp="1"/>
          </p:cNvSpPr>
          <p:nvPr>
            <p:ph idx="1"/>
          </p:nvPr>
        </p:nvSpPr>
        <p:spPr>
          <a:xfrm>
            <a:off x="226142" y="810728"/>
            <a:ext cx="11484077" cy="6047272"/>
          </a:xfrm>
          <a:solidFill>
            <a:schemeClr val="tx1"/>
          </a:solidFill>
        </p:spPr>
        <p:txBody>
          <a:bodyPr>
            <a:normAutofit/>
          </a:bodyPr>
          <a:lstStyle/>
          <a:p>
            <a:pPr algn="l">
              <a:buFont typeface="+mj-lt"/>
              <a:buAutoNum type="arabicPeriod"/>
            </a:pPr>
            <a:r>
              <a:rPr lang="en-US" sz="3200" b="1" i="0" dirty="0">
                <a:solidFill>
                  <a:schemeClr val="accent2">
                    <a:lumMod val="75000"/>
                  </a:schemeClr>
                </a:solidFill>
                <a:effectLst/>
                <a:latin typeface="Times New Roman" panose="02020603050405020304" pitchFamily="18" charset="0"/>
                <a:cs typeface="Times New Roman" panose="02020603050405020304" pitchFamily="18" charset="0"/>
              </a:rPr>
              <a:t>"The case of this unhappy man might be my own. My life tends that way now."</a:t>
            </a:r>
          </a:p>
          <a:p>
            <a:pPr marL="457200" lvl="1" indent="0" algn="l">
              <a:buNone/>
            </a:pPr>
            <a:r>
              <a:rPr lang="en-US" sz="3200" b="0" i="0" dirty="0">
                <a:solidFill>
                  <a:srgbClr val="0D0D0D"/>
                </a:solidFill>
                <a:effectLst/>
                <a:latin typeface="Times New Roman" panose="02020603050405020304" pitchFamily="18" charset="0"/>
                <a:cs typeface="Times New Roman" panose="02020603050405020304" pitchFamily="18" charset="0"/>
              </a:rPr>
              <a:t>Scrooge acknowledges the possibility that his own life could end in loneliness and despair if he continues on his current path, hinting at his growing realization of the need for change.</a:t>
            </a:r>
          </a:p>
          <a:p>
            <a:pPr algn="l">
              <a:buFont typeface="+mj-lt"/>
              <a:buAutoNum type="arabicPeriod"/>
            </a:pPr>
            <a:r>
              <a:rPr lang="en-US" sz="3200" b="1" i="0" dirty="0">
                <a:solidFill>
                  <a:schemeClr val="accent2">
                    <a:lumMod val="75000"/>
                  </a:schemeClr>
                </a:solidFill>
                <a:effectLst/>
                <a:latin typeface="Times New Roman" panose="02020603050405020304" pitchFamily="18" charset="0"/>
                <a:cs typeface="Times New Roman" panose="02020603050405020304" pitchFamily="18" charset="0"/>
              </a:rPr>
              <a:t>"I will honor Christmas in my heart, and try to keep it all the year. I will live in the Past, the Present, and the Future."</a:t>
            </a:r>
          </a:p>
          <a:p>
            <a:pPr marL="457200" lvl="1" indent="0" algn="l">
              <a:buNone/>
            </a:pPr>
            <a:endParaRPr lang="en-US" sz="3200" b="1" i="0" dirty="0">
              <a:solidFill>
                <a:srgbClr val="0D0D0D"/>
              </a:solidFill>
              <a:effectLst/>
              <a:latin typeface="Times New Roman" panose="02020603050405020304" pitchFamily="18" charset="0"/>
              <a:cs typeface="Times New Roman" panose="02020603050405020304" pitchFamily="18" charset="0"/>
            </a:endParaRPr>
          </a:p>
          <a:p>
            <a:pPr marL="457200" lvl="1" indent="0" algn="l">
              <a:buNone/>
            </a:pPr>
            <a:r>
              <a:rPr lang="en-US" sz="3200" b="0" i="0" dirty="0">
                <a:solidFill>
                  <a:srgbClr val="0D0D0D"/>
                </a:solidFill>
                <a:effectLst/>
                <a:latin typeface="Times New Roman" panose="02020603050405020304" pitchFamily="18" charset="0"/>
                <a:cs typeface="Times New Roman" panose="02020603050405020304" pitchFamily="18" charset="0"/>
              </a:rPr>
              <a:t>This quote marks a pivotal moment in Scrooge's transformation as he makes a solemn vow to embrace the spirit of Christmas and carry its lessons throughout his life.</a:t>
            </a:r>
          </a:p>
          <a:p>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553928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4B26B779-E49D-69E3-7B9B-FD6742475173}"/>
              </a:ext>
            </a:extLst>
          </p:cNvPr>
          <p:cNvSpPr>
            <a:spLocks noGrp="1"/>
          </p:cNvSpPr>
          <p:nvPr>
            <p:ph idx="1"/>
          </p:nvPr>
        </p:nvSpPr>
        <p:spPr>
          <a:xfrm>
            <a:off x="83669" y="167148"/>
            <a:ext cx="12024661" cy="6538452"/>
          </a:xfrm>
          <a:solidFill>
            <a:schemeClr val="tx1"/>
          </a:solidFill>
        </p:spPr>
        <p:txBody>
          <a:bodyPr>
            <a:noAutofit/>
          </a:bodyPr>
          <a:lstStyle/>
          <a:p>
            <a:pPr marL="0" indent="0" algn="l">
              <a:buNone/>
            </a:pPr>
            <a:r>
              <a:rPr lang="en-US" sz="3600" b="0" i="0" dirty="0">
                <a:solidFill>
                  <a:schemeClr val="bg1"/>
                </a:solidFill>
                <a:effectLst/>
                <a:latin typeface="Times New Roman" panose="02020603050405020304" pitchFamily="18" charset="0"/>
                <a:cs typeface="Times New Roman" panose="02020603050405020304" pitchFamily="18" charset="0"/>
              </a:rPr>
              <a:t>  </a:t>
            </a:r>
            <a:r>
              <a:rPr lang="en-US" sz="3600" b="1" i="0" dirty="0">
                <a:solidFill>
                  <a:schemeClr val="accent2">
                    <a:lumMod val="75000"/>
                  </a:schemeClr>
                </a:solidFill>
                <a:effectLst/>
                <a:latin typeface="Times New Roman" panose="02020603050405020304" pitchFamily="18" charset="0"/>
                <a:cs typeface="Times New Roman" panose="02020603050405020304" pitchFamily="18" charset="0"/>
              </a:rPr>
              <a:t>Main points of chapter 5</a:t>
            </a:r>
          </a:p>
          <a:p>
            <a:pPr marL="0" indent="0" algn="l">
              <a:buNone/>
            </a:pPr>
            <a:endParaRPr lang="en-US" sz="3600" b="0" i="0" dirty="0">
              <a:solidFill>
                <a:schemeClr val="bg1"/>
              </a:solidFill>
              <a:effectLst/>
              <a:latin typeface="Times New Roman" panose="02020603050405020304" pitchFamily="18" charset="0"/>
              <a:cs typeface="Times New Roman" panose="02020603050405020304" pitchFamily="18" charset="0"/>
            </a:endParaRPr>
          </a:p>
          <a:p>
            <a:pPr algn="l">
              <a:buFont typeface="+mj-lt"/>
              <a:buAutoNum type="arabicPeriod"/>
            </a:pPr>
            <a:r>
              <a:rPr lang="en-US" sz="3600" dirty="0">
                <a:solidFill>
                  <a:schemeClr val="bg1"/>
                </a:solidFill>
                <a:latin typeface="Times New Roman" panose="02020603050405020304" pitchFamily="18" charset="0"/>
                <a:cs typeface="Times New Roman" panose="02020603050405020304" pitchFamily="18" charset="0"/>
              </a:rPr>
              <a:t> </a:t>
            </a:r>
            <a:r>
              <a:rPr lang="en-US" sz="3600" b="1" i="0" dirty="0">
                <a:solidFill>
                  <a:srgbClr val="0D0D0D"/>
                </a:solidFill>
                <a:effectLst/>
                <a:latin typeface="Times New Roman" panose="02020603050405020304" pitchFamily="18" charset="0"/>
                <a:cs typeface="Times New Roman" panose="02020603050405020304" pitchFamily="18" charset="0"/>
              </a:rPr>
              <a:t>Scrooge's Awakening:</a:t>
            </a:r>
            <a:r>
              <a:rPr lang="en-US" sz="3600" b="0" i="0" dirty="0">
                <a:solidFill>
                  <a:srgbClr val="0D0D0D"/>
                </a:solidFill>
                <a:effectLst/>
                <a:latin typeface="Times New Roman" panose="02020603050405020304" pitchFamily="18" charset="0"/>
                <a:cs typeface="Times New Roman" panose="02020603050405020304" pitchFamily="18" charset="0"/>
              </a:rPr>
              <a:t> Scrooge awakens from his transformative night, profoundly changed by the experiences he had with the three spirits.</a:t>
            </a:r>
          </a:p>
          <a:p>
            <a:pPr algn="l">
              <a:buFont typeface="+mj-lt"/>
              <a:buAutoNum type="arabicPeriod"/>
            </a:pPr>
            <a:endParaRPr lang="en-US" sz="3600" b="0" i="0" dirty="0">
              <a:solidFill>
                <a:srgbClr val="0D0D0D"/>
              </a:solidFill>
              <a:effectLst/>
              <a:latin typeface="Times New Roman" panose="02020603050405020304" pitchFamily="18" charset="0"/>
              <a:cs typeface="Times New Roman" panose="02020603050405020304" pitchFamily="18" charset="0"/>
            </a:endParaRPr>
          </a:p>
          <a:p>
            <a:pPr algn="l">
              <a:buFont typeface="+mj-lt"/>
              <a:buAutoNum type="arabicPeriod"/>
            </a:pPr>
            <a:r>
              <a:rPr lang="en-US" sz="3600" b="1" i="0" dirty="0">
                <a:solidFill>
                  <a:srgbClr val="0D0D0D"/>
                </a:solidFill>
                <a:effectLst/>
                <a:latin typeface="Times New Roman" panose="02020603050405020304" pitchFamily="18" charset="0"/>
                <a:cs typeface="Times New Roman" panose="02020603050405020304" pitchFamily="18" charset="0"/>
              </a:rPr>
              <a:t>A New Outlook:</a:t>
            </a:r>
            <a:r>
              <a:rPr lang="en-US" sz="3600" b="0" i="0" dirty="0">
                <a:solidFill>
                  <a:srgbClr val="0D0D0D"/>
                </a:solidFill>
                <a:effectLst/>
                <a:latin typeface="Times New Roman" panose="02020603050405020304" pitchFamily="18" charset="0"/>
                <a:cs typeface="Times New Roman" panose="02020603050405020304" pitchFamily="18" charset="0"/>
              </a:rPr>
              <a:t> Overwhelmed with gratitude for his second chance, Scrooge eagerly embraces the joy and warmth of Christmas Day, determined to make amends for his past behavior.</a:t>
            </a:r>
          </a:p>
          <a:p>
            <a:pPr marL="0" indent="0" algn="l">
              <a:buNone/>
            </a:pPr>
            <a:endParaRPr lang="en-US" sz="3200" b="0" i="0" dirty="0">
              <a:solidFill>
                <a:srgbClr val="0D0D0D"/>
              </a:solidFill>
              <a:effectLst/>
              <a:latin typeface="ui-sans-serif"/>
            </a:endParaRPr>
          </a:p>
          <a:p>
            <a:pPr marL="0" indent="0" algn="l">
              <a:buNone/>
            </a:pPr>
            <a:endParaRPr lang="en-US" sz="3600" dirty="0">
              <a:solidFill>
                <a:schemeClr val="bg1"/>
              </a:solidFill>
              <a:latin typeface="Times New Roman" panose="02020603050405020304" pitchFamily="18" charset="0"/>
              <a:cs typeface="Times New Roman" panose="02020603050405020304" pitchFamily="18" charset="0"/>
            </a:endParaRPr>
          </a:p>
          <a:p>
            <a:pPr marL="0" indent="0" algn="l">
              <a:buNone/>
            </a:pPr>
            <a:endParaRPr lang="en-US" sz="36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07461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9DD806-0D25-74CA-9017-343CD3B0FE8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1332AC9-4A83-B6CF-87BD-23E78EE7FE38}"/>
              </a:ext>
            </a:extLst>
          </p:cNvPr>
          <p:cNvSpPr>
            <a:spLocks noGrp="1"/>
          </p:cNvSpPr>
          <p:nvPr>
            <p:ph idx="1"/>
          </p:nvPr>
        </p:nvSpPr>
        <p:spPr/>
        <p:txBody>
          <a:bodyPr/>
          <a:lstStyle/>
          <a:p>
            <a:endParaRPr lang="en-US"/>
          </a:p>
        </p:txBody>
      </p:sp>
      <p:sp>
        <p:nvSpPr>
          <p:cNvPr id="4" name="Content Placeholder 3">
            <a:extLst>
              <a:ext uri="{FF2B5EF4-FFF2-40B4-BE49-F238E27FC236}">
                <a16:creationId xmlns:a16="http://schemas.microsoft.com/office/drawing/2014/main" id="{0A11A676-0615-3CA6-6836-B6700B1F7639}"/>
              </a:ext>
            </a:extLst>
          </p:cNvPr>
          <p:cNvSpPr txBox="1">
            <a:spLocks/>
          </p:cNvSpPr>
          <p:nvPr/>
        </p:nvSpPr>
        <p:spPr>
          <a:xfrm>
            <a:off x="83669" y="167148"/>
            <a:ext cx="12024661" cy="6538452"/>
          </a:xfrm>
          <a:prstGeom prst="rect">
            <a:avLst/>
          </a:prstGeom>
          <a:solidFill>
            <a:schemeClr val="tx1"/>
          </a:solidFill>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a:lstStyle>
          <a:p>
            <a:pPr marL="0" indent="0">
              <a:buFont typeface="Wingdings 3" charset="2"/>
              <a:buNone/>
            </a:pPr>
            <a:r>
              <a:rPr lang="en-US" sz="3600" dirty="0">
                <a:solidFill>
                  <a:schemeClr val="bg1"/>
                </a:solidFill>
                <a:latin typeface="Times New Roman" panose="02020603050405020304" pitchFamily="18" charset="0"/>
                <a:cs typeface="Times New Roman" panose="02020603050405020304" pitchFamily="18" charset="0"/>
              </a:rPr>
              <a:t>  </a:t>
            </a:r>
            <a:r>
              <a:rPr lang="en-US" sz="3600" b="1" dirty="0">
                <a:solidFill>
                  <a:schemeClr val="accent2">
                    <a:lumMod val="75000"/>
                  </a:schemeClr>
                </a:solidFill>
                <a:latin typeface="Times New Roman" panose="02020603050405020304" pitchFamily="18" charset="0"/>
                <a:cs typeface="Times New Roman" panose="02020603050405020304" pitchFamily="18" charset="0"/>
              </a:rPr>
              <a:t>Main points of chapter 5</a:t>
            </a:r>
          </a:p>
          <a:p>
            <a:pPr marL="0" indent="0">
              <a:buNone/>
            </a:pPr>
            <a:endParaRPr lang="en-US" sz="3200" dirty="0">
              <a:solidFill>
                <a:srgbClr val="0D0D0D"/>
              </a:solidFill>
              <a:latin typeface="Times New Roman" panose="02020603050405020304" pitchFamily="18" charset="0"/>
              <a:cs typeface="Times New Roman" panose="02020603050405020304" pitchFamily="18" charset="0"/>
            </a:endParaRPr>
          </a:p>
          <a:p>
            <a:pPr marL="0" indent="0">
              <a:buNone/>
            </a:pPr>
            <a:r>
              <a:rPr lang="en-US" sz="3200" b="1" dirty="0">
                <a:solidFill>
                  <a:srgbClr val="0D0D0D"/>
                </a:solidFill>
                <a:latin typeface="Times New Roman" panose="02020603050405020304" pitchFamily="18" charset="0"/>
                <a:cs typeface="Times New Roman" panose="02020603050405020304" pitchFamily="18" charset="0"/>
              </a:rPr>
              <a:t>3. Acts of Kindness:</a:t>
            </a:r>
            <a:r>
              <a:rPr lang="en-US" sz="3200" dirty="0">
                <a:solidFill>
                  <a:srgbClr val="0D0D0D"/>
                </a:solidFill>
                <a:latin typeface="Times New Roman" panose="02020603050405020304" pitchFamily="18" charset="0"/>
                <a:cs typeface="Times New Roman" panose="02020603050405020304" pitchFamily="18" charset="0"/>
              </a:rPr>
              <a:t> Scrooge embarks on a spree of generosity, surprising those around him with acts of kindness and charity, including Bob Cratchit and his family.</a:t>
            </a:r>
          </a:p>
          <a:p>
            <a:pPr marL="0" indent="0">
              <a:buNone/>
            </a:pPr>
            <a:endParaRPr lang="en-US" sz="3200" dirty="0">
              <a:solidFill>
                <a:srgbClr val="0D0D0D"/>
              </a:solidFill>
              <a:latin typeface="Times New Roman" panose="02020603050405020304" pitchFamily="18" charset="0"/>
              <a:cs typeface="Times New Roman" panose="02020603050405020304" pitchFamily="18" charset="0"/>
            </a:endParaRPr>
          </a:p>
          <a:p>
            <a:pPr marL="0" indent="0">
              <a:buNone/>
            </a:pPr>
            <a:r>
              <a:rPr lang="en-US" sz="3200" b="1" dirty="0">
                <a:solidFill>
                  <a:srgbClr val="0D0D0D"/>
                </a:solidFill>
                <a:latin typeface="Times New Roman" panose="02020603050405020304" pitchFamily="18" charset="0"/>
                <a:cs typeface="Times New Roman" panose="02020603050405020304" pitchFamily="18" charset="0"/>
              </a:rPr>
              <a:t>4. Redemption and Reconciliation:</a:t>
            </a:r>
            <a:r>
              <a:rPr lang="en-US" sz="3200" dirty="0">
                <a:solidFill>
                  <a:srgbClr val="0D0D0D"/>
                </a:solidFill>
                <a:latin typeface="Times New Roman" panose="02020603050405020304" pitchFamily="18" charset="0"/>
                <a:cs typeface="Times New Roman" panose="02020603050405020304" pitchFamily="18" charset="0"/>
              </a:rPr>
              <a:t> Through his newfound kindness and generosity, Scrooge not only brings joy to others but also finds redemption for himself, reconnecting with society and experiencing the true spirit of Christmas.</a:t>
            </a:r>
          </a:p>
          <a:p>
            <a:pPr marL="0" indent="0">
              <a:buFont typeface="Wingdings 3" charset="2"/>
              <a:buNone/>
            </a:pPr>
            <a:endParaRPr lang="en-US" sz="3600" dirty="0">
              <a:solidFill>
                <a:schemeClr val="bg1"/>
              </a:solidFill>
              <a:latin typeface="Times New Roman" panose="02020603050405020304" pitchFamily="18" charset="0"/>
              <a:cs typeface="Times New Roman" panose="02020603050405020304" pitchFamily="18" charset="0"/>
            </a:endParaRPr>
          </a:p>
          <a:p>
            <a:pPr marL="0" indent="0">
              <a:buFont typeface="Wingdings 3" charset="2"/>
              <a:buNone/>
            </a:pPr>
            <a:endParaRPr lang="en-US" sz="36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7935239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EE5818"/>
      </a:dk2>
      <a:lt2>
        <a:srgbClr val="EBEBEB"/>
      </a:lt2>
      <a:accent1>
        <a:srgbClr val="F5A408"/>
      </a:accent1>
      <a:accent2>
        <a:srgbClr val="FA731A"/>
      </a:accent2>
      <a:accent3>
        <a:srgbClr val="AB9281"/>
      </a:accent3>
      <a:accent4>
        <a:srgbClr val="A18CD0"/>
      </a:accent4>
      <a:accent5>
        <a:srgbClr val="8EBBD2"/>
      </a:accent5>
      <a:accent6>
        <a:srgbClr val="ACC995"/>
      </a:accent6>
      <a:hlink>
        <a:srgbClr val="FAC96A"/>
      </a:hlink>
      <a:folHlink>
        <a:srgbClr val="FCDB9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5A2F9111-B2DB-470C-BA56-608F9B658826}"/>
    </a:ext>
  </a:extLst>
</a:theme>
</file>

<file path=docProps/app.xml><?xml version="1.0" encoding="utf-8"?>
<Properties xmlns="http://schemas.openxmlformats.org/officeDocument/2006/extended-properties" xmlns:vt="http://schemas.openxmlformats.org/officeDocument/2006/docPropsVTypes">
  <Template>Ion</Template>
  <TotalTime>4641</TotalTime>
  <Words>1047</Words>
  <Application>Microsoft Office PowerPoint</Application>
  <PresentationFormat>Widescreen</PresentationFormat>
  <Paragraphs>61</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ui-sans-serif</vt:lpstr>
      <vt:lpstr>Arial</vt:lpstr>
      <vt:lpstr>Century Gothic</vt:lpstr>
      <vt:lpstr>Times New Roman</vt:lpstr>
      <vt:lpstr>Wingdings 3</vt:lpstr>
      <vt:lpstr>Ion</vt:lpstr>
      <vt:lpstr>A Christmas Carol  By Charles dickens</vt:lpstr>
      <vt:lpstr>PowerPoint Presentation</vt:lpstr>
      <vt:lpstr>PowerPoint Presentation</vt:lpstr>
      <vt:lpstr>Important quotes</vt:lpstr>
      <vt:lpstr>Important quotes</vt:lpstr>
      <vt:lpstr>Important quotes</vt:lpstr>
      <vt:lpstr>Important quotes</vt:lpstr>
      <vt:lpstr>PowerPoint Presentation</vt:lpstr>
      <vt:lpstr>PowerPoint Presentation</vt:lpstr>
      <vt:lpstr>Important quotes</vt:lpstr>
      <vt:lpstr>Important quotes</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Christmas Carol  By Charles dickens</dc:title>
  <dc:creator>Shahenaz</dc:creator>
  <cp:lastModifiedBy>Salem, Mariam</cp:lastModifiedBy>
  <cp:revision>55</cp:revision>
  <dcterms:created xsi:type="dcterms:W3CDTF">2024-04-21T11:18:39Z</dcterms:created>
  <dcterms:modified xsi:type="dcterms:W3CDTF">2024-05-25T18:34:51Z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ad3be33-4108-4738-9e07-d8656a181486_Enabled">
    <vt:lpwstr>true</vt:lpwstr>
  </property>
  <property fmtid="{D5CDD505-2E9C-101B-9397-08002B2CF9AE}" pid="3" name="MSIP_Label_dad3be33-4108-4738-9e07-d8656a181486_SetDate">
    <vt:lpwstr>2024-05-25T17:34:36Z</vt:lpwstr>
  </property>
  <property fmtid="{D5CDD505-2E9C-101B-9397-08002B2CF9AE}" pid="4" name="MSIP_Label_dad3be33-4108-4738-9e07-d8656a181486_Method">
    <vt:lpwstr>Privileged</vt:lpwstr>
  </property>
  <property fmtid="{D5CDD505-2E9C-101B-9397-08002B2CF9AE}" pid="5" name="MSIP_Label_dad3be33-4108-4738-9e07-d8656a181486_Name">
    <vt:lpwstr>Public No Visual Label</vt:lpwstr>
  </property>
  <property fmtid="{D5CDD505-2E9C-101B-9397-08002B2CF9AE}" pid="6" name="MSIP_Label_dad3be33-4108-4738-9e07-d8656a181486_SiteId">
    <vt:lpwstr>945c199a-83a2-4e80-9f8c-5a91be5752dd</vt:lpwstr>
  </property>
  <property fmtid="{D5CDD505-2E9C-101B-9397-08002B2CF9AE}" pid="7" name="MSIP_Label_dad3be33-4108-4738-9e07-d8656a181486_ActionId">
    <vt:lpwstr>c5102fbd-5ceb-4db6-8d1d-bd64eb34fc49</vt:lpwstr>
  </property>
  <property fmtid="{D5CDD505-2E9C-101B-9397-08002B2CF9AE}" pid="8" name="MSIP_Label_dad3be33-4108-4738-9e07-d8656a181486_ContentBits">
    <vt:lpwstr>0</vt:lpwstr>
  </property>
</Properties>
</file>