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3"/>
    <p:sldId id="281" r:id="rId4"/>
    <p:sldId id="282" r:id="rId5"/>
    <p:sldId id="283" r:id="rId6"/>
    <p:sldId id="285" r:id="rId7"/>
    <p:sldId id="287" r:id="rId8"/>
    <p:sldId id="288" r:id="rId9"/>
    <p:sldId id="292" r:id="rId10"/>
    <p:sldId id="294" r:id="rId11"/>
    <p:sldId id="267" r:id="rId12"/>
  </p:sldIdLst>
  <p:sldSz cx="9144000" cy="6858000" type="screen4x3"/>
  <p:notesSz cx="6858000" cy="9144000"/>
  <p:embeddedFontLst>
    <p:embeddedFont>
      <p:font typeface="Twinkl" pitchFamily="50" charset="0"/>
      <p:regular r:id="rId18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4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34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2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793"/>
    <a:srgbClr val="33A7C4"/>
    <a:srgbClr val="653C8E"/>
    <a:srgbClr val="700025"/>
    <a:srgbClr val="9B0067"/>
    <a:srgbClr val="9D0034"/>
    <a:srgbClr val="3E47BE"/>
    <a:srgbClr val="055E39"/>
    <a:srgbClr val="7A8519"/>
    <a:srgbClr val="8AC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70"/>
        <p:guide pos="2880"/>
        <p:guide pos="364"/>
        <p:guide orient="horz" pos="3997"/>
        <p:guide pos="5340"/>
        <p:guide orient="horz" pos="346"/>
        <p:guide pos="492"/>
        <p:guide orient="horz" pos="482"/>
        <p:guide orient="horz" pos="386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twinkl.co.uk/resources/literacy/literacy-phonics/letters-and-sounds" TargetMode="External"/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942340" y="201285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gl</a:t>
            </a:r>
            <a:r>
              <a:rPr lang="en-GB" sz="23900" b="1" dirty="0">
                <a:solidFill>
                  <a:srgbClr val="CB4793"/>
                </a:solidFill>
              </a:rPr>
              <a:t>ue</a:t>
            </a:r>
            <a:endParaRPr lang="en-GB" sz="23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2" t="-89747" r="-7228" b="-40923"/>
          <a:stretch>
            <a:fillRect/>
          </a:stretch>
        </p:blipFill>
        <p:spPr>
          <a:xfrm>
            <a:off x="6964863" y="-298875"/>
            <a:ext cx="1704113" cy="2641507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57885" y="4258310"/>
            <a:ext cx="826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I have a gl</a:t>
            </a:r>
            <a:r>
              <a:rPr lang="en-US" sz="3600">
                <a:solidFill>
                  <a:schemeClr val="accent1"/>
                </a:solidFill>
              </a:rPr>
              <a:t>ue</a:t>
            </a:r>
            <a:r>
              <a:rPr lang="en-US" sz="3600"/>
              <a:t> stick.</a:t>
            </a:r>
            <a:endParaRPr lang="en-US" sz="3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1007745" y="26923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bl</a:t>
            </a:r>
            <a:r>
              <a:rPr lang="en-GB" sz="23900" b="1" dirty="0">
                <a:solidFill>
                  <a:srgbClr val="CB4793"/>
                </a:solidFill>
              </a:rPr>
              <a:t>ue</a:t>
            </a:r>
            <a:endParaRPr lang="en-GB" sz="23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3" t="-54130" r="-4823" b="-17162"/>
          <a:stretch>
            <a:fillRect/>
          </a:stretch>
        </p:blipFill>
        <p:spPr>
          <a:xfrm>
            <a:off x="6921683" y="372320"/>
            <a:ext cx="1704113" cy="264150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68985" y="3698240"/>
            <a:ext cx="7268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The sky is bl</a:t>
            </a:r>
            <a:r>
              <a:rPr lang="en-US" sz="3600">
                <a:solidFill>
                  <a:schemeClr val="accent1"/>
                </a:solidFill>
              </a:rPr>
              <a:t>ue.</a:t>
            </a:r>
            <a:endParaRPr 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895350" y="379085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tr</a:t>
            </a:r>
            <a:r>
              <a:rPr lang="en-GB" sz="23900" b="1" dirty="0">
                <a:solidFill>
                  <a:srgbClr val="CB4793"/>
                </a:solidFill>
              </a:rPr>
              <a:t>ue</a:t>
            </a:r>
            <a:endParaRPr lang="en-GB" sz="23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0" t="-55957" r="-4935" b="-21113"/>
          <a:stretch>
            <a:fillRect/>
          </a:stretch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704215" y="3819525"/>
            <a:ext cx="73990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Write tr</a:t>
            </a:r>
            <a:r>
              <a:rPr lang="en-US" sz="3600">
                <a:solidFill>
                  <a:schemeClr val="accent1"/>
                </a:solidFill>
              </a:rPr>
              <a:t>ue</a:t>
            </a:r>
            <a:r>
              <a:rPr lang="en-US" sz="3600"/>
              <a:t> or false to answer the question.</a:t>
            </a:r>
            <a:endParaRPr lang="en-US" sz="3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868045" y="-256732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arg</a:t>
            </a:r>
            <a:r>
              <a:rPr lang="en-GB" sz="19900" b="1" dirty="0">
                <a:solidFill>
                  <a:srgbClr val="CB4793"/>
                </a:solidFill>
              </a:rPr>
              <a:t>ue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7" t="-19739" r="-4165" b="-5311"/>
          <a:stretch>
            <a:fillRect/>
          </a:stretch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18160" y="2829560"/>
            <a:ext cx="76142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To fight with someone using words only.</a:t>
            </a:r>
            <a:endParaRPr lang="en-US" sz="3600"/>
          </a:p>
          <a:p>
            <a:r>
              <a:rPr lang="en-US" sz="3600"/>
              <a:t>The boys always arg</a:t>
            </a:r>
            <a:r>
              <a:rPr lang="en-US" sz="3600">
                <a:solidFill>
                  <a:schemeClr val="accent1"/>
                </a:solidFill>
              </a:rPr>
              <a:t>ue</a:t>
            </a:r>
            <a:r>
              <a:rPr lang="en-US" sz="3600"/>
              <a:t> about being first in line.</a:t>
            </a:r>
            <a:endParaRPr lang="en-US" sz="3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662305" y="131888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resc</a:t>
            </a:r>
            <a:r>
              <a:rPr lang="en-GB" sz="19900" b="1" dirty="0">
                <a:solidFill>
                  <a:srgbClr val="CB4793"/>
                </a:solidFill>
              </a:rPr>
              <a:t>ue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7626243" y="-635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" t="-113965" r="-3172" b="-113860"/>
          <a:stretch>
            <a:fillRect/>
          </a:stretch>
        </p:blipFill>
        <p:spPr>
          <a:xfrm>
            <a:off x="7626533" y="-425"/>
            <a:ext cx="1704113" cy="264150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12775" y="3286760"/>
            <a:ext cx="75952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To save someone or something.</a:t>
            </a:r>
            <a:endParaRPr lang="en-US" sz="3600"/>
          </a:p>
          <a:p>
            <a:endParaRPr lang="en-US" sz="3600"/>
          </a:p>
          <a:p>
            <a:r>
              <a:rPr lang="en-US" sz="3600"/>
              <a:t>We need to resc</a:t>
            </a:r>
            <a:r>
              <a:rPr lang="en-US" sz="3600">
                <a:solidFill>
                  <a:schemeClr val="accent1"/>
                </a:solidFill>
              </a:rPr>
              <a:t>ue</a:t>
            </a:r>
            <a:r>
              <a:rPr lang="en-US" sz="3600"/>
              <a:t> the sick animals.</a:t>
            </a:r>
            <a:endParaRPr lang="en-US" sz="3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634365" y="-148147"/>
            <a:ext cx="9143999" cy="293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500" b="1" dirty="0"/>
              <a:t>stat</a:t>
            </a:r>
            <a:r>
              <a:rPr lang="en-GB" sz="18500" b="1" dirty="0">
                <a:solidFill>
                  <a:srgbClr val="CB4793"/>
                </a:solidFill>
              </a:rPr>
              <a:t>ue</a:t>
            </a:r>
            <a:endParaRPr lang="en-GB" sz="185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7439553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9" t="-3835" r="-30263" b="29198"/>
          <a:stretch>
            <a:fillRect/>
          </a:stretch>
        </p:blipFill>
        <p:spPr>
          <a:xfrm>
            <a:off x="7532553" y="76"/>
            <a:ext cx="1704113" cy="264150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99770" y="2967990"/>
            <a:ext cx="61582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An object made from a hard material, especially stone or metal, to look like a person or animal.</a:t>
            </a:r>
            <a:endParaRPr lang="en-US" sz="2800"/>
          </a:p>
          <a:p>
            <a:endParaRPr lang="en-US" sz="2800"/>
          </a:p>
          <a:p>
            <a:r>
              <a:rPr lang="en-US" sz="2800"/>
              <a:t>I saw the stat</a:t>
            </a:r>
            <a:r>
              <a:rPr lang="en-US" sz="2800">
                <a:solidFill>
                  <a:schemeClr val="accent1"/>
                </a:solidFill>
              </a:rPr>
              <a:t>ue</a:t>
            </a:r>
            <a:r>
              <a:rPr lang="en-US" sz="2800"/>
              <a:t> of Mr. Been in England.</a:t>
            </a:r>
            <a:endParaRPr lang="en-US" sz="2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939800" y="-192"/>
            <a:ext cx="9143999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9900" b="1" dirty="0">
                <a:solidFill>
                  <a:schemeClr val="tx1"/>
                </a:solidFill>
              </a:rPr>
              <a:t>cl</a:t>
            </a:r>
            <a:r>
              <a:rPr lang="en-GB" sz="19900" b="1" dirty="0">
                <a:solidFill>
                  <a:srgbClr val="CB4793"/>
                </a:solidFill>
              </a:rPr>
              <a:t>ue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9" t="-3835" r="-30263" b="29198"/>
          <a:stretch>
            <a:fillRect/>
          </a:stretch>
        </p:blipFill>
        <p:spPr>
          <a:xfrm>
            <a:off x="8867958" y="-83744"/>
            <a:ext cx="1704113" cy="264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885" y="426720"/>
            <a:ext cx="1471295" cy="110744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36270" y="3321050"/>
            <a:ext cx="7567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We saw a cl</a:t>
            </a:r>
            <a:r>
              <a:rPr lang="en-US" sz="3600">
                <a:solidFill>
                  <a:schemeClr val="accent1"/>
                </a:solidFill>
              </a:rPr>
              <a:t>ue</a:t>
            </a:r>
            <a:r>
              <a:rPr lang="en-US" sz="3600"/>
              <a:t> to solve the mystery of the flying carpet.</a:t>
            </a:r>
            <a:endParaRPr lang="en-US" sz="36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bldLvl="0" animBg="1"/>
      <p:bldP spid="24" grpId="0" bldLvl="0" animBg="1"/>
      <p:bldP spid="5" grpId="0" bldLvl="0" animBg="1"/>
      <p:bldP spid="6" grpId="0" bldLvl="0" animBg="1"/>
      <p:bldP spid="6" grpId="1" bldLvl="0" animBg="1"/>
      <p:bldP spid="18" grpId="0" bldLvl="0" animBg="1"/>
      <p:bldP spid="18" grpId="1" bldLvl="0" animBg="1"/>
      <p:bldP spid="44" grpId="0" bldLvl="0" animBg="1"/>
      <p:bldP spid="44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/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/>
          <p:cNvSpPr txBox="1"/>
          <p:nvPr/>
        </p:nvSpPr>
        <p:spPr>
          <a:xfrm>
            <a:off x="-913765" y="-150687"/>
            <a:ext cx="9143999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9900" b="1" dirty="0">
                <a:solidFill>
                  <a:schemeClr val="tx1"/>
                </a:solidFill>
              </a:rPr>
              <a:t>que</a:t>
            </a:r>
            <a:r>
              <a:rPr lang="en-GB" sz="19900" b="1" dirty="0">
                <a:solidFill>
                  <a:srgbClr val="CB4793"/>
                </a:solidFill>
              </a:rPr>
              <a:t>ue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HOW ANSWER">
            <a:hlinkClick r:id="" action="ppaction://hlinkshowjump?jump=nextslide"/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  <a:endParaRPr lang="en-GB" dirty="0"/>
          </a:p>
        </p:txBody>
      </p:sp>
      <p:sp>
        <p:nvSpPr>
          <p:cNvPr id="27" name="SHOW ANSWER"/>
          <p:cNvSpPr/>
          <p:nvPr/>
        </p:nvSpPr>
        <p:spPr>
          <a:xfrm>
            <a:off x="6780892" y="558492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  <a:endParaRPr lang="en-GB" dirty="0"/>
          </a:p>
        </p:txBody>
      </p:sp>
      <p:sp>
        <p:nvSpPr>
          <p:cNvPr id="24" name="Freeform: Shape 23"/>
          <p:cNvSpPr/>
          <p:nvPr/>
        </p:nvSpPr>
        <p:spPr>
          <a:xfrm rot="10800000">
            <a:off x="7105015" y="0"/>
            <a:ext cx="2038985" cy="2072005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/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/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/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/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/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33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  <a:endParaRPr lang="en-GB" dirty="0"/>
          </a:p>
        </p:txBody>
      </p:sp>
      <p:sp>
        <p:nvSpPr>
          <p:cNvPr id="44" name="USE TIMER"/>
          <p:cNvSpPr/>
          <p:nvPr/>
        </p:nvSpPr>
        <p:spPr>
          <a:xfrm>
            <a:off x="781414" y="5584926"/>
            <a:ext cx="1607640" cy="5537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  <a:endParaRPr lang="en-GB" dirty="0"/>
          </a:p>
        </p:txBody>
      </p:sp>
      <p:sp>
        <p:nvSpPr>
          <p:cNvPr id="4" name="Text Box 3"/>
          <p:cNvSpPr txBox="1"/>
          <p:nvPr/>
        </p:nvSpPr>
        <p:spPr>
          <a:xfrm>
            <a:off x="643255" y="3479165"/>
            <a:ext cx="881824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 line.</a:t>
            </a:r>
            <a:endParaRPr lang="en-US" sz="3200"/>
          </a:p>
          <a:p>
            <a:endParaRPr lang="en-US" sz="3600"/>
          </a:p>
          <a:p>
            <a:r>
              <a:rPr lang="en-US" sz="3600"/>
              <a:t>We need to stand in a straight que</a:t>
            </a:r>
            <a:r>
              <a:rPr lang="en-US" sz="3600">
                <a:solidFill>
                  <a:schemeClr val="accent1"/>
                </a:solidFill>
              </a:rPr>
              <a:t>ue</a:t>
            </a:r>
            <a:r>
              <a:rPr lang="en-US"/>
              <a:t>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015" y="321945"/>
            <a:ext cx="1864360" cy="14287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bldLvl="0" animBg="1"/>
      <p:bldP spid="24" grpId="0" bldLvl="0" animBg="1"/>
      <p:bldP spid="5" grpId="0" bldLvl="0" animBg="1"/>
      <p:bldP spid="6" grpId="0" bldLvl="0" animBg="1"/>
      <p:bldP spid="6" grpId="1" bldLvl="0" animBg="1"/>
      <p:bldP spid="18" grpId="0" bldLvl="0" animBg="1"/>
      <p:bldP spid="18" grpId="1" bldLvl="0" animBg="1"/>
      <p:bldP spid="44" grpId="0" bldLvl="0" animBg="1"/>
      <p:bldP spid="44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872</Words>
  <Application>WPS Presentation</Application>
  <PresentationFormat>On-screen Show (4:3)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Twinkl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ann ahmed</cp:lastModifiedBy>
  <cp:revision>37</cp:revision>
  <dcterms:created xsi:type="dcterms:W3CDTF">2021-03-18T13:10:00Z</dcterms:created>
  <dcterms:modified xsi:type="dcterms:W3CDTF">2023-11-23T14:48:48Z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BD31A609DDC14606B41AA9766A9FD18C_13</vt:lpwstr>
  </property>
  <property fmtid="{D5CDD505-2E9C-101B-9397-08002B2CF9AE}" pid="3" name="KSOProductBuildVer">
    <vt:lpwstr>1033-12.2.0.13306</vt:lpwstr>
  </property>
</Properties>
</file>