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67" r:id="rId9"/>
  </p:sldIdLst>
  <p:sldSz cx="9144000" cy="6858000" type="screen4x3"/>
  <p:notesSz cx="6858000" cy="9144000"/>
  <p:embeddedFontLst>
    <p:embeddedFont>
      <p:font typeface="Twinkl SemiBold" pitchFamily="2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assoon Infant Rg" panose="02000503030000020003" pitchFamily="50" charset="0"/>
      <p:regular r:id="rId17"/>
      <p:bold r:id="rId18"/>
    </p:embeddedFont>
    <p:embeddedFont>
      <p:font typeface="Twinkl" pitchFamily="2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6BC"/>
    <a:srgbClr val="7768AD"/>
    <a:srgbClr val="2BB7BC"/>
    <a:srgbClr val="2CB7BC"/>
    <a:srgbClr val="A673AF"/>
    <a:srgbClr val="A872AE"/>
    <a:srgbClr val="9C9BCD"/>
    <a:srgbClr val="77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2AA840-C1FB-4D05-8921-0110DB0FBA95}" type="datetimeFigureOut">
              <a:rPr lang="en-GB"/>
              <a:pPr>
                <a:defRPr/>
              </a:pPr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6F223-6B46-4AF0-8F1F-4B827FB32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38ECAF-D269-4384-AD68-9FD256C36170}" type="datetimeFigureOut">
              <a:rPr lang="en-GB"/>
              <a:pPr>
                <a:defRPr/>
              </a:pPr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CCCE7C-E3D2-4826-B7A4-89298C88D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71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9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85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/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/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77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7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Who’s going to the party?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477963"/>
            <a:ext cx="7632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Some children have already arrived at the party.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More children are just arriving.</a:t>
            </a:r>
          </a:p>
        </p:txBody>
      </p:sp>
      <p:sp>
        <p:nvSpPr>
          <p:cNvPr id="14" name="Rectangle: Rounded Corners 13"/>
          <p:cNvSpPr>
            <a:spLocks noChangeArrowheads="1"/>
          </p:cNvSpPr>
          <p:nvPr/>
        </p:nvSpPr>
        <p:spPr bwMode="auto">
          <a:xfrm>
            <a:off x="755650" y="2227263"/>
            <a:ext cx="7632700" cy="547687"/>
          </a:xfrm>
          <a:prstGeom prst="roundRect">
            <a:avLst>
              <a:gd name="adj" fmla="val 16667"/>
            </a:avLst>
          </a:prstGeom>
          <a:solidFill>
            <a:srgbClr val="7768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Can you count how many children will be at the party altogether?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155950"/>
            <a:ext cx="11255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3209925"/>
            <a:ext cx="939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3209925"/>
            <a:ext cx="8016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3097213"/>
            <a:ext cx="12493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097213"/>
            <a:ext cx="1411287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: Rounded Corners 25"/>
          <p:cNvSpPr>
            <a:spLocks noChangeArrowheads="1"/>
          </p:cNvSpPr>
          <p:nvPr/>
        </p:nvSpPr>
        <p:spPr bwMode="auto">
          <a:xfrm>
            <a:off x="750888" y="5605463"/>
            <a:ext cx="7632700" cy="547687"/>
          </a:xfrm>
          <a:prstGeom prst="roundRect">
            <a:avLst>
              <a:gd name="adj" fmla="val 16667"/>
            </a:avLst>
          </a:prstGeom>
          <a:solidFill>
            <a:srgbClr val="2DB6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Click the question mark to check your answer.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re are children"/>
          <p:cNvSpPr>
            <a:spLocks noChangeArrowheads="1"/>
          </p:cNvSpPr>
          <p:nvPr/>
        </p:nvSpPr>
        <p:spPr bwMode="auto">
          <a:xfrm>
            <a:off x="617538" y="595313"/>
            <a:ext cx="7883525" cy="508000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There are </a:t>
            </a:r>
            <a:r>
              <a:rPr lang="en-GB" altLang="en-US" b="1">
                <a:solidFill>
                  <a:schemeClr val="bg1"/>
                </a:solidFill>
              </a:rPr>
              <a:t>6</a:t>
            </a:r>
            <a:r>
              <a:rPr lang="en-GB" altLang="en-US">
                <a:solidFill>
                  <a:schemeClr val="bg1"/>
                </a:solidFill>
              </a:rPr>
              <a:t> children at the party already.</a:t>
            </a:r>
          </a:p>
        </p:txBody>
      </p:sp>
      <p:grpSp>
        <p:nvGrpSpPr>
          <p:cNvPr id="10243" name="Timeline"/>
          <p:cNvGrpSpPr>
            <a:grpSpLocks/>
          </p:cNvGrpSpPr>
          <p:nvPr/>
        </p:nvGrpSpPr>
        <p:grpSpPr bwMode="auto">
          <a:xfrm>
            <a:off x="581025" y="5413375"/>
            <a:ext cx="8175625" cy="679450"/>
            <a:chOff x="581612" y="5413375"/>
            <a:chExt cx="8175038" cy="6794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3DAF3-4B40-4F71-B2F5-585C186EABE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27960-4679-4343-A41A-5EF9549358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74274-2EAB-401A-9698-E435E8B0C1BF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86523F-C1F5-4A42-B945-3FD70691D6BF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0F21FC-A5A9-4BCC-825C-F0B94908B40F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1BEA52-AAC1-47DE-965A-B405C31445E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ABE6C-A550-44B1-A2FF-5523AF6B3935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6F2154-588A-4CAF-A287-FDA0E426554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4031C-5163-4A6E-B014-50A5DC5CB51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7E71B7-0266-4F2D-B67B-DEB16E4DA502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2F0EEE-367A-4673-8318-37342FD86F90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7C8F25-E4B7-4964-A65A-929547F46F3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4E19A-17FF-4218-87BC-E53451AB54A3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E0161-7601-4A26-87AC-E96828AA7DF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71675E-A1CE-41DB-9D58-49D488F348A4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7CEE8A-BB8E-4064-8101-9DA7B93354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144329-1AD6-4368-AB17-86141F985DB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924793-66C5-4E96-BD80-159DBE3607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B197B8-6550-47E6-864C-C2E65AA25AA1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1AABD1-B289-4505-9C50-B495197B9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4" name="TextBox 28"/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10275" name="TextBox 30"/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10276" name="TextBox 31"/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10277" name="TextBox 32"/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10278" name="TextBox 33"/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10279" name="TextBox 34"/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10280" name="TextBox 35"/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10281" name="TextBox 36"/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10282" name="TextBox 37"/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10283" name="TextBox 38"/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10284" name="TextBox 39"/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10285" name="TextBox 40"/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10286" name="TextBox 41"/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10287" name="TextBox 42"/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10288" name="TextBox 43"/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10289" name="TextBox 44"/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10290" name="TextBox 45"/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6DA120-BC2C-415A-9C51-3FEE2B64778F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2" name="TextBox 47"/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35E9F-A599-43A1-BB9B-F3D7CC9BD1A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4" name="TextBox 49"/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10295" name="TextBox 50"/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10296" name="TextBox 51"/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61" name="Teal Circle">
            <a:extLst>
              <a:ext uri="{FF2B5EF4-FFF2-40B4-BE49-F238E27FC236}">
                <a16:creationId xmlns:a16="http://schemas.microsoft.com/office/drawing/2014/main" id="{6FD108EC-1A8A-490B-9AB9-879E579ED490}"/>
              </a:ext>
            </a:extLst>
          </p:cNvPr>
          <p:cNvSpPr/>
          <p:nvPr/>
        </p:nvSpPr>
        <p:spPr>
          <a:xfrm>
            <a:off x="2832100" y="5445125"/>
            <a:ext cx="431800" cy="430213"/>
          </a:xfrm>
          <a:prstGeom prst="ellipse">
            <a:avLst/>
          </a:prstGeom>
          <a:noFill/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Can you count how"/>
          <p:cNvSpPr>
            <a:spLocks noChangeArrowheads="1"/>
          </p:cNvSpPr>
          <p:nvPr/>
        </p:nvSpPr>
        <p:spPr bwMode="auto">
          <a:xfrm>
            <a:off x="706438" y="1087438"/>
            <a:ext cx="7859712" cy="512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count how many children will be at the party altogether?</a:t>
            </a:r>
          </a:p>
        </p:txBody>
      </p:sp>
      <p:pic>
        <p:nvPicPr>
          <p:cNvPr id="10246" name="D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595438"/>
            <a:ext cx="15827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umber Circle">
            <a:extLst/>
          </p:cNvPr>
          <p:cNvSpPr/>
          <p:nvPr/>
        </p:nvSpPr>
        <p:spPr bwMode="auto">
          <a:xfrm>
            <a:off x="1101725" y="2851150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6</a:t>
            </a:r>
            <a:endParaRPr lang="en-GB" sz="3200" b="1" dirty="0"/>
          </a:p>
        </p:txBody>
      </p:sp>
      <p:sp>
        <p:nvSpPr>
          <p:cNvPr id="10248" name="+"/>
          <p:cNvSpPr txBox="1">
            <a:spLocks noChangeArrowheads="1"/>
          </p:cNvSpPr>
          <p:nvPr/>
        </p:nvSpPr>
        <p:spPr bwMode="auto">
          <a:xfrm>
            <a:off x="2235200" y="2462213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+</a:t>
            </a:r>
          </a:p>
        </p:txBody>
      </p:sp>
      <p:sp>
        <p:nvSpPr>
          <p:cNvPr id="10249" name="="/>
          <p:cNvSpPr txBox="1">
            <a:spLocks noChangeArrowheads="1"/>
          </p:cNvSpPr>
          <p:nvPr/>
        </p:nvSpPr>
        <p:spPr bwMode="auto">
          <a:xfrm>
            <a:off x="6326188" y="2439988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63" name="Answer">
            <a:extLst/>
          </p:cNvPr>
          <p:cNvSpPr/>
          <p:nvPr/>
        </p:nvSpPr>
        <p:spPr bwMode="auto">
          <a:xfrm>
            <a:off x="7196138" y="2563813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10</a:t>
            </a:r>
            <a:endParaRPr lang="en-GB" sz="3200" b="1" dirty="0"/>
          </a:p>
        </p:txBody>
      </p:sp>
      <p:sp>
        <p:nvSpPr>
          <p:cNvPr id="72" name="?">
            <a:extLst/>
          </p:cNvPr>
          <p:cNvSpPr/>
          <p:nvPr/>
        </p:nvSpPr>
        <p:spPr bwMode="auto">
          <a:xfrm>
            <a:off x="7196138" y="2563813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?</a:t>
            </a:r>
            <a:endParaRPr lang="en-GB" sz="3200" b="1" dirty="0"/>
          </a:p>
        </p:txBody>
      </p:sp>
      <p:pic>
        <p:nvPicPr>
          <p:cNvPr id="1024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2735263"/>
            <a:ext cx="21907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95"/>
          <a:stretch>
            <a:fillRect/>
          </a:stretch>
        </p:blipFill>
        <p:spPr bwMode="auto">
          <a:xfrm>
            <a:off x="3194050" y="2757488"/>
            <a:ext cx="5699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57" grpId="0"/>
      <p:bldP spid="60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re are children"/>
          <p:cNvSpPr>
            <a:spLocks noChangeArrowheads="1"/>
          </p:cNvSpPr>
          <p:nvPr/>
        </p:nvSpPr>
        <p:spPr bwMode="auto">
          <a:xfrm>
            <a:off x="617538" y="595313"/>
            <a:ext cx="7883525" cy="508000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There are </a:t>
            </a:r>
            <a:r>
              <a:rPr lang="en-GB" altLang="en-US" b="1">
                <a:solidFill>
                  <a:schemeClr val="bg1"/>
                </a:solidFill>
              </a:rPr>
              <a:t>7</a:t>
            </a:r>
            <a:r>
              <a:rPr lang="en-GB" altLang="en-US">
                <a:solidFill>
                  <a:schemeClr val="bg1"/>
                </a:solidFill>
              </a:rPr>
              <a:t> children at the party already.</a:t>
            </a:r>
          </a:p>
        </p:txBody>
      </p:sp>
      <p:grpSp>
        <p:nvGrpSpPr>
          <p:cNvPr id="11267" name="Timeline"/>
          <p:cNvGrpSpPr>
            <a:grpSpLocks/>
          </p:cNvGrpSpPr>
          <p:nvPr/>
        </p:nvGrpSpPr>
        <p:grpSpPr bwMode="auto">
          <a:xfrm>
            <a:off x="581025" y="5413375"/>
            <a:ext cx="8175625" cy="679450"/>
            <a:chOff x="581612" y="5413375"/>
            <a:chExt cx="8175038" cy="6794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3DAF3-4B40-4F71-B2F5-585C186EABE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27960-4679-4343-A41A-5EF9549358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74274-2EAB-401A-9698-E435E8B0C1BF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86523F-C1F5-4A42-B945-3FD70691D6BF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0F21FC-A5A9-4BCC-825C-F0B94908B40F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1BEA52-AAC1-47DE-965A-B405C31445E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ABE6C-A550-44B1-A2FF-5523AF6B3935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6F2154-588A-4CAF-A287-FDA0E426554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4031C-5163-4A6E-B014-50A5DC5CB51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7E71B7-0266-4F2D-B67B-DEB16E4DA502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2F0EEE-367A-4673-8318-37342FD86F90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7C8F25-E4B7-4964-A65A-929547F46F3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4E19A-17FF-4218-87BC-E53451AB54A3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E0161-7601-4A26-87AC-E96828AA7DF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71675E-A1CE-41DB-9D58-49D488F348A4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7CEE8A-BB8E-4064-8101-9DA7B93354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144329-1AD6-4368-AB17-86141F985DB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924793-66C5-4E96-BD80-159DBE3607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B197B8-6550-47E6-864C-C2E65AA25AA1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1AABD1-B289-4505-9C50-B495197B9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03" name="TextBox 28"/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11304" name="TextBox 30"/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11305" name="TextBox 31"/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11306" name="TextBox 32"/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11307" name="TextBox 33"/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11308" name="TextBox 34"/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11309" name="TextBox 35"/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11310" name="TextBox 36"/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11311" name="TextBox 37"/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11312" name="TextBox 38"/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11313" name="TextBox 39"/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11314" name="TextBox 40"/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11315" name="TextBox 41"/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11316" name="TextBox 42"/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11317" name="TextBox 43"/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11318" name="TextBox 44"/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11319" name="TextBox 45"/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6DA120-BC2C-415A-9C51-3FEE2B64778F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21" name="TextBox 47"/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35E9F-A599-43A1-BB9B-F3D7CC9BD1A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23" name="TextBox 49"/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11324" name="TextBox 50"/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11325" name="TextBox 51"/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61" name="Teal Circle">
            <a:extLst>
              <a:ext uri="{FF2B5EF4-FFF2-40B4-BE49-F238E27FC236}">
                <a16:creationId xmlns:a16="http://schemas.microsoft.com/office/drawing/2014/main" id="{6FD108EC-1A8A-490B-9AB9-879E579ED490}"/>
              </a:ext>
            </a:extLst>
          </p:cNvPr>
          <p:cNvSpPr/>
          <p:nvPr/>
        </p:nvSpPr>
        <p:spPr>
          <a:xfrm>
            <a:off x="3238500" y="5445125"/>
            <a:ext cx="431800" cy="430213"/>
          </a:xfrm>
          <a:prstGeom prst="ellipse">
            <a:avLst/>
          </a:prstGeom>
          <a:noFill/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Can you count how"/>
          <p:cNvSpPr>
            <a:spLocks noChangeArrowheads="1"/>
          </p:cNvSpPr>
          <p:nvPr/>
        </p:nvSpPr>
        <p:spPr bwMode="auto">
          <a:xfrm>
            <a:off x="706438" y="1087438"/>
            <a:ext cx="7859712" cy="512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count how many children will be at the party altogether?</a:t>
            </a:r>
          </a:p>
        </p:txBody>
      </p:sp>
      <p:pic>
        <p:nvPicPr>
          <p:cNvPr id="11270" name="D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595438"/>
            <a:ext cx="15827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umber Circle">
            <a:extLst/>
          </p:cNvPr>
          <p:cNvSpPr/>
          <p:nvPr/>
        </p:nvSpPr>
        <p:spPr bwMode="auto">
          <a:xfrm>
            <a:off x="1101725" y="2851150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7</a:t>
            </a:r>
            <a:endParaRPr lang="en-GB" sz="3200" b="1" dirty="0"/>
          </a:p>
        </p:txBody>
      </p:sp>
      <p:sp>
        <p:nvSpPr>
          <p:cNvPr id="11272" name="+"/>
          <p:cNvSpPr txBox="1">
            <a:spLocks noChangeArrowheads="1"/>
          </p:cNvSpPr>
          <p:nvPr/>
        </p:nvSpPr>
        <p:spPr bwMode="auto">
          <a:xfrm>
            <a:off x="2146300" y="2462213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+</a:t>
            </a:r>
          </a:p>
        </p:txBody>
      </p:sp>
      <p:sp>
        <p:nvSpPr>
          <p:cNvPr id="11273" name="="/>
          <p:cNvSpPr txBox="1">
            <a:spLocks noChangeArrowheads="1"/>
          </p:cNvSpPr>
          <p:nvPr/>
        </p:nvSpPr>
        <p:spPr bwMode="auto">
          <a:xfrm>
            <a:off x="6326188" y="2439988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63" name="Answer">
            <a:extLst/>
          </p:cNvPr>
          <p:cNvSpPr/>
          <p:nvPr/>
        </p:nvSpPr>
        <p:spPr bwMode="auto">
          <a:xfrm>
            <a:off x="7189788" y="2563813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14</a:t>
            </a:r>
            <a:endParaRPr lang="en-GB" sz="3200" b="1" dirty="0"/>
          </a:p>
        </p:txBody>
      </p:sp>
      <p:sp>
        <p:nvSpPr>
          <p:cNvPr id="72" name="?">
            <a:extLst/>
          </p:cNvPr>
          <p:cNvSpPr/>
          <p:nvPr/>
        </p:nvSpPr>
        <p:spPr bwMode="auto">
          <a:xfrm>
            <a:off x="7189788" y="2578100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?</a:t>
            </a:r>
            <a:endParaRPr lang="en-GB" sz="3200" b="1" dirty="0"/>
          </a:p>
        </p:txBody>
      </p:sp>
      <p:pic>
        <p:nvPicPr>
          <p:cNvPr id="62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-316" r="75992" b="316"/>
          <a:stretch>
            <a:fillRect/>
          </a:stretch>
        </p:blipFill>
        <p:spPr bwMode="auto">
          <a:xfrm>
            <a:off x="2841625" y="2805113"/>
            <a:ext cx="5000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5"/>
          <a:stretch>
            <a:fillRect/>
          </a:stretch>
        </p:blipFill>
        <p:spPr bwMode="auto">
          <a:xfrm>
            <a:off x="4891088" y="2876550"/>
            <a:ext cx="5429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-1253" r="50066" b="1253"/>
          <a:stretch>
            <a:fillRect/>
          </a:stretch>
        </p:blipFill>
        <p:spPr bwMode="auto">
          <a:xfrm>
            <a:off x="3784600" y="2881313"/>
            <a:ext cx="56197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0" t="-1617" r="36053" b="1617"/>
          <a:stretch>
            <a:fillRect/>
          </a:stretch>
        </p:blipFill>
        <p:spPr bwMode="auto">
          <a:xfrm>
            <a:off x="4213225" y="2765425"/>
            <a:ext cx="7366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7" t="-3976" r="-2908" b="1128"/>
          <a:stretch>
            <a:fillRect/>
          </a:stretch>
        </p:blipFill>
        <p:spPr bwMode="auto">
          <a:xfrm>
            <a:off x="5414963" y="2813050"/>
            <a:ext cx="5810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-336" r="48033" b="336"/>
          <a:stretch>
            <a:fillRect/>
          </a:stretch>
        </p:blipFill>
        <p:spPr bwMode="auto">
          <a:xfrm>
            <a:off x="5827713" y="2935288"/>
            <a:ext cx="66833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5"/>
          <a:stretch>
            <a:fillRect/>
          </a:stretch>
        </p:blipFill>
        <p:spPr bwMode="auto">
          <a:xfrm>
            <a:off x="3303588" y="2854325"/>
            <a:ext cx="5603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57" grpId="0"/>
      <p:bldP spid="60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re are children"/>
          <p:cNvSpPr>
            <a:spLocks noChangeArrowheads="1"/>
          </p:cNvSpPr>
          <p:nvPr/>
        </p:nvSpPr>
        <p:spPr bwMode="auto">
          <a:xfrm>
            <a:off x="617538" y="595313"/>
            <a:ext cx="7883525" cy="508000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There are </a:t>
            </a:r>
            <a:r>
              <a:rPr lang="en-GB" altLang="en-US" b="1">
                <a:solidFill>
                  <a:schemeClr val="bg1"/>
                </a:solidFill>
              </a:rPr>
              <a:t>9 </a:t>
            </a:r>
            <a:r>
              <a:rPr lang="en-GB" altLang="en-US">
                <a:solidFill>
                  <a:schemeClr val="bg1"/>
                </a:solidFill>
              </a:rPr>
              <a:t>children at the party already.</a:t>
            </a:r>
          </a:p>
        </p:txBody>
      </p:sp>
      <p:grpSp>
        <p:nvGrpSpPr>
          <p:cNvPr id="12291" name="Timeline"/>
          <p:cNvGrpSpPr>
            <a:grpSpLocks/>
          </p:cNvGrpSpPr>
          <p:nvPr/>
        </p:nvGrpSpPr>
        <p:grpSpPr bwMode="auto">
          <a:xfrm>
            <a:off x="581025" y="5413375"/>
            <a:ext cx="8175625" cy="679450"/>
            <a:chOff x="581612" y="5413375"/>
            <a:chExt cx="8175038" cy="6794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3DAF3-4B40-4F71-B2F5-585C186EABE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27960-4679-4343-A41A-5EF9549358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74274-2EAB-401A-9698-E435E8B0C1BF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86523F-C1F5-4A42-B945-3FD70691D6BF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0F21FC-A5A9-4BCC-825C-F0B94908B40F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1BEA52-AAC1-47DE-965A-B405C31445E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ABE6C-A550-44B1-A2FF-5523AF6B3935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6F2154-588A-4CAF-A287-FDA0E426554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4031C-5163-4A6E-B014-50A5DC5CB51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7E71B7-0266-4F2D-B67B-DEB16E4DA502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2F0EEE-367A-4673-8318-37342FD86F90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7C8F25-E4B7-4964-A65A-929547F46F3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4E19A-17FF-4218-87BC-E53451AB54A3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E0161-7601-4A26-87AC-E96828AA7DF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71675E-A1CE-41DB-9D58-49D488F348A4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7CEE8A-BB8E-4064-8101-9DA7B93354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144329-1AD6-4368-AB17-86141F985DB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924793-66C5-4E96-BD80-159DBE3607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B197B8-6550-47E6-864C-C2E65AA25AA1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1AABD1-B289-4505-9C50-B495197B9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26" name="TextBox 28"/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12327" name="TextBox 30"/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12328" name="TextBox 31"/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12329" name="TextBox 32"/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12330" name="TextBox 33"/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12331" name="TextBox 34"/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12332" name="TextBox 35"/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12333" name="TextBox 36"/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12334" name="TextBox 37"/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12335" name="TextBox 38"/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12336" name="TextBox 39"/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12337" name="TextBox 40"/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12338" name="TextBox 41"/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12339" name="TextBox 42"/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12340" name="TextBox 43"/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12341" name="TextBox 44"/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12342" name="TextBox 45"/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6DA120-BC2C-415A-9C51-3FEE2B64778F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44" name="TextBox 47"/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35E9F-A599-43A1-BB9B-F3D7CC9BD1A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46" name="TextBox 49"/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12347" name="TextBox 50"/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12348" name="TextBox 51"/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61" name="Teal Circle">
            <a:extLst>
              <a:ext uri="{FF2B5EF4-FFF2-40B4-BE49-F238E27FC236}">
                <a16:creationId xmlns:a16="http://schemas.microsoft.com/office/drawing/2014/main" id="{6FD108EC-1A8A-490B-9AB9-879E579ED490}"/>
              </a:ext>
            </a:extLst>
          </p:cNvPr>
          <p:cNvSpPr/>
          <p:nvPr/>
        </p:nvSpPr>
        <p:spPr>
          <a:xfrm>
            <a:off x="3965575" y="5445125"/>
            <a:ext cx="431800" cy="430213"/>
          </a:xfrm>
          <a:prstGeom prst="ellipse">
            <a:avLst/>
          </a:prstGeom>
          <a:noFill/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Can you count how"/>
          <p:cNvSpPr>
            <a:spLocks noChangeArrowheads="1"/>
          </p:cNvSpPr>
          <p:nvPr/>
        </p:nvSpPr>
        <p:spPr bwMode="auto">
          <a:xfrm>
            <a:off x="706438" y="1087438"/>
            <a:ext cx="7859712" cy="512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count how many children will be at the party altogether?</a:t>
            </a:r>
          </a:p>
        </p:txBody>
      </p:sp>
      <p:pic>
        <p:nvPicPr>
          <p:cNvPr id="12294" name="D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595438"/>
            <a:ext cx="15827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umber Circle">
            <a:extLst/>
          </p:cNvPr>
          <p:cNvSpPr/>
          <p:nvPr/>
        </p:nvSpPr>
        <p:spPr bwMode="auto">
          <a:xfrm>
            <a:off x="1101725" y="2851150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9</a:t>
            </a:r>
            <a:endParaRPr lang="en-GB" sz="3200" b="1" dirty="0"/>
          </a:p>
        </p:txBody>
      </p:sp>
      <p:sp>
        <p:nvSpPr>
          <p:cNvPr id="12296" name="+"/>
          <p:cNvSpPr txBox="1">
            <a:spLocks noChangeArrowheads="1"/>
          </p:cNvSpPr>
          <p:nvPr/>
        </p:nvSpPr>
        <p:spPr bwMode="auto">
          <a:xfrm>
            <a:off x="2146300" y="2462213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+</a:t>
            </a:r>
          </a:p>
        </p:txBody>
      </p:sp>
      <p:sp>
        <p:nvSpPr>
          <p:cNvPr id="12297" name="="/>
          <p:cNvSpPr txBox="1">
            <a:spLocks noChangeArrowheads="1"/>
          </p:cNvSpPr>
          <p:nvPr/>
        </p:nvSpPr>
        <p:spPr bwMode="auto">
          <a:xfrm>
            <a:off x="6326188" y="2439988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63" name="Answer">
            <a:extLst/>
          </p:cNvPr>
          <p:cNvSpPr/>
          <p:nvPr/>
        </p:nvSpPr>
        <p:spPr bwMode="auto">
          <a:xfrm>
            <a:off x="7189788" y="2563813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15</a:t>
            </a:r>
            <a:endParaRPr lang="en-GB" sz="3200" b="1" dirty="0"/>
          </a:p>
        </p:txBody>
      </p:sp>
      <p:sp>
        <p:nvSpPr>
          <p:cNvPr id="72" name="?">
            <a:extLst/>
          </p:cNvPr>
          <p:cNvSpPr/>
          <p:nvPr/>
        </p:nvSpPr>
        <p:spPr bwMode="auto">
          <a:xfrm>
            <a:off x="7189788" y="2578100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?</a:t>
            </a:r>
            <a:endParaRPr lang="en-GB" sz="3200" b="1" dirty="0"/>
          </a:p>
        </p:txBody>
      </p:sp>
      <p:pic>
        <p:nvPicPr>
          <p:cNvPr id="62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-316" r="75992" b="316"/>
          <a:stretch>
            <a:fillRect/>
          </a:stretch>
        </p:blipFill>
        <p:spPr bwMode="auto">
          <a:xfrm>
            <a:off x="3140075" y="2805113"/>
            <a:ext cx="5000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5"/>
          <a:stretch>
            <a:fillRect/>
          </a:stretch>
        </p:blipFill>
        <p:spPr bwMode="auto">
          <a:xfrm>
            <a:off x="5189538" y="2876550"/>
            <a:ext cx="5429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-1253" r="50066" b="1253"/>
          <a:stretch>
            <a:fillRect/>
          </a:stretch>
        </p:blipFill>
        <p:spPr bwMode="auto">
          <a:xfrm>
            <a:off x="4083050" y="2881313"/>
            <a:ext cx="56038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0" t="-1617" r="36053" b="1617"/>
          <a:stretch>
            <a:fillRect/>
          </a:stretch>
        </p:blipFill>
        <p:spPr bwMode="auto">
          <a:xfrm>
            <a:off x="4510088" y="2765425"/>
            <a:ext cx="73818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7" t="-3976" r="-2908" b="1128"/>
          <a:stretch>
            <a:fillRect/>
          </a:stretch>
        </p:blipFill>
        <p:spPr bwMode="auto">
          <a:xfrm>
            <a:off x="5713413" y="2813050"/>
            <a:ext cx="5810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5"/>
          <a:stretch>
            <a:fillRect/>
          </a:stretch>
        </p:blipFill>
        <p:spPr bwMode="auto">
          <a:xfrm>
            <a:off x="3602038" y="2854325"/>
            <a:ext cx="5603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57" grpId="0"/>
      <p:bldP spid="60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re are children"/>
          <p:cNvSpPr>
            <a:spLocks noChangeArrowheads="1"/>
          </p:cNvSpPr>
          <p:nvPr/>
        </p:nvSpPr>
        <p:spPr bwMode="auto">
          <a:xfrm>
            <a:off x="617538" y="595313"/>
            <a:ext cx="7883525" cy="508000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There are </a:t>
            </a:r>
            <a:r>
              <a:rPr lang="en-GB" altLang="en-US" b="1">
                <a:solidFill>
                  <a:schemeClr val="bg1"/>
                </a:solidFill>
              </a:rPr>
              <a:t>8 </a:t>
            </a:r>
            <a:r>
              <a:rPr lang="en-GB" altLang="en-US">
                <a:solidFill>
                  <a:schemeClr val="bg1"/>
                </a:solidFill>
              </a:rPr>
              <a:t>children at the party already.</a:t>
            </a:r>
          </a:p>
        </p:txBody>
      </p:sp>
      <p:grpSp>
        <p:nvGrpSpPr>
          <p:cNvPr id="13315" name="Timeline"/>
          <p:cNvGrpSpPr>
            <a:grpSpLocks/>
          </p:cNvGrpSpPr>
          <p:nvPr/>
        </p:nvGrpSpPr>
        <p:grpSpPr bwMode="auto">
          <a:xfrm>
            <a:off x="581025" y="5413375"/>
            <a:ext cx="8175625" cy="679450"/>
            <a:chOff x="581612" y="5413375"/>
            <a:chExt cx="8175038" cy="6794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3DAF3-4B40-4F71-B2F5-585C186EABE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27960-4679-4343-A41A-5EF9549358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74274-2EAB-401A-9698-E435E8B0C1BF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86523F-C1F5-4A42-B945-3FD70691D6BF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0F21FC-A5A9-4BCC-825C-F0B94908B40F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1BEA52-AAC1-47DE-965A-B405C31445E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ABE6C-A550-44B1-A2FF-5523AF6B3935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6F2154-588A-4CAF-A287-FDA0E426554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4031C-5163-4A6E-B014-50A5DC5CB51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7E71B7-0266-4F2D-B67B-DEB16E4DA502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2F0EEE-367A-4673-8318-37342FD86F90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7C8F25-E4B7-4964-A65A-929547F46F3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4E19A-17FF-4218-87BC-E53451AB54A3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E0161-7601-4A26-87AC-E96828AA7DF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71675E-A1CE-41DB-9D58-49D488F348A4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7CEE8A-BB8E-4064-8101-9DA7B93354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144329-1AD6-4368-AB17-86141F985DB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924793-66C5-4E96-BD80-159DBE3607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B197B8-6550-47E6-864C-C2E65AA25AA1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1AABD1-B289-4505-9C50-B495197B9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9" name="TextBox 28"/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13350" name="TextBox 30"/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13351" name="TextBox 31"/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13352" name="TextBox 32"/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13353" name="TextBox 33"/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13354" name="TextBox 34"/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13355" name="TextBox 35"/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13356" name="TextBox 36"/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13357" name="TextBox 37"/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13358" name="TextBox 38"/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13359" name="TextBox 39"/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13360" name="TextBox 40"/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13361" name="TextBox 41"/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13362" name="TextBox 42"/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13363" name="TextBox 43"/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13364" name="TextBox 44"/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13365" name="TextBox 45"/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6DA120-BC2C-415A-9C51-3FEE2B64778F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7" name="TextBox 47"/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35E9F-A599-43A1-BB9B-F3D7CC9BD1A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9" name="TextBox 49"/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13370" name="TextBox 50"/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13371" name="TextBox 51"/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61" name="Teal Circle">
            <a:extLst>
              <a:ext uri="{FF2B5EF4-FFF2-40B4-BE49-F238E27FC236}">
                <a16:creationId xmlns:a16="http://schemas.microsoft.com/office/drawing/2014/main" id="{6FD108EC-1A8A-490B-9AB9-879E579ED490}"/>
              </a:ext>
            </a:extLst>
          </p:cNvPr>
          <p:cNvSpPr/>
          <p:nvPr/>
        </p:nvSpPr>
        <p:spPr>
          <a:xfrm>
            <a:off x="3609975" y="5445125"/>
            <a:ext cx="431800" cy="430213"/>
          </a:xfrm>
          <a:prstGeom prst="ellipse">
            <a:avLst/>
          </a:prstGeom>
          <a:noFill/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Can you count how"/>
          <p:cNvSpPr>
            <a:spLocks noChangeArrowheads="1"/>
          </p:cNvSpPr>
          <p:nvPr/>
        </p:nvSpPr>
        <p:spPr bwMode="auto">
          <a:xfrm>
            <a:off x="706438" y="1087438"/>
            <a:ext cx="7859712" cy="512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count how many children will be at the party altogether?</a:t>
            </a:r>
          </a:p>
        </p:txBody>
      </p:sp>
      <p:pic>
        <p:nvPicPr>
          <p:cNvPr id="13318" name="D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595438"/>
            <a:ext cx="15827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umber Circle">
            <a:extLst/>
          </p:cNvPr>
          <p:cNvSpPr/>
          <p:nvPr/>
        </p:nvSpPr>
        <p:spPr bwMode="auto">
          <a:xfrm>
            <a:off x="1101725" y="2851150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8</a:t>
            </a:r>
            <a:endParaRPr lang="en-GB" sz="3200" b="1" dirty="0"/>
          </a:p>
        </p:txBody>
      </p:sp>
      <p:sp>
        <p:nvSpPr>
          <p:cNvPr id="13320" name="+"/>
          <p:cNvSpPr txBox="1">
            <a:spLocks noChangeArrowheads="1"/>
          </p:cNvSpPr>
          <p:nvPr/>
        </p:nvSpPr>
        <p:spPr bwMode="auto">
          <a:xfrm>
            <a:off x="2146300" y="2462213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+</a:t>
            </a:r>
          </a:p>
        </p:txBody>
      </p:sp>
      <p:sp>
        <p:nvSpPr>
          <p:cNvPr id="13321" name="="/>
          <p:cNvSpPr txBox="1">
            <a:spLocks noChangeArrowheads="1"/>
          </p:cNvSpPr>
          <p:nvPr/>
        </p:nvSpPr>
        <p:spPr bwMode="auto">
          <a:xfrm>
            <a:off x="6326188" y="2439988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63" name="Answer">
            <a:extLst/>
          </p:cNvPr>
          <p:cNvSpPr/>
          <p:nvPr/>
        </p:nvSpPr>
        <p:spPr bwMode="auto">
          <a:xfrm>
            <a:off x="7189788" y="2563813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13</a:t>
            </a:r>
            <a:endParaRPr lang="en-GB" sz="3200" b="1" dirty="0"/>
          </a:p>
        </p:txBody>
      </p:sp>
      <p:sp>
        <p:nvSpPr>
          <p:cNvPr id="72" name="?">
            <a:extLst/>
          </p:cNvPr>
          <p:cNvSpPr/>
          <p:nvPr/>
        </p:nvSpPr>
        <p:spPr bwMode="auto">
          <a:xfrm>
            <a:off x="7189788" y="2578100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?</a:t>
            </a:r>
            <a:endParaRPr lang="en-GB" sz="3200" b="1" dirty="0"/>
          </a:p>
        </p:txBody>
      </p:sp>
      <p:pic>
        <p:nvPicPr>
          <p:cNvPr id="62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-316" r="75992" b="316"/>
          <a:stretch>
            <a:fillRect/>
          </a:stretch>
        </p:blipFill>
        <p:spPr bwMode="auto">
          <a:xfrm>
            <a:off x="3116263" y="2805113"/>
            <a:ext cx="50006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5"/>
          <a:stretch>
            <a:fillRect/>
          </a:stretch>
        </p:blipFill>
        <p:spPr bwMode="auto">
          <a:xfrm>
            <a:off x="4981575" y="2876550"/>
            <a:ext cx="5445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-1253" r="50066" b="1253"/>
          <a:stretch>
            <a:fillRect/>
          </a:stretch>
        </p:blipFill>
        <p:spPr bwMode="auto">
          <a:xfrm>
            <a:off x="4360863" y="2881313"/>
            <a:ext cx="56038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7" t="-3976" r="-2908" b="1128"/>
          <a:stretch>
            <a:fillRect/>
          </a:stretch>
        </p:blipFill>
        <p:spPr bwMode="auto">
          <a:xfrm>
            <a:off x="5741988" y="2813050"/>
            <a:ext cx="5794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5"/>
          <a:stretch>
            <a:fillRect/>
          </a:stretch>
        </p:blipFill>
        <p:spPr bwMode="auto">
          <a:xfrm>
            <a:off x="3708400" y="2854325"/>
            <a:ext cx="5603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57" grpId="0"/>
      <p:bldP spid="60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re are children"/>
          <p:cNvSpPr>
            <a:spLocks noChangeArrowheads="1"/>
          </p:cNvSpPr>
          <p:nvPr/>
        </p:nvSpPr>
        <p:spPr bwMode="auto">
          <a:xfrm>
            <a:off x="617538" y="595313"/>
            <a:ext cx="7883525" cy="508000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There are </a:t>
            </a:r>
            <a:r>
              <a:rPr lang="en-GB" altLang="en-US" b="1" dirty="0">
                <a:solidFill>
                  <a:schemeClr val="bg1"/>
                </a:solidFill>
              </a:rPr>
              <a:t>10 </a:t>
            </a:r>
            <a:r>
              <a:rPr lang="en-GB" altLang="en-US" dirty="0">
                <a:solidFill>
                  <a:schemeClr val="bg1"/>
                </a:solidFill>
              </a:rPr>
              <a:t>children at the party already.</a:t>
            </a:r>
          </a:p>
        </p:txBody>
      </p:sp>
      <p:grpSp>
        <p:nvGrpSpPr>
          <p:cNvPr id="14339" name="Timeline"/>
          <p:cNvGrpSpPr>
            <a:grpSpLocks/>
          </p:cNvGrpSpPr>
          <p:nvPr/>
        </p:nvGrpSpPr>
        <p:grpSpPr bwMode="auto">
          <a:xfrm>
            <a:off x="581025" y="5413375"/>
            <a:ext cx="8175625" cy="679450"/>
            <a:chOff x="581612" y="5413375"/>
            <a:chExt cx="8175038" cy="6794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3DAF3-4B40-4F71-B2F5-585C186EABE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27960-4679-4343-A41A-5EF9549358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74274-2EAB-401A-9698-E435E8B0C1BF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86523F-C1F5-4A42-B945-3FD70691D6BF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0F21FC-A5A9-4BCC-825C-F0B94908B40F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1BEA52-AAC1-47DE-965A-B405C31445E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ABE6C-A550-44B1-A2FF-5523AF6B3935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6F2154-588A-4CAF-A287-FDA0E426554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4031C-5163-4A6E-B014-50A5DC5CB51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7E71B7-0266-4F2D-B67B-DEB16E4DA502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2F0EEE-367A-4673-8318-37342FD86F90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7C8F25-E4B7-4964-A65A-929547F46F3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4E19A-17FF-4218-87BC-E53451AB54A3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E0161-7601-4A26-87AC-E96828AA7DF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71675E-A1CE-41DB-9D58-49D488F348A4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7CEE8A-BB8E-4064-8101-9DA7B93354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144329-1AD6-4368-AB17-86141F985DB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924793-66C5-4E96-BD80-159DBE3607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B197B8-6550-47E6-864C-C2E65AA25AA1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1AABD1-B289-4505-9C50-B495197B9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4" name="TextBox 28"/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14375" name="TextBox 30"/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14376" name="TextBox 31"/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14377" name="TextBox 32"/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14378" name="TextBox 33"/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14379" name="TextBox 34"/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14380" name="TextBox 35"/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14381" name="TextBox 36"/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14382" name="TextBox 37"/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14383" name="TextBox 38"/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14384" name="TextBox 39"/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14385" name="TextBox 40"/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14386" name="TextBox 41"/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14387" name="TextBox 42"/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14388" name="TextBox 43"/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14389" name="TextBox 44"/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14390" name="TextBox 45"/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6DA120-BC2C-415A-9C51-3FEE2B64778F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92" name="TextBox 47"/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35E9F-A599-43A1-BB9B-F3D7CC9BD1A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94" name="TextBox 49"/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14395" name="TextBox 50"/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14396" name="TextBox 51"/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61" name="Teal Circle">
            <a:extLst>
              <a:ext uri="{FF2B5EF4-FFF2-40B4-BE49-F238E27FC236}">
                <a16:creationId xmlns:a16="http://schemas.microsoft.com/office/drawing/2014/main" id="{6FD108EC-1A8A-490B-9AB9-879E579ED490}"/>
              </a:ext>
            </a:extLst>
          </p:cNvPr>
          <p:cNvSpPr/>
          <p:nvPr/>
        </p:nvSpPr>
        <p:spPr>
          <a:xfrm>
            <a:off x="4360863" y="5429250"/>
            <a:ext cx="431800" cy="430213"/>
          </a:xfrm>
          <a:prstGeom prst="ellipse">
            <a:avLst/>
          </a:prstGeom>
          <a:noFill/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Can you count how"/>
          <p:cNvSpPr>
            <a:spLocks noChangeArrowheads="1"/>
          </p:cNvSpPr>
          <p:nvPr/>
        </p:nvSpPr>
        <p:spPr bwMode="auto">
          <a:xfrm>
            <a:off x="706438" y="1087438"/>
            <a:ext cx="7859712" cy="512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count how many children will be at the party altogether?</a:t>
            </a:r>
          </a:p>
        </p:txBody>
      </p:sp>
      <p:pic>
        <p:nvPicPr>
          <p:cNvPr id="14342" name="D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595438"/>
            <a:ext cx="15827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umber Circle">
            <a:extLst/>
          </p:cNvPr>
          <p:cNvSpPr/>
          <p:nvPr/>
        </p:nvSpPr>
        <p:spPr bwMode="auto">
          <a:xfrm>
            <a:off x="1101725" y="2851150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/>
              <a:t>10</a:t>
            </a:r>
          </a:p>
        </p:txBody>
      </p:sp>
      <p:sp>
        <p:nvSpPr>
          <p:cNvPr id="14344" name="+"/>
          <p:cNvSpPr txBox="1">
            <a:spLocks noChangeArrowheads="1"/>
          </p:cNvSpPr>
          <p:nvPr/>
        </p:nvSpPr>
        <p:spPr bwMode="auto">
          <a:xfrm>
            <a:off x="2146300" y="2462213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+</a:t>
            </a:r>
          </a:p>
        </p:txBody>
      </p:sp>
      <p:sp>
        <p:nvSpPr>
          <p:cNvPr id="14345" name="="/>
          <p:cNvSpPr txBox="1">
            <a:spLocks noChangeArrowheads="1"/>
          </p:cNvSpPr>
          <p:nvPr/>
        </p:nvSpPr>
        <p:spPr bwMode="auto">
          <a:xfrm>
            <a:off x="6326188" y="2439988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63" name="Answer">
            <a:extLst/>
          </p:cNvPr>
          <p:cNvSpPr/>
          <p:nvPr/>
        </p:nvSpPr>
        <p:spPr bwMode="auto">
          <a:xfrm>
            <a:off x="7189788" y="2563813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16</a:t>
            </a:r>
            <a:endParaRPr lang="en-GB" sz="3200" b="1" dirty="0"/>
          </a:p>
        </p:txBody>
      </p:sp>
      <p:sp>
        <p:nvSpPr>
          <p:cNvPr id="72" name="?">
            <a:extLst/>
          </p:cNvPr>
          <p:cNvSpPr/>
          <p:nvPr/>
        </p:nvSpPr>
        <p:spPr bwMode="auto">
          <a:xfrm>
            <a:off x="7189788" y="2578100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/>
              <a:t>?</a:t>
            </a:r>
            <a:endParaRPr lang="en-GB" sz="3200" b="1" dirty="0"/>
          </a:p>
        </p:txBody>
      </p:sp>
      <p:pic>
        <p:nvPicPr>
          <p:cNvPr id="62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-316" r="75992" b="316"/>
          <a:stretch>
            <a:fillRect/>
          </a:stretch>
        </p:blipFill>
        <p:spPr bwMode="auto">
          <a:xfrm>
            <a:off x="2984500" y="2805113"/>
            <a:ext cx="5000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5"/>
          <a:stretch>
            <a:fillRect/>
          </a:stretch>
        </p:blipFill>
        <p:spPr bwMode="auto">
          <a:xfrm>
            <a:off x="4694238" y="2876550"/>
            <a:ext cx="5445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-1253" r="50066" b="1253"/>
          <a:stretch>
            <a:fillRect/>
          </a:stretch>
        </p:blipFill>
        <p:spPr bwMode="auto">
          <a:xfrm>
            <a:off x="4133850" y="2881313"/>
            <a:ext cx="56038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7" t="-3976" r="-2908" b="1128"/>
          <a:stretch>
            <a:fillRect/>
          </a:stretch>
        </p:blipFill>
        <p:spPr bwMode="auto">
          <a:xfrm>
            <a:off x="5345113" y="2813050"/>
            <a:ext cx="5794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5"/>
          <a:stretch>
            <a:fillRect/>
          </a:stretch>
        </p:blipFill>
        <p:spPr bwMode="auto">
          <a:xfrm>
            <a:off x="3536950" y="2854325"/>
            <a:ext cx="5603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-336" r="48033" b="336"/>
          <a:stretch>
            <a:fillRect/>
          </a:stretch>
        </p:blipFill>
        <p:spPr bwMode="auto">
          <a:xfrm>
            <a:off x="5861050" y="2935288"/>
            <a:ext cx="66833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57" grpId="0"/>
      <p:bldP spid="60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103</TotalTime>
  <Words>283</Words>
  <Application>Microsoft Office PowerPoint</Application>
  <PresentationFormat>On-screen Show 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 SemiBold</vt:lpstr>
      <vt:lpstr>Calibri</vt:lpstr>
      <vt:lpstr>Sassoon Infant Rg</vt:lpstr>
      <vt:lpstr>Arial</vt:lpstr>
      <vt:lpstr>Twinkl</vt:lpstr>
      <vt:lpstr>Office Theme</vt:lpstr>
      <vt:lpstr>PowerPoint Presentation</vt:lpstr>
      <vt:lpstr>Who’s going to the party?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Monet Povey-Robertson</cp:lastModifiedBy>
  <cp:revision>14</cp:revision>
  <dcterms:created xsi:type="dcterms:W3CDTF">2018-06-19T14:18:24Z</dcterms:created>
  <dcterms:modified xsi:type="dcterms:W3CDTF">2019-01-29T23:36:49Z</dcterms:modified>
</cp:coreProperties>
</file>