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734" r:id="rId2"/>
    <p:sldId id="6735" r:id="rId3"/>
    <p:sldId id="6736" r:id="rId4"/>
    <p:sldId id="7065" r:id="rId5"/>
    <p:sldId id="7174" r:id="rId6"/>
    <p:sldId id="6737" r:id="rId7"/>
    <p:sldId id="7066" r:id="rId8"/>
    <p:sldId id="7067" r:id="rId9"/>
    <p:sldId id="7070" r:id="rId10"/>
    <p:sldId id="6758" r:id="rId11"/>
    <p:sldId id="6742" r:id="rId12"/>
    <p:sldId id="7175" r:id="rId13"/>
    <p:sldId id="7069" r:id="rId14"/>
    <p:sldId id="70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3BD1A-23C3-7B57-558B-9B556BCA3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D9C446-4FA9-41AA-165B-D9AF69A403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0B2B47-A5D0-E546-8AC2-E926C0DB6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A258-5746-40C6-B49A-FB8278CC01C6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610BEA-79F8-241A-94A1-394F6EE67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397739-7884-7E51-E0F1-801DDB2EF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F3AC-BC7E-41BB-A1C6-827681CB9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6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64A47-0F23-9D49-183E-5E76CD311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B5EF65-18BA-774B-A8A1-0DE36469A7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42B566-C031-13E6-FD4D-5E9D9448B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A258-5746-40C6-B49A-FB8278CC01C6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B3F66B-7101-3D83-104F-3386181A2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7AD353-DB1B-9C1A-282A-1D4F4D12B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F3AC-BC7E-41BB-A1C6-827681CB9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702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DB489D-B5B0-91C8-E753-A5A7ABDBE6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67E8D4-F068-14C1-FB4B-98AB4EC8F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13C0FC-3666-ABAB-9C83-F863C81AA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A258-5746-40C6-B49A-FB8278CC01C6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F70D3B-2BB2-AE32-9B98-13FF30F4C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954C7C-6937-E13E-7C8C-A3B1BF157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F3AC-BC7E-41BB-A1C6-827681CB9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700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37603-C5AA-58BC-8A3B-7CAB713E9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180F8-D3F6-FC1C-818D-1EBD01FD1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E7FEA-D92E-2783-78AC-3786A628B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A258-5746-40C6-B49A-FB8278CC01C6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E85BCB-A425-CC53-4C93-750391CBF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C7F6D-9CEF-C16D-D2A2-CF9D569A2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F3AC-BC7E-41BB-A1C6-827681CB9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575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20E48-8B9F-441F-2F74-086DEEB95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3A9EB4-F46B-07E6-7EFB-111AA5466A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BB6364-4D4C-5A11-3BD3-95ACF0B43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A258-5746-40C6-B49A-FB8278CC01C6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7C768-0D89-FC37-6D71-5D97A98DB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76ADE6-3510-7843-52B7-7E26F2415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F3AC-BC7E-41BB-A1C6-827681CB9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27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F6E53-CD31-7A61-8DCE-758FC8922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66DC7-2AC2-18B5-F9D9-557FDDEA39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F2AABC-EE01-E34A-F584-0D025C8415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B99D3C-9234-7303-0189-814C1B295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A258-5746-40C6-B49A-FB8278CC01C6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1AC4CB-23EC-F655-5A62-E56723FCA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7E5C14-5D72-14BC-B521-2589853FC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F3AC-BC7E-41BB-A1C6-827681CB9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689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2CC56-669B-E4F6-2E28-7CD9AE72F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C8C22C-8CC0-C756-3F5E-360A169510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20EC17-75BA-AF1D-C847-2C019E6703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4254F1-911D-542E-5024-0D35172636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CB4EB5-C7EC-8726-EC14-06D7B553AA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8E9833-5C6A-46B5-D507-BABA16546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A258-5746-40C6-B49A-FB8278CC01C6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61A1C5-66CE-0A63-0F43-F659B1EDC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745E23-C034-579E-F1EC-C7505482B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F3AC-BC7E-41BB-A1C6-827681CB9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624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122C0-084E-51BC-8208-301253219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5AEDE5-C043-728F-AC94-68247FE27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A258-5746-40C6-B49A-FB8278CC01C6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895AE3-3EC3-8FF7-A42F-22BF0E097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E9E51C-C669-9B7C-4A3F-FDC83302A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F3AC-BC7E-41BB-A1C6-827681CB9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72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C6AF97-8B48-17AE-932C-C5DF5091E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A258-5746-40C6-B49A-FB8278CC01C6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4BC192-8ED3-B324-6EEC-FB670C261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8C996D-F167-D617-7F8E-F0C366E05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F3AC-BC7E-41BB-A1C6-827681CB9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44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CF7FE-AB22-8799-9133-B4D29BD53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5A239-3F96-DB9A-E9BB-DA34D2704C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8E1113-3657-5BC5-6365-E2DB7C24A2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7C4AC6-9A92-1F9A-AEEB-53469009E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A258-5746-40C6-B49A-FB8278CC01C6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14ACA2-4121-025C-A8DB-97D393943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F246B1-5B37-E2EC-3810-E5A8BF8D1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F3AC-BC7E-41BB-A1C6-827681CB9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63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41B58-7333-C4EB-FC8E-10F73BE78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67C4A9-9BD3-1D81-26D7-BBCEDAF8D7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530A5F-3351-A81D-A615-CE8C2B5F60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703460-C075-7E5D-C5FD-54938CC72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A258-5746-40C6-B49A-FB8278CC01C6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86E088-4558-EF45-F276-B464BCE26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DF2D8C-C496-A01F-D0D2-DE583014E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F3AC-BC7E-41BB-A1C6-827681CB9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349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B4B704-DB7F-BC6A-8B8D-805467ED5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385E18-806D-B0DD-BB41-AD8906F131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A15EE-C9B2-C6B6-C118-BCB87F0F51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4A258-5746-40C6-B49A-FB8278CC01C6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22EA6F-36DB-853F-3723-23D2D6E2B7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E4107F-68CB-4E92-133D-44DEAE49F6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7F3AC-BC7E-41BB-A1C6-827681CB9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494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curtain, furniture, floor, red&#10;&#10;Description automatically generated">
            <a:extLst>
              <a:ext uri="{FF2B5EF4-FFF2-40B4-BE49-F238E27FC236}">
                <a16:creationId xmlns:a16="http://schemas.microsoft.com/office/drawing/2014/main" id="{91258D8C-99E3-A2FD-8AA8-FED5F45F8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38267"/>
          </a:xfrm>
          <a:prstGeom prst="rect">
            <a:avLst/>
          </a:prstGeom>
        </p:spPr>
      </p:pic>
      <p:sp>
        <p:nvSpPr>
          <p:cNvPr id="6" name="Rectangle: Rounded Corners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6DD98BA-DA6F-6D78-01D2-1FF0AE42750C}"/>
              </a:ext>
            </a:extLst>
          </p:cNvPr>
          <p:cNvSpPr/>
          <p:nvPr/>
        </p:nvSpPr>
        <p:spPr>
          <a:xfrm>
            <a:off x="4512040" y="4816627"/>
            <a:ext cx="2698229" cy="749508"/>
          </a:xfrm>
          <a:prstGeom prst="roundRect">
            <a:avLst/>
          </a:prstGeom>
          <a:solidFill>
            <a:srgbClr val="2355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ابدأ باسم الله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FA9218-65E7-D90F-6A9D-7B4A78B22C89}"/>
              </a:ext>
            </a:extLst>
          </p:cNvPr>
          <p:cNvSpPr txBox="1"/>
          <p:nvPr/>
        </p:nvSpPr>
        <p:spPr>
          <a:xfrm>
            <a:off x="809469" y="2041373"/>
            <a:ext cx="10103370" cy="22775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8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lHor" panose="02060603050605020204" pitchFamily="18" charset="-78"/>
                <a:ea typeface="Times New Roman" panose="02020603050405020304" pitchFamily="18" charset="0"/>
                <a:cs typeface="AlHor" panose="02060603050605020204" pitchFamily="18" charset="-78"/>
              </a:rPr>
              <a:t>من مكارم الأخلاق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lHor" panose="02060603050605020204" pitchFamily="18" charset="-78"/>
                <a:ea typeface="Times New Roman" panose="02020603050405020304" pitchFamily="18" charset="0"/>
                <a:cs typeface="AlHor" panose="02060603050605020204" pitchFamily="18" charset="-78"/>
              </a:rPr>
              <a:t>حديث شريف</a:t>
            </a:r>
          </a:p>
        </p:txBody>
      </p:sp>
    </p:spTree>
    <p:extLst>
      <p:ext uri="{BB962C8B-B14F-4D97-AF65-F5344CB8AC3E}">
        <p14:creationId xmlns:p14="http://schemas.microsoft.com/office/powerpoint/2010/main" val="2290358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>
        <p14:flip dir="r"/>
      </p:transition>
    </mc:Choice>
    <mc:Fallback xmlns="">
      <p:transition spd="slow" advClick="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curtain, furniture, floor, red&#10;&#10;Description automatically generated">
            <a:extLst>
              <a:ext uri="{FF2B5EF4-FFF2-40B4-BE49-F238E27FC236}">
                <a16:creationId xmlns:a16="http://schemas.microsoft.com/office/drawing/2014/main" id="{91258D8C-99E3-A2FD-8AA8-FED5F45F8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38267"/>
          </a:xfrm>
          <a:prstGeom prst="rect">
            <a:avLst/>
          </a:prstGeom>
        </p:spPr>
      </p:pic>
      <p:sp>
        <p:nvSpPr>
          <p:cNvPr id="6" name="Rectangle: Rounded Corners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6DD98BA-DA6F-6D78-01D2-1FF0AE42750C}"/>
              </a:ext>
            </a:extLst>
          </p:cNvPr>
          <p:cNvSpPr/>
          <p:nvPr/>
        </p:nvSpPr>
        <p:spPr>
          <a:xfrm>
            <a:off x="4512040" y="4816627"/>
            <a:ext cx="2698229" cy="749508"/>
          </a:xfrm>
          <a:prstGeom prst="roundRect">
            <a:avLst/>
          </a:prstGeom>
          <a:solidFill>
            <a:srgbClr val="2355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ابدأ باسم الله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FA9218-65E7-D90F-6A9D-7B4A78B22C89}"/>
              </a:ext>
            </a:extLst>
          </p:cNvPr>
          <p:cNvSpPr txBox="1"/>
          <p:nvPr/>
        </p:nvSpPr>
        <p:spPr>
          <a:xfrm>
            <a:off x="548212" y="1811345"/>
            <a:ext cx="10103370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8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lHor" panose="02060603050605020204" pitchFamily="18" charset="-78"/>
                <a:ea typeface="Times New Roman" panose="02020603050405020304" pitchFamily="18" charset="0"/>
                <a:cs typeface="AlHor" panose="02060603050605020204" pitchFamily="18" charset="-78"/>
              </a:rPr>
              <a:t>من مكارم الأخلاق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8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lHor" panose="02060603050605020204" pitchFamily="18" charset="-78"/>
                <a:ea typeface="Times New Roman" panose="02020603050405020304" pitchFamily="18" charset="0"/>
                <a:cs typeface="AlHor" panose="02060603050605020204" pitchFamily="18" charset="-78"/>
              </a:rPr>
              <a:t>تدريبات</a:t>
            </a:r>
          </a:p>
        </p:txBody>
      </p:sp>
    </p:spTree>
    <p:extLst>
      <p:ext uri="{BB962C8B-B14F-4D97-AF65-F5344CB8AC3E}">
        <p14:creationId xmlns:p14="http://schemas.microsoft.com/office/powerpoint/2010/main" val="29285424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>
        <p15:prstTrans prst="pageCurlDouble" invX="1"/>
      </p:transition>
    </mc:Choice>
    <mc:Fallback xmlns="">
      <p:transition spd="slow" advClick="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59992FD-73D4-C190-9678-4C938408E66A}"/>
              </a:ext>
            </a:extLst>
          </p:cNvPr>
          <p:cNvSpPr txBox="1"/>
          <p:nvPr/>
        </p:nvSpPr>
        <p:spPr>
          <a:xfrm>
            <a:off x="3048000" y="0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تدريبات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pic>
        <p:nvPicPr>
          <p:cNvPr id="26" name="صورة 8">
            <a:extLst>
              <a:ext uri="{FF2B5EF4-FFF2-40B4-BE49-F238E27FC236}">
                <a16:creationId xmlns:a16="http://schemas.microsoft.com/office/drawing/2014/main" id="{B5B42CC3-B5C3-AFFF-F891-B42A86B8C46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96" b="89931" l="2463" r="95074">
                        <a14:foregroundMark x1="2463" y1="41840" x2="8621" y2="53125"/>
                        <a14:foregroundMark x1="91502" y1="51389" x2="95197" y2="50521"/>
                        <a14:foregroundMark x1="24015" y1="41840" x2="26478" y2="359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96122" y="-159798"/>
            <a:ext cx="1305924" cy="952830"/>
          </a:xfrm>
          <a:prstGeom prst="rect">
            <a:avLst/>
          </a:prstGeom>
        </p:spPr>
      </p:pic>
      <p:pic>
        <p:nvPicPr>
          <p:cNvPr id="27" name="صورة 15">
            <a:extLst>
              <a:ext uri="{FF2B5EF4-FFF2-40B4-BE49-F238E27FC236}">
                <a16:creationId xmlns:a16="http://schemas.microsoft.com/office/drawing/2014/main" id="{F58D5076-A162-82C8-C530-FEDE31C9FAF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807" b="93211" l="6067" r="99413">
                        <a14:foregroundMark x1="91781" y1="28073" x2="92955" y2="38716"/>
                        <a14:foregroundMark x1="94912" y1="54495" x2="94912" y2="64954"/>
                        <a14:foregroundMark x1="17613" y1="93945" x2="8023" y2="82569"/>
                        <a14:foregroundMark x1="6849" y1="32477" x2="6849" y2="23670"/>
                        <a14:foregroundMark x1="95499" y1="35963" x2="96282" y2="29908"/>
                        <a14:foregroundMark x1="22701" y1="9725" x2="26419" y2="8807"/>
                        <a14:foregroundMark x1="96869" y1="56147" x2="96869" y2="63303"/>
                        <a14:foregroundMark x1="97456" y1="35963" x2="99413" y2="32477"/>
                        <a14:foregroundMark x1="96282" y1="64037" x2="98043" y2="614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24220" y="-112568"/>
            <a:ext cx="1119780" cy="830693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34EC37B-38AE-7DB5-B764-72FA9484F944}"/>
              </a:ext>
            </a:extLst>
          </p:cNvPr>
          <p:cNvGraphicFramePr>
            <a:graphicFrameLocks noGrp="1"/>
          </p:cNvGraphicFramePr>
          <p:nvPr/>
        </p:nvGraphicFramePr>
        <p:xfrm>
          <a:off x="147771" y="814049"/>
          <a:ext cx="11896457" cy="1374902"/>
        </p:xfrm>
        <a:graphic>
          <a:graphicData uri="http://schemas.openxmlformats.org/drawingml/2006/table">
            <a:tbl>
              <a:tblPr/>
              <a:tblGrid>
                <a:gridCol w="11896457">
                  <a:extLst>
                    <a:ext uri="{9D8B030D-6E8A-4147-A177-3AD203B41FA5}">
                      <a16:colId xmlns:a16="http://schemas.microsoft.com/office/drawing/2014/main" val="33131094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عن أبي هُريرة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 :</a:t>
                      </a:r>
                      <a:r>
                        <a:rPr lang="en-US" sz="3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AGA Arabesque" panose="05010101010101010101" pitchFamily="2" charset="2"/>
                        </a:rPr>
                        <a:t>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ar-EG" sz="3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أَنَّ رسولَ اللَّه</a:t>
                      </a:r>
                      <a:r>
                        <a:rPr lang="en-US" sz="3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AGA Arabesque" panose="05010101010101010101" pitchFamily="2" charset="2"/>
                        </a:rPr>
                        <a:t>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ar-EG" sz="3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: قَالَ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: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مَا نَقَصَتْ صَدَقَةٌ مِنْ مَالٍ، وَمَا زَادَ اللَّهُ عَبْدًا بِعَفْوٍ  إِلاّ عِزًّا، وَمَا تَوَاضَعَ أَحَدٌ للَّهِ إِلاّ رَفَعَهُ اللَّهُ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25333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0A478B8-3BBA-A53E-85EE-E9078652CC66}"/>
              </a:ext>
            </a:extLst>
          </p:cNvPr>
          <p:cNvSpPr txBox="1"/>
          <p:nvPr/>
        </p:nvSpPr>
        <p:spPr>
          <a:xfrm>
            <a:off x="147772" y="2617679"/>
            <a:ext cx="12044228" cy="3838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EG" sz="3200" b="1" u="sng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أ- اختر الإجابة الصحيحة مما بين القوسين : 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500"/>
              </a:spcAft>
            </a:pPr>
            <a:r>
              <a:rPr lang="ar-EG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1- معنى ( نقص ) </a:t>
            </a:r>
            <a:r>
              <a:rPr lang="ar-EG" sz="3200" b="1" dirty="0">
                <a:solidFill>
                  <a:srgbClr val="8080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..................................</a:t>
            </a:r>
            <a:r>
              <a:rPr lang="ar-EG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 زاد - قلَّ - فنى )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500"/>
              </a:spcAft>
            </a:pPr>
            <a:r>
              <a:rPr lang="ar-EG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 مضاد ( عزًّا ) </a:t>
            </a:r>
            <a:r>
              <a:rPr lang="ar-EG" sz="3200" b="1" dirty="0">
                <a:solidFill>
                  <a:srgbClr val="8080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...................................</a:t>
            </a:r>
            <a:r>
              <a:rPr lang="ar-EG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 جهلا - ذلا - حقدًا )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500"/>
              </a:spcAft>
            </a:pPr>
            <a:r>
              <a:rPr lang="ar-EG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3- جمع ( صدقة ) </a:t>
            </a:r>
            <a:r>
              <a:rPr lang="ar-EG" sz="3200" b="1" dirty="0">
                <a:solidFill>
                  <a:srgbClr val="8080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..................................</a:t>
            </a:r>
            <a:r>
              <a:rPr lang="ar-EG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 صديقات - صدقات – صادقات )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500"/>
              </a:spcAft>
            </a:pPr>
            <a:r>
              <a:rPr lang="ar-EG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4- ( نقص – زاد ) بينهما</a:t>
            </a:r>
            <a:r>
              <a:rPr lang="ar-EG" sz="3200" b="1" dirty="0">
                <a:solidFill>
                  <a:srgbClr val="8080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.........................</a:t>
            </a:r>
            <a:r>
              <a:rPr lang="ar-EG" sz="3200" b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ar-EG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 تضاد - ترادف – مقابلة )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500"/>
              </a:spcAft>
            </a:pPr>
            <a:r>
              <a:rPr lang="ar-EG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5- معنى ( عفو ) </a:t>
            </a:r>
            <a:r>
              <a:rPr lang="ar-EG" sz="3200" b="1" dirty="0">
                <a:solidFill>
                  <a:srgbClr val="8080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...................................</a:t>
            </a:r>
            <a:r>
              <a:rPr lang="ar-EG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 تسامح – عفّة – فضل )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69A77F9-27B1-0226-5013-BFE5A6FF06ED}"/>
              </a:ext>
            </a:extLst>
          </p:cNvPr>
          <p:cNvSpPr/>
          <p:nvPr/>
        </p:nvSpPr>
        <p:spPr>
          <a:xfrm>
            <a:off x="4290066" y="3323771"/>
            <a:ext cx="714246" cy="574437"/>
          </a:xfrm>
          <a:prstGeom prst="ellipse">
            <a:avLst/>
          </a:prstGeom>
          <a:solidFill>
            <a:schemeClr val="accent2"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5460A4B-2184-D6E7-CF2D-64FFEA71EE82}"/>
              </a:ext>
            </a:extLst>
          </p:cNvPr>
          <p:cNvSpPr/>
          <p:nvPr/>
        </p:nvSpPr>
        <p:spPr>
          <a:xfrm>
            <a:off x="4144923" y="3962485"/>
            <a:ext cx="714246" cy="574437"/>
          </a:xfrm>
          <a:prstGeom prst="ellipse">
            <a:avLst/>
          </a:prstGeom>
          <a:solidFill>
            <a:schemeClr val="accent2"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50DBCC8-0148-A290-CED9-E58CD4F546DC}"/>
              </a:ext>
            </a:extLst>
          </p:cNvPr>
          <p:cNvSpPr/>
          <p:nvPr/>
        </p:nvSpPr>
        <p:spPr>
          <a:xfrm>
            <a:off x="3196122" y="4536922"/>
            <a:ext cx="1067533" cy="574437"/>
          </a:xfrm>
          <a:prstGeom prst="ellipse">
            <a:avLst/>
          </a:prstGeom>
          <a:solidFill>
            <a:schemeClr val="accent2"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A22CD82-D03B-080F-B4A8-974DB8BF43D7}"/>
              </a:ext>
            </a:extLst>
          </p:cNvPr>
          <p:cNvSpPr/>
          <p:nvPr/>
        </p:nvSpPr>
        <p:spPr>
          <a:xfrm>
            <a:off x="4647189" y="5243014"/>
            <a:ext cx="1067533" cy="486324"/>
          </a:xfrm>
          <a:prstGeom prst="ellipse">
            <a:avLst/>
          </a:prstGeom>
          <a:solidFill>
            <a:schemeClr val="accent2"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B4E8732-5EFD-CDB9-4547-E59602013826}"/>
              </a:ext>
            </a:extLst>
          </p:cNvPr>
          <p:cNvSpPr/>
          <p:nvPr/>
        </p:nvSpPr>
        <p:spPr>
          <a:xfrm>
            <a:off x="4502047" y="5881728"/>
            <a:ext cx="1212676" cy="486324"/>
          </a:xfrm>
          <a:prstGeom prst="ellipse">
            <a:avLst/>
          </a:prstGeom>
          <a:solidFill>
            <a:schemeClr val="accent2"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558772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>
        <p15:prstTrans prst="curtains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59992FD-73D4-C190-9678-4C938408E66A}"/>
              </a:ext>
            </a:extLst>
          </p:cNvPr>
          <p:cNvSpPr txBox="1"/>
          <p:nvPr/>
        </p:nvSpPr>
        <p:spPr>
          <a:xfrm>
            <a:off x="3048000" y="0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تدريبات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pic>
        <p:nvPicPr>
          <p:cNvPr id="26" name="صورة 8">
            <a:extLst>
              <a:ext uri="{FF2B5EF4-FFF2-40B4-BE49-F238E27FC236}">
                <a16:creationId xmlns:a16="http://schemas.microsoft.com/office/drawing/2014/main" id="{B5B42CC3-B5C3-AFFF-F891-B42A86B8C46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96" b="89931" l="2463" r="95074">
                        <a14:foregroundMark x1="2463" y1="41840" x2="8621" y2="53125"/>
                        <a14:foregroundMark x1="91502" y1="51389" x2="95197" y2="50521"/>
                        <a14:foregroundMark x1="24015" y1="41840" x2="26478" y2="359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96122" y="-159798"/>
            <a:ext cx="1305924" cy="952830"/>
          </a:xfrm>
          <a:prstGeom prst="rect">
            <a:avLst/>
          </a:prstGeom>
        </p:spPr>
      </p:pic>
      <p:pic>
        <p:nvPicPr>
          <p:cNvPr id="27" name="صورة 15">
            <a:extLst>
              <a:ext uri="{FF2B5EF4-FFF2-40B4-BE49-F238E27FC236}">
                <a16:creationId xmlns:a16="http://schemas.microsoft.com/office/drawing/2014/main" id="{F58D5076-A162-82C8-C530-FEDE31C9FAF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807" b="93211" l="6067" r="99413">
                        <a14:foregroundMark x1="91781" y1="28073" x2="92955" y2="38716"/>
                        <a14:foregroundMark x1="94912" y1="54495" x2="94912" y2="64954"/>
                        <a14:foregroundMark x1="17613" y1="93945" x2="8023" y2="82569"/>
                        <a14:foregroundMark x1="6849" y1="32477" x2="6849" y2="23670"/>
                        <a14:foregroundMark x1="95499" y1="35963" x2="96282" y2="29908"/>
                        <a14:foregroundMark x1="22701" y1="9725" x2="26419" y2="8807"/>
                        <a14:foregroundMark x1="96869" y1="56147" x2="96869" y2="63303"/>
                        <a14:foregroundMark x1="97456" y1="35963" x2="99413" y2="32477"/>
                        <a14:foregroundMark x1="96282" y1="64037" x2="98043" y2="614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24220" y="-112568"/>
            <a:ext cx="1119780" cy="830693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34EC37B-38AE-7DB5-B764-72FA9484F944}"/>
              </a:ext>
            </a:extLst>
          </p:cNvPr>
          <p:cNvGraphicFramePr>
            <a:graphicFrameLocks noGrp="1"/>
          </p:cNvGraphicFramePr>
          <p:nvPr/>
        </p:nvGraphicFramePr>
        <p:xfrm>
          <a:off x="147771" y="814049"/>
          <a:ext cx="11896457" cy="1374902"/>
        </p:xfrm>
        <a:graphic>
          <a:graphicData uri="http://schemas.openxmlformats.org/drawingml/2006/table">
            <a:tbl>
              <a:tblPr/>
              <a:tblGrid>
                <a:gridCol w="11896457">
                  <a:extLst>
                    <a:ext uri="{9D8B030D-6E8A-4147-A177-3AD203B41FA5}">
                      <a16:colId xmlns:a16="http://schemas.microsoft.com/office/drawing/2014/main" val="33131094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عن أبي هُريرة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 :</a:t>
                      </a:r>
                      <a:r>
                        <a:rPr lang="en-US" sz="3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AGA Arabesque" panose="05010101010101010101" pitchFamily="2" charset="2"/>
                        </a:rPr>
                        <a:t>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ar-EG" sz="3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أَنَّ رسولَ اللَّه</a:t>
                      </a:r>
                      <a:r>
                        <a:rPr lang="en-US" sz="3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AGA Arabesque" panose="05010101010101010101" pitchFamily="2" charset="2"/>
                        </a:rPr>
                        <a:t>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ar-EG" sz="3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: قَالَ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: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مَا نَقَصَتْ صَدَقَةٌ مِنْ مَالٍ، وَمَا زَادَ اللَّهُ عَبْدًا بِعَفْوٍ  إِلاّ عِزًّا، وَمَا تَوَاضَعَ أَحَدٌ للَّهِ إِلاّ رَفَعَهُ اللَّهُ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25333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0A478B8-3BBA-A53E-85EE-E9078652CC66}"/>
              </a:ext>
            </a:extLst>
          </p:cNvPr>
          <p:cNvSpPr txBox="1"/>
          <p:nvPr/>
        </p:nvSpPr>
        <p:spPr>
          <a:xfrm>
            <a:off x="147772" y="2617679"/>
            <a:ext cx="12044228" cy="3838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EG" sz="3200" b="1" u="sng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أ- اختر الإجابة الصحيحة مما بين القوسين : 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500"/>
              </a:spcAft>
            </a:pPr>
            <a:r>
              <a:rPr lang="ar-EG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1- معنى ( نقص ) </a:t>
            </a:r>
            <a:r>
              <a:rPr lang="ar-EG" sz="3200" b="1" dirty="0">
                <a:solidFill>
                  <a:srgbClr val="8080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..................................</a:t>
            </a:r>
            <a:r>
              <a:rPr lang="ar-EG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 زاد - قلَّ - فنى )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500"/>
              </a:spcAft>
            </a:pPr>
            <a:r>
              <a:rPr lang="ar-EG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 مضاد ( عزًّا ) </a:t>
            </a:r>
            <a:r>
              <a:rPr lang="ar-EG" sz="3200" b="1" dirty="0">
                <a:solidFill>
                  <a:srgbClr val="8080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...................................</a:t>
            </a:r>
            <a:r>
              <a:rPr lang="ar-EG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 جهلا - ذلا - حقدًا )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500"/>
              </a:spcAft>
            </a:pPr>
            <a:r>
              <a:rPr lang="ar-EG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3- جمع ( صدقة ) </a:t>
            </a:r>
            <a:r>
              <a:rPr lang="ar-EG" sz="3200" b="1" dirty="0">
                <a:solidFill>
                  <a:srgbClr val="8080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..................................</a:t>
            </a:r>
            <a:r>
              <a:rPr lang="ar-EG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 صديقات - صدقات – صادقات )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500"/>
              </a:spcAft>
            </a:pPr>
            <a:r>
              <a:rPr lang="ar-EG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4- ( نقص – زاد ) بينهما</a:t>
            </a:r>
            <a:r>
              <a:rPr lang="ar-EG" sz="3200" b="1" dirty="0">
                <a:solidFill>
                  <a:srgbClr val="8080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.........................</a:t>
            </a:r>
            <a:r>
              <a:rPr lang="ar-EG" sz="3200" b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ar-EG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 تضاد - ترادف – مقابلة )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500"/>
              </a:spcAft>
            </a:pPr>
            <a:r>
              <a:rPr lang="ar-EG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5- معنى ( عفو ) </a:t>
            </a:r>
            <a:r>
              <a:rPr lang="ar-EG" sz="3200" b="1" dirty="0">
                <a:solidFill>
                  <a:srgbClr val="8080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...................................</a:t>
            </a:r>
            <a:r>
              <a:rPr lang="ar-EG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 تسامح – عفّة – فضل )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69A77F9-27B1-0226-5013-BFE5A6FF06ED}"/>
              </a:ext>
            </a:extLst>
          </p:cNvPr>
          <p:cNvSpPr/>
          <p:nvPr/>
        </p:nvSpPr>
        <p:spPr>
          <a:xfrm>
            <a:off x="4290066" y="3323771"/>
            <a:ext cx="714246" cy="574437"/>
          </a:xfrm>
          <a:prstGeom prst="ellipse">
            <a:avLst/>
          </a:prstGeom>
          <a:solidFill>
            <a:schemeClr val="accent2"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5460A4B-2184-D6E7-CF2D-64FFEA71EE82}"/>
              </a:ext>
            </a:extLst>
          </p:cNvPr>
          <p:cNvSpPr/>
          <p:nvPr/>
        </p:nvSpPr>
        <p:spPr>
          <a:xfrm>
            <a:off x="4144923" y="3962485"/>
            <a:ext cx="714246" cy="574437"/>
          </a:xfrm>
          <a:prstGeom prst="ellipse">
            <a:avLst/>
          </a:prstGeom>
          <a:solidFill>
            <a:schemeClr val="accent2"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50DBCC8-0148-A290-CED9-E58CD4F546DC}"/>
              </a:ext>
            </a:extLst>
          </p:cNvPr>
          <p:cNvSpPr/>
          <p:nvPr/>
        </p:nvSpPr>
        <p:spPr>
          <a:xfrm>
            <a:off x="3196122" y="4536922"/>
            <a:ext cx="1067533" cy="574437"/>
          </a:xfrm>
          <a:prstGeom prst="ellipse">
            <a:avLst/>
          </a:prstGeom>
          <a:solidFill>
            <a:schemeClr val="accent2"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A22CD82-D03B-080F-B4A8-974DB8BF43D7}"/>
              </a:ext>
            </a:extLst>
          </p:cNvPr>
          <p:cNvSpPr/>
          <p:nvPr/>
        </p:nvSpPr>
        <p:spPr>
          <a:xfrm>
            <a:off x="4647189" y="5243014"/>
            <a:ext cx="1067533" cy="486324"/>
          </a:xfrm>
          <a:prstGeom prst="ellipse">
            <a:avLst/>
          </a:prstGeom>
          <a:solidFill>
            <a:schemeClr val="accent2"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B4E8732-5EFD-CDB9-4547-E59602013826}"/>
              </a:ext>
            </a:extLst>
          </p:cNvPr>
          <p:cNvSpPr/>
          <p:nvPr/>
        </p:nvSpPr>
        <p:spPr>
          <a:xfrm>
            <a:off x="4502047" y="5881728"/>
            <a:ext cx="1212676" cy="486324"/>
          </a:xfrm>
          <a:prstGeom prst="ellipse">
            <a:avLst/>
          </a:prstGeom>
          <a:solidFill>
            <a:schemeClr val="accent2"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851616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>
        <p15:prstTrans prst="curtains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59992FD-73D4-C190-9678-4C938408E66A}"/>
              </a:ext>
            </a:extLst>
          </p:cNvPr>
          <p:cNvSpPr txBox="1"/>
          <p:nvPr/>
        </p:nvSpPr>
        <p:spPr>
          <a:xfrm>
            <a:off x="3048000" y="0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تدريبات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C893378-5625-D5CB-F3A8-224E05985008}"/>
              </a:ext>
            </a:extLst>
          </p:cNvPr>
          <p:cNvSpPr txBox="1"/>
          <p:nvPr/>
        </p:nvSpPr>
        <p:spPr>
          <a:xfrm>
            <a:off x="-147772" y="2284875"/>
            <a:ext cx="12192000" cy="3391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EG" sz="3200" b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ج- ( يرسِّخ الرسول ﷺ قيمًا </a:t>
            </a:r>
            <a:r>
              <a:rPr lang="ar-EG" sz="3200" b="1" dirty="0" err="1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فى</a:t>
            </a:r>
            <a:r>
              <a:rPr lang="ar-EG" sz="3200" b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النفس البشرية ) استنتج هذه القيم.</a:t>
            </a: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endParaRPr lang="ar-EG" sz="3200" b="1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EG" sz="3200" b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د- ماذا يفيد تنكير الكلمات التالية: ( مال – صدقة – عبدًا – أحد )؟</a:t>
            </a: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endParaRPr lang="ar-EG" sz="3200" b="1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EG" sz="3200" b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هـ - ماذا يفيد تنكير كلمة ( عزًّا )؟</a:t>
            </a:r>
          </a:p>
        </p:txBody>
      </p:sp>
      <p:pic>
        <p:nvPicPr>
          <p:cNvPr id="26" name="صورة 8">
            <a:extLst>
              <a:ext uri="{FF2B5EF4-FFF2-40B4-BE49-F238E27FC236}">
                <a16:creationId xmlns:a16="http://schemas.microsoft.com/office/drawing/2014/main" id="{B5B42CC3-B5C3-AFFF-F891-B42A86B8C46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96" b="89931" l="2463" r="95074">
                        <a14:foregroundMark x1="2463" y1="41840" x2="8621" y2="53125"/>
                        <a14:foregroundMark x1="91502" y1="51389" x2="95197" y2="50521"/>
                        <a14:foregroundMark x1="24015" y1="41840" x2="26478" y2="359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96122" y="-159798"/>
            <a:ext cx="1305924" cy="952830"/>
          </a:xfrm>
          <a:prstGeom prst="rect">
            <a:avLst/>
          </a:prstGeom>
        </p:spPr>
      </p:pic>
      <p:pic>
        <p:nvPicPr>
          <p:cNvPr id="27" name="صورة 15">
            <a:extLst>
              <a:ext uri="{FF2B5EF4-FFF2-40B4-BE49-F238E27FC236}">
                <a16:creationId xmlns:a16="http://schemas.microsoft.com/office/drawing/2014/main" id="{F58D5076-A162-82C8-C530-FEDE31C9FAF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807" b="93211" l="6067" r="99413">
                        <a14:foregroundMark x1="91781" y1="28073" x2="92955" y2="38716"/>
                        <a14:foregroundMark x1="94912" y1="54495" x2="94912" y2="64954"/>
                        <a14:foregroundMark x1="17613" y1="93945" x2="8023" y2="82569"/>
                        <a14:foregroundMark x1="6849" y1="32477" x2="6849" y2="23670"/>
                        <a14:foregroundMark x1="95499" y1="35963" x2="96282" y2="29908"/>
                        <a14:foregroundMark x1="22701" y1="9725" x2="26419" y2="8807"/>
                        <a14:foregroundMark x1="96869" y1="56147" x2="96869" y2="63303"/>
                        <a14:foregroundMark x1="97456" y1="35963" x2="99413" y2="32477"/>
                        <a14:foregroundMark x1="96282" y1="64037" x2="98043" y2="614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24220" y="-112568"/>
            <a:ext cx="1119780" cy="830693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34EC37B-38AE-7DB5-B764-72FA9484F944}"/>
              </a:ext>
            </a:extLst>
          </p:cNvPr>
          <p:cNvGraphicFramePr>
            <a:graphicFrameLocks noGrp="1"/>
          </p:cNvGraphicFramePr>
          <p:nvPr/>
        </p:nvGraphicFramePr>
        <p:xfrm>
          <a:off x="147771" y="814049"/>
          <a:ext cx="11896457" cy="1374902"/>
        </p:xfrm>
        <a:graphic>
          <a:graphicData uri="http://schemas.openxmlformats.org/drawingml/2006/table">
            <a:tbl>
              <a:tblPr/>
              <a:tblGrid>
                <a:gridCol w="11896457">
                  <a:extLst>
                    <a:ext uri="{9D8B030D-6E8A-4147-A177-3AD203B41FA5}">
                      <a16:colId xmlns:a16="http://schemas.microsoft.com/office/drawing/2014/main" val="33131094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عن أبي هُريرة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 :</a:t>
                      </a:r>
                      <a:r>
                        <a:rPr lang="en-US" sz="3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AGA Arabesque" panose="05010101010101010101" pitchFamily="2" charset="2"/>
                        </a:rPr>
                        <a:t>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ar-EG" sz="3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أَنَّ رسولَ اللَّه</a:t>
                      </a:r>
                      <a:r>
                        <a:rPr lang="en-US" sz="3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AGA Arabesque" panose="05010101010101010101" pitchFamily="2" charset="2"/>
                        </a:rPr>
                        <a:t>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ar-EG" sz="3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: قَالَ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: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مَا نَقَصَتْ صَدَقَةٌ مِنْ مَالٍ، وَمَا زَادَ اللَّهُ عَبْدًا بِعَفْوٍ  إِلاّ عِزًّا، وَمَا تَوَاضَعَ أَحَدٌ للَّهِ إِلاّ رَفَعَهُ اللَّهُ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25333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B54C3CF-C82D-6EAA-D12E-A4DF4BBDAC5E}"/>
              </a:ext>
            </a:extLst>
          </p:cNvPr>
          <p:cNvSpPr txBox="1"/>
          <p:nvPr/>
        </p:nvSpPr>
        <p:spPr>
          <a:xfrm>
            <a:off x="147770" y="2880901"/>
            <a:ext cx="11896458" cy="5480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defPPr>
              <a:defRPr lang="ar-EG"/>
            </a:defPPr>
            <a:lvl1pPr marL="152400" algn="r" rtl="1">
              <a:lnSpc>
                <a:spcPct val="115000"/>
              </a:lnSpc>
              <a:defRPr sz="2800" b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ar-EG" dirty="0"/>
              <a:t>التصدق ، والتسامح ، والتواضع</a:t>
            </a:r>
            <a:endParaRPr lang="ar-SA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1FB1A3-0BE9-40CF-5F88-B8EBD743288C}"/>
              </a:ext>
            </a:extLst>
          </p:cNvPr>
          <p:cNvSpPr txBox="1"/>
          <p:nvPr/>
        </p:nvSpPr>
        <p:spPr>
          <a:xfrm>
            <a:off x="147770" y="4278608"/>
            <a:ext cx="11896458" cy="5480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defPPr>
              <a:defRPr lang="ar-EG"/>
            </a:defPPr>
            <a:lvl1pPr marL="152400" algn="r" rtl="1">
              <a:lnSpc>
                <a:spcPct val="115000"/>
              </a:lnSpc>
              <a:defRPr sz="2800" b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ar-EG" dirty="0"/>
              <a:t>العموم والشمول</a:t>
            </a:r>
            <a:endParaRPr lang="ar-SA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838851B-F981-D6EC-4077-EE49E4C360B0}"/>
              </a:ext>
            </a:extLst>
          </p:cNvPr>
          <p:cNvSpPr txBox="1"/>
          <p:nvPr/>
        </p:nvSpPr>
        <p:spPr>
          <a:xfrm>
            <a:off x="147770" y="5676315"/>
            <a:ext cx="11896458" cy="5480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defPPr>
              <a:defRPr lang="ar-EG"/>
            </a:defPPr>
            <a:lvl1pPr marL="152400" algn="r" rtl="1">
              <a:lnSpc>
                <a:spcPct val="115000"/>
              </a:lnSpc>
              <a:defRPr sz="2800" b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ar-EG" dirty="0"/>
              <a:t>التعظيم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6175898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59992FD-73D4-C190-9678-4C938408E66A}"/>
              </a:ext>
            </a:extLst>
          </p:cNvPr>
          <p:cNvSpPr txBox="1"/>
          <p:nvPr/>
        </p:nvSpPr>
        <p:spPr>
          <a:xfrm>
            <a:off x="3048000" y="0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تدريبات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C893378-5625-D5CB-F3A8-224E05985008}"/>
              </a:ext>
            </a:extLst>
          </p:cNvPr>
          <p:cNvSpPr txBox="1"/>
          <p:nvPr/>
        </p:nvSpPr>
        <p:spPr>
          <a:xfrm>
            <a:off x="147770" y="2284875"/>
            <a:ext cx="11896458" cy="3391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EG" sz="3200" b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أ-تخير الإجابة الصحيحة مما بين القوسين لما يلي : </a:t>
            </a: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EG" sz="3200" b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1- مرادف «نقص» : (هزل - قل – </a:t>
            </a:r>
            <a:r>
              <a:rPr lang="ar-EG" sz="3200" b="1" dirty="0" err="1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فنی</a:t>
            </a:r>
            <a:r>
              <a:rPr lang="ar-EG" sz="3200" b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).</a:t>
            </a: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EG" sz="3200" b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2- مضاد «عزا» : (جهلا - تراجعا – ذلّا).</a:t>
            </a: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EG" sz="3200" b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ب-( وما زاد الله عبدا بعفو إلا عزا -  زاد الله عبدا بعفو عزا )  أيهما أجمل ؟ ولماذا ؟</a:t>
            </a: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EG" sz="3200" b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ج- كيف حثنا رسول الله صلى الله عليه وسلم  على مواصلة التصدق والإحسان؟</a:t>
            </a:r>
          </a:p>
        </p:txBody>
      </p:sp>
      <p:pic>
        <p:nvPicPr>
          <p:cNvPr id="27" name="صورة 15">
            <a:extLst>
              <a:ext uri="{FF2B5EF4-FFF2-40B4-BE49-F238E27FC236}">
                <a16:creationId xmlns:a16="http://schemas.microsoft.com/office/drawing/2014/main" id="{F58D5076-A162-82C8-C530-FEDE31C9FAF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807" b="93211" l="6067" r="99413">
                        <a14:foregroundMark x1="91781" y1="28073" x2="92955" y2="38716"/>
                        <a14:foregroundMark x1="94912" y1="54495" x2="94912" y2="64954"/>
                        <a14:foregroundMark x1="17613" y1="93945" x2="8023" y2="82569"/>
                        <a14:foregroundMark x1="6849" y1="32477" x2="6849" y2="23670"/>
                        <a14:foregroundMark x1="95499" y1="35963" x2="96282" y2="29908"/>
                        <a14:foregroundMark x1="22701" y1="9725" x2="26419" y2="8807"/>
                        <a14:foregroundMark x1="96869" y1="56147" x2="96869" y2="63303"/>
                        <a14:foregroundMark x1="97456" y1="35963" x2="99413" y2="32477"/>
                        <a14:foregroundMark x1="96282" y1="64037" x2="98043" y2="614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24220" y="-112568"/>
            <a:ext cx="1119780" cy="830693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34EC37B-38AE-7DB5-B764-72FA9484F944}"/>
              </a:ext>
            </a:extLst>
          </p:cNvPr>
          <p:cNvGraphicFramePr>
            <a:graphicFrameLocks noGrp="1"/>
          </p:cNvGraphicFramePr>
          <p:nvPr/>
        </p:nvGraphicFramePr>
        <p:xfrm>
          <a:off x="147771" y="814049"/>
          <a:ext cx="11896457" cy="1374902"/>
        </p:xfrm>
        <a:graphic>
          <a:graphicData uri="http://schemas.openxmlformats.org/drawingml/2006/table">
            <a:tbl>
              <a:tblPr/>
              <a:tblGrid>
                <a:gridCol w="11896457">
                  <a:extLst>
                    <a:ext uri="{9D8B030D-6E8A-4147-A177-3AD203B41FA5}">
                      <a16:colId xmlns:a16="http://schemas.microsoft.com/office/drawing/2014/main" val="33131094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عن أبي هُريرة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 :</a:t>
                      </a:r>
                      <a:r>
                        <a:rPr lang="en-US" sz="3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AGA Arabesque" panose="05010101010101010101" pitchFamily="2" charset="2"/>
                        </a:rPr>
                        <a:t>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ar-EG" sz="3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أَنَّ رسولَ اللَّه</a:t>
                      </a:r>
                      <a:r>
                        <a:rPr lang="en-US" sz="3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AGA Arabesque" panose="05010101010101010101" pitchFamily="2" charset="2"/>
                        </a:rPr>
                        <a:t>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ar-EG" sz="3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: قَالَ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: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مَا نَقَصَتْ صَدَقَةٌ مِنْ مَالٍ، وَمَا زَادَ اللَّهُ عَبْدًا بِعَفْوٍ  إِلاّ عِزًّا، وَمَا تَوَاضَعَ أَحَدٌ للَّهِ إِلاّ رَفَعَهُ اللَّهُ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253334"/>
                  </a:ext>
                </a:extLst>
              </a:tr>
            </a:tbl>
          </a:graphicData>
        </a:graphic>
      </p:graphicFrame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1FA3B46-829C-C17E-25E9-8C249666B68A}"/>
              </a:ext>
            </a:extLst>
          </p:cNvPr>
          <p:cNvSpPr/>
          <p:nvPr/>
        </p:nvSpPr>
        <p:spPr>
          <a:xfrm>
            <a:off x="1657350" y="18337"/>
            <a:ext cx="2152650" cy="548099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3200" b="1" dirty="0"/>
              <a:t>أجب بنفسك</a:t>
            </a:r>
          </a:p>
        </p:txBody>
      </p:sp>
    </p:spTree>
    <p:extLst>
      <p:ext uri="{BB962C8B-B14F-4D97-AF65-F5344CB8AC3E}">
        <p14:creationId xmlns:p14="http://schemas.microsoft.com/office/powerpoint/2010/main" val="21556215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86FF499-C706-1781-7C85-0C2784060BF0}"/>
              </a:ext>
            </a:extLst>
          </p:cNvPr>
          <p:cNvSpPr/>
          <p:nvPr/>
        </p:nvSpPr>
        <p:spPr>
          <a:xfrm>
            <a:off x="9238324" y="474698"/>
            <a:ext cx="2953675" cy="4746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اللغويات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D1B3850-4D81-6593-2F3B-C4A8C0262623}"/>
              </a:ext>
            </a:extLst>
          </p:cNvPr>
          <p:cNvSpPr/>
          <p:nvPr/>
        </p:nvSpPr>
        <p:spPr>
          <a:xfrm>
            <a:off x="3619576" y="52953"/>
            <a:ext cx="4952846" cy="474698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من مكارم الأخلاق – حديث شريف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B1A92DE-3436-9D44-3B0D-4711A78351CA}"/>
              </a:ext>
            </a:extLst>
          </p:cNvPr>
          <p:cNvGraphicFramePr>
            <a:graphicFrameLocks noGrp="1"/>
          </p:cNvGraphicFramePr>
          <p:nvPr/>
        </p:nvGraphicFramePr>
        <p:xfrm>
          <a:off x="117347" y="1498360"/>
          <a:ext cx="11957304" cy="2369693"/>
        </p:xfrm>
        <a:graphic>
          <a:graphicData uri="http://schemas.openxmlformats.org/drawingml/2006/table">
            <a:tbl>
              <a:tblPr/>
              <a:tblGrid>
                <a:gridCol w="11957304">
                  <a:extLst>
                    <a:ext uri="{9D8B030D-6E8A-4147-A177-3AD203B41FA5}">
                      <a16:colId xmlns:a16="http://schemas.microsoft.com/office/drawing/2014/main" val="33131094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عن أبي هُريرة</a:t>
                      </a:r>
                      <a:r>
                        <a:rPr lang="en-US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 :</a:t>
                      </a:r>
                      <a:r>
                        <a:rPr lang="en-US" sz="36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AGA Arabesque" panose="05010101010101010101" pitchFamily="2" charset="2"/>
                        </a:rPr>
                        <a:t></a:t>
                      </a:r>
                      <a:r>
                        <a:rPr lang="en-US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أَنَّ رسولَ اللَّه</a:t>
                      </a:r>
                      <a:r>
                        <a:rPr lang="en-US" sz="36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AGA Arabesque" panose="05010101010101010101" pitchFamily="2" charset="2"/>
                        </a:rPr>
                        <a:t></a:t>
                      </a:r>
                      <a:r>
                        <a:rPr lang="en-US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: قَالَ</a:t>
                      </a:r>
                      <a:r>
                        <a:rPr lang="en-US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: 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مَا </a:t>
                      </a:r>
                      <a:r>
                        <a:rPr lang="ar-EG" sz="3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نَقَصَتْ</a:t>
                      </a:r>
                      <a:r>
                        <a:rPr lang="ar-EG" sz="3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EG" sz="3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صَدَقَةٌ</a:t>
                      </a:r>
                      <a:r>
                        <a:rPr lang="ar-EG" sz="3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مِنْ مَالٍ، وَمَا زَادَ اللَّهُ </a:t>
                      </a:r>
                      <a:r>
                        <a:rPr lang="ar-EG" sz="3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عَبْدًا</a:t>
                      </a:r>
                      <a:r>
                        <a:rPr lang="ar-EG" sz="3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بِ</a:t>
                      </a:r>
                      <a:r>
                        <a:rPr lang="ar-EG" sz="3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عَفْوٍ</a:t>
                      </a:r>
                      <a:r>
                        <a:rPr lang="ar-EG" sz="3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إِلاّ </a:t>
                      </a:r>
                      <a:r>
                        <a:rPr lang="ar-EG" sz="3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عِزًّا</a:t>
                      </a:r>
                      <a:r>
                        <a:rPr lang="ar-EG" sz="3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، وَمَا </a:t>
                      </a:r>
                      <a:r>
                        <a:rPr lang="ar-EG" sz="3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تَوَاضَعَ</a:t>
                      </a:r>
                      <a:r>
                        <a:rPr lang="ar-EG" sz="3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أَحَدٌ للَّهِ إِلاّ </a:t>
                      </a:r>
                      <a:r>
                        <a:rPr lang="ar-EG" sz="3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رَفَعَهُ</a:t>
                      </a:r>
                      <a:r>
                        <a:rPr lang="ar-EG" sz="3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اللَّهُ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7253334"/>
                  </a:ext>
                </a:extLst>
              </a:tr>
            </a:tbl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06E3B648-8BAE-0DB3-D6CB-D6CAC055C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044" y="3144280"/>
            <a:ext cx="14670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altLang="ar-EG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رواه مسلم</a:t>
            </a:r>
            <a:r>
              <a:rPr kumimoji="0" lang="en-US" altLang="ar-EG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ar-EG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الكلمة">
            <a:extLst>
              <a:ext uri="{FF2B5EF4-FFF2-40B4-BE49-F238E27FC236}">
                <a16:creationId xmlns:a16="http://schemas.microsoft.com/office/drawing/2014/main" id="{11F7F317-FC5F-779D-4E89-46D56DB68FE3}"/>
              </a:ext>
            </a:extLst>
          </p:cNvPr>
          <p:cNvSpPr/>
          <p:nvPr/>
        </p:nvSpPr>
        <p:spPr>
          <a:xfrm>
            <a:off x="10405872" y="2450657"/>
            <a:ext cx="1395675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المعنى">
            <a:extLst>
              <a:ext uri="{FF2B5EF4-FFF2-40B4-BE49-F238E27FC236}">
                <a16:creationId xmlns:a16="http://schemas.microsoft.com/office/drawing/2014/main" id="{BD48C4EA-ABB4-4D01-301D-F0D53F474C87}"/>
              </a:ext>
            </a:extLst>
          </p:cNvPr>
          <p:cNvSpPr/>
          <p:nvPr/>
        </p:nvSpPr>
        <p:spPr>
          <a:xfrm>
            <a:off x="9910945" y="1975959"/>
            <a:ext cx="2281055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/>
            <a:r>
              <a:rPr lang="ar-EG" sz="2400" b="1" dirty="0" err="1">
                <a:ea typeface="Times New Roman" panose="02020603050405020304" pitchFamily="18" charset="0"/>
              </a:rPr>
              <a:t>قلّ,</a:t>
            </a:r>
            <a:r>
              <a:rPr lang="ar-EG" sz="2400" b="1" dirty="0" err="1">
                <a:solidFill>
                  <a:srgbClr val="C00000"/>
                </a:solidFill>
                <a:ea typeface="Times New Roman" panose="02020603050405020304" pitchFamily="18" charset="0"/>
              </a:rPr>
              <a:t>المضاد</a:t>
            </a:r>
            <a:r>
              <a:rPr lang="ar-EG" sz="2400" b="1" dirty="0" err="1">
                <a:ea typeface="Times New Roman" panose="02020603050405020304" pitchFamily="18" charset="0"/>
              </a:rPr>
              <a:t>:زاد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2" name="الكلمة">
            <a:extLst>
              <a:ext uri="{FF2B5EF4-FFF2-40B4-BE49-F238E27FC236}">
                <a16:creationId xmlns:a16="http://schemas.microsoft.com/office/drawing/2014/main" id="{8A8A8EB3-DD8B-942F-2136-87A1238AC28A}"/>
              </a:ext>
            </a:extLst>
          </p:cNvPr>
          <p:cNvSpPr/>
          <p:nvPr/>
        </p:nvSpPr>
        <p:spPr>
          <a:xfrm>
            <a:off x="9564624" y="2450657"/>
            <a:ext cx="1020649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3" name="المعنى">
            <a:extLst>
              <a:ext uri="{FF2B5EF4-FFF2-40B4-BE49-F238E27FC236}">
                <a16:creationId xmlns:a16="http://schemas.microsoft.com/office/drawing/2014/main" id="{DF73A16F-765B-9759-ACD4-444E12FADE2C}"/>
              </a:ext>
            </a:extLst>
          </p:cNvPr>
          <p:cNvSpPr/>
          <p:nvPr/>
        </p:nvSpPr>
        <p:spPr>
          <a:xfrm>
            <a:off x="5984791" y="1975959"/>
            <a:ext cx="6293998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/>
            <a:r>
              <a:rPr lang="ar-EG" sz="2400" b="1" dirty="0">
                <a:ea typeface="Times New Roman" panose="02020603050405020304" pitchFamily="18" charset="0"/>
              </a:rPr>
              <a:t>ما يُعطى للفقير والمحتاج تقرباً إلى </a:t>
            </a:r>
            <a:r>
              <a:rPr lang="ar-EG" sz="2400" b="1" dirty="0" err="1">
                <a:ea typeface="Times New Roman" panose="02020603050405020304" pitchFamily="18" charset="0"/>
              </a:rPr>
              <a:t>الله,</a:t>
            </a:r>
            <a:r>
              <a:rPr lang="ar-EG" sz="2400" b="1" dirty="0" err="1">
                <a:solidFill>
                  <a:srgbClr val="C00000"/>
                </a:solidFill>
                <a:ea typeface="Times New Roman" panose="02020603050405020304" pitchFamily="18" charset="0"/>
              </a:rPr>
              <a:t>الجمع</a:t>
            </a:r>
            <a:r>
              <a:rPr lang="ar-EG" sz="2400" b="1" dirty="0" err="1">
                <a:ea typeface="Times New Roman" panose="02020603050405020304" pitchFamily="18" charset="0"/>
              </a:rPr>
              <a:t>:صدقات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4" name="الكلمة">
            <a:extLst>
              <a:ext uri="{FF2B5EF4-FFF2-40B4-BE49-F238E27FC236}">
                <a16:creationId xmlns:a16="http://schemas.microsoft.com/office/drawing/2014/main" id="{A5EA6DC6-FA52-3F8F-8DE6-FC44D344F2E8}"/>
              </a:ext>
            </a:extLst>
          </p:cNvPr>
          <p:cNvSpPr/>
          <p:nvPr/>
        </p:nvSpPr>
        <p:spPr>
          <a:xfrm>
            <a:off x="5585674" y="2489308"/>
            <a:ext cx="1020649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5" name="المعنى">
            <a:extLst>
              <a:ext uri="{FF2B5EF4-FFF2-40B4-BE49-F238E27FC236}">
                <a16:creationId xmlns:a16="http://schemas.microsoft.com/office/drawing/2014/main" id="{42A7E311-6362-35F6-4062-5E80ACE53491}"/>
              </a:ext>
            </a:extLst>
          </p:cNvPr>
          <p:cNvSpPr/>
          <p:nvPr/>
        </p:nvSpPr>
        <p:spPr>
          <a:xfrm>
            <a:off x="2887554" y="1958526"/>
            <a:ext cx="8615597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/>
            <a:r>
              <a:rPr lang="ar-EG" sz="2400" b="1" dirty="0" err="1">
                <a:ea typeface="Times New Roman" panose="02020603050405020304" pitchFamily="18" charset="0"/>
              </a:rPr>
              <a:t>المراد:إنساناً,ويشمل</a:t>
            </a:r>
            <a:r>
              <a:rPr lang="ar-EG" sz="2400" b="1" dirty="0">
                <a:ea typeface="Times New Roman" panose="02020603050405020304" pitchFamily="18" charset="0"/>
              </a:rPr>
              <a:t> (الرجل والمرأة),</a:t>
            </a:r>
            <a:r>
              <a:rPr lang="ar-EG" sz="2400" b="1" dirty="0" err="1">
                <a:ea typeface="Times New Roman" panose="02020603050405020304" pitchFamily="18" charset="0"/>
              </a:rPr>
              <a:t>الجمع:عبيداً,وأعبد,وعبداناً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6" name="الكلمة">
            <a:extLst>
              <a:ext uri="{FF2B5EF4-FFF2-40B4-BE49-F238E27FC236}">
                <a16:creationId xmlns:a16="http://schemas.microsoft.com/office/drawing/2014/main" id="{86E41121-7215-9E6B-BB39-A4362139C7D6}"/>
              </a:ext>
            </a:extLst>
          </p:cNvPr>
          <p:cNvSpPr/>
          <p:nvPr/>
        </p:nvSpPr>
        <p:spPr>
          <a:xfrm>
            <a:off x="4900899" y="2507169"/>
            <a:ext cx="1020649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7" name="المعنى">
            <a:extLst>
              <a:ext uri="{FF2B5EF4-FFF2-40B4-BE49-F238E27FC236}">
                <a16:creationId xmlns:a16="http://schemas.microsoft.com/office/drawing/2014/main" id="{734944FE-4FB7-0414-5861-F41C979962AB}"/>
              </a:ext>
            </a:extLst>
          </p:cNvPr>
          <p:cNvSpPr/>
          <p:nvPr/>
        </p:nvSpPr>
        <p:spPr>
          <a:xfrm>
            <a:off x="3650778" y="1958526"/>
            <a:ext cx="5031149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/>
            <a:r>
              <a:rPr lang="ar-EG" sz="2400" b="1" dirty="0" err="1">
                <a:ea typeface="Times New Roman" panose="02020603050405020304" pitchFamily="18" charset="0"/>
              </a:rPr>
              <a:t>تسامح,وصفح</a:t>
            </a:r>
            <a:r>
              <a:rPr lang="ar-EG" sz="2400" b="1" dirty="0">
                <a:ea typeface="Times New Roman" panose="02020603050405020304" pitchFamily="18" charset="0"/>
              </a:rPr>
              <a:t> عن </a:t>
            </a:r>
            <a:r>
              <a:rPr lang="ar-EG" sz="2400" b="1" dirty="0" err="1">
                <a:ea typeface="Times New Roman" panose="02020603050405020304" pitchFamily="18" charset="0"/>
              </a:rPr>
              <a:t>المسئ,</a:t>
            </a:r>
            <a:r>
              <a:rPr lang="ar-EG" sz="2400" b="1" dirty="0" err="1">
                <a:solidFill>
                  <a:srgbClr val="C00000"/>
                </a:solidFill>
                <a:ea typeface="Times New Roman" panose="02020603050405020304" pitchFamily="18" charset="0"/>
              </a:rPr>
              <a:t>المضاد</a:t>
            </a:r>
            <a:r>
              <a:rPr lang="ar-EG" sz="2400" b="1" dirty="0" err="1">
                <a:ea typeface="Times New Roman" panose="02020603050405020304" pitchFamily="18" charset="0"/>
              </a:rPr>
              <a:t>:عقاب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4" name="الكلمة">
            <a:extLst>
              <a:ext uri="{FF2B5EF4-FFF2-40B4-BE49-F238E27FC236}">
                <a16:creationId xmlns:a16="http://schemas.microsoft.com/office/drawing/2014/main" id="{C41BF817-E1D8-B2EC-2BC4-8BEBAE926DFA}"/>
              </a:ext>
            </a:extLst>
          </p:cNvPr>
          <p:cNvSpPr/>
          <p:nvPr/>
        </p:nvSpPr>
        <p:spPr>
          <a:xfrm>
            <a:off x="2056462" y="2450657"/>
            <a:ext cx="1020649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5" name="المعنى">
            <a:extLst>
              <a:ext uri="{FF2B5EF4-FFF2-40B4-BE49-F238E27FC236}">
                <a16:creationId xmlns:a16="http://schemas.microsoft.com/office/drawing/2014/main" id="{5949349B-1DF7-BED7-59C1-9C2176507346}"/>
              </a:ext>
            </a:extLst>
          </p:cNvPr>
          <p:cNvSpPr/>
          <p:nvPr/>
        </p:nvSpPr>
        <p:spPr>
          <a:xfrm>
            <a:off x="51213" y="1902869"/>
            <a:ext cx="5031149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/>
            <a:r>
              <a:rPr lang="ar-EG" sz="2400" b="1" dirty="0">
                <a:ea typeface="Times New Roman" panose="02020603050405020304" pitchFamily="18" charset="0"/>
              </a:rPr>
              <a:t>بعد عن </a:t>
            </a:r>
            <a:r>
              <a:rPr lang="ar-EG" sz="2400" b="1" dirty="0" err="1">
                <a:ea typeface="Times New Roman" panose="02020603050405020304" pitchFamily="18" charset="0"/>
              </a:rPr>
              <a:t>التكبر,</a:t>
            </a:r>
            <a:r>
              <a:rPr lang="ar-EG" sz="2400" b="1" dirty="0" err="1">
                <a:solidFill>
                  <a:srgbClr val="C00000"/>
                </a:solidFill>
                <a:ea typeface="Times New Roman" panose="02020603050405020304" pitchFamily="18" charset="0"/>
              </a:rPr>
              <a:t>المضاد</a:t>
            </a:r>
            <a:r>
              <a:rPr lang="ar-EG" sz="2400" b="1" dirty="0" err="1">
                <a:ea typeface="Times New Roman" panose="02020603050405020304" pitchFamily="18" charset="0"/>
              </a:rPr>
              <a:t>:تكبر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6" name="الكلمة">
            <a:extLst>
              <a:ext uri="{FF2B5EF4-FFF2-40B4-BE49-F238E27FC236}">
                <a16:creationId xmlns:a16="http://schemas.microsoft.com/office/drawing/2014/main" id="{058B943E-4239-61AE-FD57-C8AEFEA71886}"/>
              </a:ext>
            </a:extLst>
          </p:cNvPr>
          <p:cNvSpPr/>
          <p:nvPr/>
        </p:nvSpPr>
        <p:spPr>
          <a:xfrm>
            <a:off x="3478680" y="2450656"/>
            <a:ext cx="1020649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7" name="المعنى">
            <a:extLst>
              <a:ext uri="{FF2B5EF4-FFF2-40B4-BE49-F238E27FC236}">
                <a16:creationId xmlns:a16="http://schemas.microsoft.com/office/drawing/2014/main" id="{4BD84118-A6A6-C0A9-E8ED-2474FC149C72}"/>
              </a:ext>
            </a:extLst>
          </p:cNvPr>
          <p:cNvSpPr/>
          <p:nvPr/>
        </p:nvSpPr>
        <p:spPr>
          <a:xfrm>
            <a:off x="1984834" y="1919170"/>
            <a:ext cx="5031149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/>
            <a:r>
              <a:rPr lang="ar-EG" sz="2400" b="1" dirty="0" err="1">
                <a:ea typeface="Times New Roman" panose="02020603050405020304" pitchFamily="18" charset="0"/>
              </a:rPr>
              <a:t>إكراماً,ورفعة,وشرفاً,</a:t>
            </a:r>
            <a:r>
              <a:rPr lang="ar-EG" sz="2400" b="1" dirty="0" err="1">
                <a:solidFill>
                  <a:srgbClr val="C00000"/>
                </a:solidFill>
                <a:ea typeface="Times New Roman" panose="02020603050405020304" pitchFamily="18" charset="0"/>
              </a:rPr>
              <a:t>المضاد</a:t>
            </a:r>
            <a:r>
              <a:rPr lang="ar-EG" sz="2400" b="1" dirty="0" err="1">
                <a:ea typeface="Times New Roman" panose="02020603050405020304" pitchFamily="18" charset="0"/>
              </a:rPr>
              <a:t>:ذلاً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8" name="الكلمة">
            <a:extLst>
              <a:ext uri="{FF2B5EF4-FFF2-40B4-BE49-F238E27FC236}">
                <a16:creationId xmlns:a16="http://schemas.microsoft.com/office/drawing/2014/main" id="{6DA96827-1D37-3875-B579-C13C15D5C63F}"/>
              </a:ext>
            </a:extLst>
          </p:cNvPr>
          <p:cNvSpPr/>
          <p:nvPr/>
        </p:nvSpPr>
        <p:spPr>
          <a:xfrm>
            <a:off x="11174235" y="3219537"/>
            <a:ext cx="1020649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9" name="المعنى">
            <a:extLst>
              <a:ext uri="{FF2B5EF4-FFF2-40B4-BE49-F238E27FC236}">
                <a16:creationId xmlns:a16="http://schemas.microsoft.com/office/drawing/2014/main" id="{08E17DA4-2E99-9E1E-FD02-F4FE7067CB7C}"/>
              </a:ext>
            </a:extLst>
          </p:cNvPr>
          <p:cNvSpPr/>
          <p:nvPr/>
        </p:nvSpPr>
        <p:spPr>
          <a:xfrm>
            <a:off x="7195352" y="2834719"/>
            <a:ext cx="5031149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/>
            <a:r>
              <a:rPr lang="ar-EG" sz="2400" b="1" dirty="0" err="1">
                <a:ea typeface="Times New Roman" panose="02020603050405020304" pitchFamily="18" charset="0"/>
              </a:rPr>
              <a:t>أكرمه,وأعلى</a:t>
            </a:r>
            <a:r>
              <a:rPr lang="ar-EG" sz="2400" b="1" dirty="0">
                <a:ea typeface="Times New Roman" panose="02020603050405020304" pitchFamily="18" charset="0"/>
              </a:rPr>
              <a:t> </a:t>
            </a:r>
            <a:r>
              <a:rPr lang="ar-EG" sz="2400" b="1" dirty="0" err="1">
                <a:ea typeface="Times New Roman" panose="02020603050405020304" pitchFamily="18" charset="0"/>
              </a:rPr>
              <a:t>منزلته,</a:t>
            </a:r>
            <a:r>
              <a:rPr lang="ar-EG" sz="2400" b="1" dirty="0" err="1">
                <a:solidFill>
                  <a:srgbClr val="C00000"/>
                </a:solidFill>
                <a:ea typeface="Times New Roman" panose="02020603050405020304" pitchFamily="18" charset="0"/>
              </a:rPr>
              <a:t>المضاد</a:t>
            </a:r>
            <a:r>
              <a:rPr lang="ar-EG" sz="2400" b="1" dirty="0" err="1">
                <a:ea typeface="Times New Roman" panose="02020603050405020304" pitchFamily="18" charset="0"/>
              </a:rPr>
              <a:t>:أذله,وأهانه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3647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>
        <p15:prstTrans prst="curtains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63" grpId="0" animBg="1"/>
      <p:bldP spid="63" grpId="1" animBg="1"/>
      <p:bldP spid="65" grpId="0" animBg="1"/>
      <p:bldP spid="65" grpId="1" animBg="1"/>
      <p:bldP spid="67" grpId="0" animBg="1"/>
      <p:bldP spid="67" grpId="1" animBg="1"/>
      <p:bldP spid="75" grpId="0" animBg="1"/>
      <p:bldP spid="75" grpId="1" animBg="1"/>
      <p:bldP spid="77" grpId="0" animBg="1"/>
      <p:bldP spid="77" grpId="1" animBg="1"/>
      <p:bldP spid="79" grpId="0" animBg="1"/>
      <p:bldP spid="79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86FF499-C706-1781-7C85-0C2784060BF0}"/>
              </a:ext>
            </a:extLst>
          </p:cNvPr>
          <p:cNvSpPr/>
          <p:nvPr/>
        </p:nvSpPr>
        <p:spPr>
          <a:xfrm>
            <a:off x="9238324" y="474698"/>
            <a:ext cx="2953675" cy="4746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3200" b="1" dirty="0"/>
              <a:t>من مظاهر الجمال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A27BD04-A43C-6EB9-3FBE-CB72685F8A2E}"/>
              </a:ext>
            </a:extLst>
          </p:cNvPr>
          <p:cNvSpPr/>
          <p:nvPr/>
        </p:nvSpPr>
        <p:spPr>
          <a:xfrm>
            <a:off x="3619576" y="52953"/>
            <a:ext cx="4952846" cy="474698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من مكارم الأخلاق – حديث شريف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110D2A7-E615-866D-D05E-B804A29D24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585037"/>
              </p:ext>
            </p:extLst>
          </p:nvPr>
        </p:nvGraphicFramePr>
        <p:xfrm>
          <a:off x="234696" y="1166446"/>
          <a:ext cx="11957304" cy="1374902"/>
        </p:xfrm>
        <a:graphic>
          <a:graphicData uri="http://schemas.openxmlformats.org/drawingml/2006/table">
            <a:tbl>
              <a:tblPr/>
              <a:tblGrid>
                <a:gridCol w="11957304">
                  <a:extLst>
                    <a:ext uri="{9D8B030D-6E8A-4147-A177-3AD203B41FA5}">
                      <a16:colId xmlns:a16="http://schemas.microsoft.com/office/drawing/2014/main" val="33131094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عن أبي هُريرة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 : </a:t>
                      </a:r>
                      <a:r>
                        <a:rPr lang="ar-EG" sz="3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أَنَّ </a:t>
                      </a:r>
                      <a:r>
                        <a:rPr lang="ar-EG" sz="3200" b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رسولَ اللَّه</a:t>
                      </a:r>
                      <a:r>
                        <a:rPr lang="en-US" sz="3200" b="1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ar-EG" sz="3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: قَالَ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: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مَا نَقَصَ مال من صدقة ، وَمَا زَادَ اللَّهُ عَبْدًا بِعَفْوٍ  إِلاّ عِزًّا، وَمَا تَوَاضَعَ أَحَدٌ للَّهِ إِلاّ رَفَعَهُ اللَّهُ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7253334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06153BCB-EBF3-F6DF-6A07-9C47AE50A65E}"/>
              </a:ext>
            </a:extLst>
          </p:cNvPr>
          <p:cNvSpPr txBox="1"/>
          <p:nvPr/>
        </p:nvSpPr>
        <p:spPr>
          <a:xfrm>
            <a:off x="10015727" y="2715346"/>
            <a:ext cx="201168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EG" sz="28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رضى الله عنه</a:t>
            </a:r>
            <a:endParaRPr lang="ar-EG" sz="2800" dirty="0"/>
          </a:p>
        </p:txBody>
      </p:sp>
      <p:sp>
        <p:nvSpPr>
          <p:cNvPr id="15" name="الكلمة">
            <a:extLst>
              <a:ext uri="{FF2B5EF4-FFF2-40B4-BE49-F238E27FC236}">
                <a16:creationId xmlns:a16="http://schemas.microsoft.com/office/drawing/2014/main" id="{E4ECA5A4-0646-BF21-26A4-08ED43168AA6}"/>
              </a:ext>
            </a:extLst>
          </p:cNvPr>
          <p:cNvSpPr/>
          <p:nvPr/>
        </p:nvSpPr>
        <p:spPr>
          <a:xfrm>
            <a:off x="10015727" y="2673627"/>
            <a:ext cx="1982642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المعنى">
            <a:extLst>
              <a:ext uri="{FF2B5EF4-FFF2-40B4-BE49-F238E27FC236}">
                <a16:creationId xmlns:a16="http://schemas.microsoft.com/office/drawing/2014/main" id="{83E00D1F-2455-49FC-A2AB-22992827C6F5}"/>
              </a:ext>
            </a:extLst>
          </p:cNvPr>
          <p:cNvSpPr/>
          <p:nvPr/>
        </p:nvSpPr>
        <p:spPr>
          <a:xfrm>
            <a:off x="4870687" y="2748832"/>
            <a:ext cx="3770238" cy="44518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/>
            <a:r>
              <a:rPr lang="ar-EG" sz="2800" b="1" dirty="0">
                <a:solidFill>
                  <a:srgbClr val="002060"/>
                </a:solidFill>
                <a:ea typeface="Times New Roman" panose="02020603050405020304" pitchFamily="18" charset="0"/>
              </a:rPr>
              <a:t>جملة تفيد الدعاء لأبى هريرة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180DE46-1AFB-F892-A95A-F12BA5298379}"/>
              </a:ext>
            </a:extLst>
          </p:cNvPr>
          <p:cNvSpPr txBox="1"/>
          <p:nvPr/>
        </p:nvSpPr>
        <p:spPr>
          <a:xfrm>
            <a:off x="10015727" y="3314959"/>
            <a:ext cx="18745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EG" sz="28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رسول الله</a:t>
            </a:r>
            <a:endParaRPr lang="ar-EG" sz="28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5E6F402-9B6F-FC92-5AD9-302B59D0AE57}"/>
              </a:ext>
            </a:extLst>
          </p:cNvPr>
          <p:cNvSpPr txBox="1"/>
          <p:nvPr/>
        </p:nvSpPr>
        <p:spPr>
          <a:xfrm>
            <a:off x="9073732" y="3903964"/>
            <a:ext cx="278747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EG" sz="28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صلى الله عليه وسلم </a:t>
            </a:r>
            <a:endParaRPr lang="ar-EG" sz="28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ABF1CA4-26AE-8EC1-C81D-15754BE71CFC}"/>
              </a:ext>
            </a:extLst>
          </p:cNvPr>
          <p:cNvSpPr txBox="1"/>
          <p:nvPr/>
        </p:nvSpPr>
        <p:spPr>
          <a:xfrm>
            <a:off x="7935385" y="4553110"/>
            <a:ext cx="406298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EG" sz="28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ما زاد الله عبداً إلا عزاً</a:t>
            </a:r>
            <a:endParaRPr lang="ar-EG" sz="28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339749C-7A8B-3DF0-967A-7B25FDC15206}"/>
              </a:ext>
            </a:extLst>
          </p:cNvPr>
          <p:cNvSpPr txBox="1"/>
          <p:nvPr/>
        </p:nvSpPr>
        <p:spPr>
          <a:xfrm>
            <a:off x="7935386" y="5214054"/>
            <a:ext cx="406298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EG" sz="28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ما تواضع أحد لله إلا رفعه</a:t>
            </a:r>
            <a:endParaRPr lang="ar-EG" sz="2800" dirty="0"/>
          </a:p>
        </p:txBody>
      </p:sp>
      <p:sp>
        <p:nvSpPr>
          <p:cNvPr id="24" name="الكلمة">
            <a:extLst>
              <a:ext uri="{FF2B5EF4-FFF2-40B4-BE49-F238E27FC236}">
                <a16:creationId xmlns:a16="http://schemas.microsoft.com/office/drawing/2014/main" id="{F47A0FC8-22FB-8939-C43D-D1979E54D884}"/>
              </a:ext>
            </a:extLst>
          </p:cNvPr>
          <p:cNvSpPr/>
          <p:nvPr/>
        </p:nvSpPr>
        <p:spPr>
          <a:xfrm>
            <a:off x="10044765" y="3278553"/>
            <a:ext cx="1982642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المعنى">
            <a:extLst>
              <a:ext uri="{FF2B5EF4-FFF2-40B4-BE49-F238E27FC236}">
                <a16:creationId xmlns:a16="http://schemas.microsoft.com/office/drawing/2014/main" id="{88BF275A-37E7-C6B6-4FA9-FC3A8632C596}"/>
              </a:ext>
            </a:extLst>
          </p:cNvPr>
          <p:cNvSpPr/>
          <p:nvPr/>
        </p:nvSpPr>
        <p:spPr>
          <a:xfrm>
            <a:off x="1" y="3335393"/>
            <a:ext cx="8669962" cy="44518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/>
            <a:r>
              <a:rPr lang="ar-EG" sz="2800" b="1" dirty="0">
                <a:solidFill>
                  <a:srgbClr val="002060"/>
                </a:solidFill>
                <a:ea typeface="Times New Roman" panose="02020603050405020304" pitchFamily="18" charset="0"/>
              </a:rPr>
              <a:t>إضافة (رسول) إلى لفظ الجلالة (الله) تفيد تعظيم وتشريف وتكريم الرسول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26" name="الكلمة">
            <a:extLst>
              <a:ext uri="{FF2B5EF4-FFF2-40B4-BE49-F238E27FC236}">
                <a16:creationId xmlns:a16="http://schemas.microsoft.com/office/drawing/2014/main" id="{7BBA26CB-6269-075B-B453-35F374E966F2}"/>
              </a:ext>
            </a:extLst>
          </p:cNvPr>
          <p:cNvSpPr/>
          <p:nvPr/>
        </p:nvSpPr>
        <p:spPr>
          <a:xfrm>
            <a:off x="10044765" y="3865508"/>
            <a:ext cx="1982642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7" name="المعنى">
            <a:extLst>
              <a:ext uri="{FF2B5EF4-FFF2-40B4-BE49-F238E27FC236}">
                <a16:creationId xmlns:a16="http://schemas.microsoft.com/office/drawing/2014/main" id="{3BC22812-4DC1-853A-CEB7-6645C607325E}"/>
              </a:ext>
            </a:extLst>
          </p:cNvPr>
          <p:cNvSpPr/>
          <p:nvPr/>
        </p:nvSpPr>
        <p:spPr>
          <a:xfrm>
            <a:off x="4407408" y="3940713"/>
            <a:ext cx="4262555" cy="44518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/>
            <a:r>
              <a:rPr lang="ar-EG" sz="2800" b="1" dirty="0">
                <a:solidFill>
                  <a:srgbClr val="002060"/>
                </a:solidFill>
                <a:ea typeface="Times New Roman" panose="02020603050405020304" pitchFamily="18" charset="0"/>
              </a:rPr>
              <a:t>جملة تفيد الدعاء لرسول الله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AGA Arabesque" panose="05010101010101010101" pitchFamily="2" charset="2"/>
              </a:rPr>
              <a:t> </a:t>
            </a:r>
            <a:r>
              <a:rPr lang="ar-EG" sz="28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AGA Arabesque" panose="05010101010101010101" pitchFamily="2" charset="2"/>
              </a:rPr>
              <a:t> 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28" name="الكلمة">
            <a:extLst>
              <a:ext uri="{FF2B5EF4-FFF2-40B4-BE49-F238E27FC236}">
                <a16:creationId xmlns:a16="http://schemas.microsoft.com/office/drawing/2014/main" id="{E17C6196-B140-E17B-7F45-C8CA110CA23D}"/>
              </a:ext>
            </a:extLst>
          </p:cNvPr>
          <p:cNvSpPr/>
          <p:nvPr/>
        </p:nvSpPr>
        <p:spPr>
          <a:xfrm>
            <a:off x="10044765" y="4470828"/>
            <a:ext cx="1982642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9" name="المعنى">
            <a:extLst>
              <a:ext uri="{FF2B5EF4-FFF2-40B4-BE49-F238E27FC236}">
                <a16:creationId xmlns:a16="http://schemas.microsoft.com/office/drawing/2014/main" id="{ECAFB10E-FA46-72A2-BA92-186DA48E4E45}"/>
              </a:ext>
            </a:extLst>
          </p:cNvPr>
          <p:cNvSpPr/>
          <p:nvPr/>
        </p:nvSpPr>
        <p:spPr>
          <a:xfrm>
            <a:off x="1241058" y="4546033"/>
            <a:ext cx="7428905" cy="44518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/>
            <a:r>
              <a:rPr lang="ar-EG" sz="2800" b="1" dirty="0">
                <a:solidFill>
                  <a:srgbClr val="002060"/>
                </a:solidFill>
                <a:ea typeface="Times New Roman" panose="02020603050405020304" pitchFamily="18" charset="0"/>
              </a:rPr>
              <a:t>أسلوب توكيد وسيلته </a:t>
            </a:r>
            <a:r>
              <a:rPr lang="ar-EG" sz="2800" b="1" dirty="0" err="1">
                <a:solidFill>
                  <a:srgbClr val="002060"/>
                </a:solidFill>
                <a:ea typeface="Times New Roman" panose="02020603050405020304" pitchFamily="18" charset="0"/>
              </a:rPr>
              <a:t>النفى</a:t>
            </a:r>
            <a:r>
              <a:rPr lang="ar-EG" sz="2800" b="1" dirty="0">
                <a:solidFill>
                  <a:srgbClr val="002060"/>
                </a:solidFill>
                <a:ea typeface="Times New Roman" panose="02020603050405020304" pitchFamily="18" charset="0"/>
              </a:rPr>
              <a:t> بـ(</a:t>
            </a:r>
            <a:r>
              <a:rPr lang="ar-EG" sz="2800" b="1" dirty="0">
                <a:solidFill>
                  <a:srgbClr val="C00000"/>
                </a:solidFill>
                <a:ea typeface="Times New Roman" panose="02020603050405020304" pitchFamily="18" charset="0"/>
              </a:rPr>
              <a:t>ما</a:t>
            </a:r>
            <a:r>
              <a:rPr lang="ar-EG" sz="2800" b="1" dirty="0">
                <a:solidFill>
                  <a:srgbClr val="002060"/>
                </a:solidFill>
                <a:ea typeface="Times New Roman" panose="02020603050405020304" pitchFamily="18" charset="0"/>
              </a:rPr>
              <a:t>) والاستثناء بـ(</a:t>
            </a:r>
            <a:r>
              <a:rPr lang="ar-EG" sz="2800" b="1" dirty="0">
                <a:solidFill>
                  <a:srgbClr val="C00000"/>
                </a:solidFill>
                <a:ea typeface="Times New Roman" panose="02020603050405020304" pitchFamily="18" charset="0"/>
              </a:rPr>
              <a:t>إلا</a:t>
            </a:r>
            <a:r>
              <a:rPr lang="ar-EG" sz="2800" b="1" dirty="0">
                <a:solidFill>
                  <a:srgbClr val="002060"/>
                </a:solidFill>
                <a:ea typeface="Times New Roman" panose="02020603050405020304" pitchFamily="18" charset="0"/>
              </a:rPr>
              <a:t>)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30" name="الكلمة">
            <a:extLst>
              <a:ext uri="{FF2B5EF4-FFF2-40B4-BE49-F238E27FC236}">
                <a16:creationId xmlns:a16="http://schemas.microsoft.com/office/drawing/2014/main" id="{5AF25A68-4DD8-4A72-48C4-4A51A2A89124}"/>
              </a:ext>
            </a:extLst>
          </p:cNvPr>
          <p:cNvSpPr/>
          <p:nvPr/>
        </p:nvSpPr>
        <p:spPr>
          <a:xfrm>
            <a:off x="10044765" y="5113180"/>
            <a:ext cx="1982642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1" name="المعنى">
            <a:extLst>
              <a:ext uri="{FF2B5EF4-FFF2-40B4-BE49-F238E27FC236}">
                <a16:creationId xmlns:a16="http://schemas.microsoft.com/office/drawing/2014/main" id="{25219452-1FC1-7387-343A-59C2958418DA}"/>
              </a:ext>
            </a:extLst>
          </p:cNvPr>
          <p:cNvSpPr/>
          <p:nvPr/>
        </p:nvSpPr>
        <p:spPr>
          <a:xfrm>
            <a:off x="2150536" y="5188385"/>
            <a:ext cx="6519427" cy="44518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/>
            <a:r>
              <a:rPr lang="ar-EG" sz="2800" b="1" dirty="0">
                <a:solidFill>
                  <a:srgbClr val="002060"/>
                </a:solidFill>
                <a:ea typeface="Times New Roman" panose="02020603050405020304" pitchFamily="18" charset="0"/>
              </a:rPr>
              <a:t>أسلوب توكيد وسيلته </a:t>
            </a:r>
            <a:r>
              <a:rPr lang="ar-EG" sz="2800" b="1" dirty="0" err="1">
                <a:solidFill>
                  <a:srgbClr val="002060"/>
                </a:solidFill>
                <a:ea typeface="Times New Roman" panose="02020603050405020304" pitchFamily="18" charset="0"/>
              </a:rPr>
              <a:t>النفى</a:t>
            </a:r>
            <a:r>
              <a:rPr lang="ar-EG" sz="2800" b="1" dirty="0">
                <a:solidFill>
                  <a:srgbClr val="002060"/>
                </a:solidFill>
                <a:ea typeface="Times New Roman" panose="02020603050405020304" pitchFamily="18" charset="0"/>
              </a:rPr>
              <a:t> بـ(</a:t>
            </a:r>
            <a:r>
              <a:rPr lang="ar-EG" sz="2800" b="1" dirty="0">
                <a:solidFill>
                  <a:srgbClr val="C00000"/>
                </a:solidFill>
                <a:ea typeface="Times New Roman" panose="02020603050405020304" pitchFamily="18" charset="0"/>
              </a:rPr>
              <a:t>ما</a:t>
            </a:r>
            <a:r>
              <a:rPr lang="ar-EG" sz="2800" b="1" dirty="0">
                <a:solidFill>
                  <a:srgbClr val="002060"/>
                </a:solidFill>
                <a:ea typeface="Times New Roman" panose="02020603050405020304" pitchFamily="18" charset="0"/>
              </a:rPr>
              <a:t>) والاستثناء بـ(</a:t>
            </a:r>
            <a:r>
              <a:rPr lang="ar-EG" sz="2800" b="1" dirty="0">
                <a:solidFill>
                  <a:srgbClr val="C00000"/>
                </a:solidFill>
                <a:ea typeface="Times New Roman" panose="02020603050405020304" pitchFamily="18" charset="0"/>
              </a:rPr>
              <a:t>إلا</a:t>
            </a:r>
            <a:r>
              <a:rPr lang="ar-EG" sz="2800" b="1" dirty="0">
                <a:solidFill>
                  <a:srgbClr val="002060"/>
                </a:solidFill>
                <a:ea typeface="Times New Roman" panose="02020603050405020304" pitchFamily="18" charset="0"/>
              </a:rPr>
              <a:t>)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32" name="Arrow: Down 3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1F51BBF-45D1-E7D5-E5AE-50C47C76F8F2}"/>
              </a:ext>
            </a:extLst>
          </p:cNvPr>
          <p:cNvSpPr/>
          <p:nvPr/>
        </p:nvSpPr>
        <p:spPr>
          <a:xfrm>
            <a:off x="2594106" y="5756673"/>
            <a:ext cx="1813302" cy="585561"/>
          </a:xfrm>
          <a:prstGeom prst="down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800" b="1" dirty="0"/>
              <a:t>تابع</a:t>
            </a:r>
          </a:p>
        </p:txBody>
      </p:sp>
    </p:spTree>
    <p:extLst>
      <p:ext uri="{BB962C8B-B14F-4D97-AF65-F5344CB8AC3E}">
        <p14:creationId xmlns:p14="http://schemas.microsoft.com/office/powerpoint/2010/main" val="2877323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>
        <p14:switch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25" grpId="0" animBg="1"/>
      <p:bldP spid="25" grpId="1" animBg="1"/>
      <p:bldP spid="27" grpId="0" animBg="1"/>
      <p:bldP spid="27" grpId="1" animBg="1"/>
      <p:bldP spid="29" grpId="0" animBg="1"/>
      <p:bldP spid="29" grpId="1" animBg="1"/>
      <p:bldP spid="31" grpId="0" animBg="1"/>
      <p:bldP spid="31" grpId="1" animBg="1"/>
      <p:bldP spid="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86FF499-C706-1781-7C85-0C2784060BF0}"/>
              </a:ext>
            </a:extLst>
          </p:cNvPr>
          <p:cNvSpPr/>
          <p:nvPr/>
        </p:nvSpPr>
        <p:spPr>
          <a:xfrm>
            <a:off x="9238324" y="474698"/>
            <a:ext cx="2953675" cy="4746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3200" b="1" dirty="0"/>
              <a:t>من مظاهر الجمال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A27BD04-A43C-6EB9-3FBE-CB72685F8A2E}"/>
              </a:ext>
            </a:extLst>
          </p:cNvPr>
          <p:cNvSpPr/>
          <p:nvPr/>
        </p:nvSpPr>
        <p:spPr>
          <a:xfrm>
            <a:off x="3619576" y="52953"/>
            <a:ext cx="4952846" cy="474698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من مكارم الأخلاق – حديث شريف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110D2A7-E615-866D-D05E-B804A29D2498}"/>
              </a:ext>
            </a:extLst>
          </p:cNvPr>
          <p:cNvGraphicFramePr>
            <a:graphicFrameLocks noGrp="1"/>
          </p:cNvGraphicFramePr>
          <p:nvPr/>
        </p:nvGraphicFramePr>
        <p:xfrm>
          <a:off x="1043217" y="913991"/>
          <a:ext cx="8104632" cy="2106422"/>
        </p:xfrm>
        <a:graphic>
          <a:graphicData uri="http://schemas.openxmlformats.org/drawingml/2006/table">
            <a:tbl>
              <a:tblPr/>
              <a:tblGrid>
                <a:gridCol w="8104632">
                  <a:extLst>
                    <a:ext uri="{9D8B030D-6E8A-4147-A177-3AD203B41FA5}">
                      <a16:colId xmlns:a16="http://schemas.microsoft.com/office/drawing/2014/main" val="33131094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عن أبي هُريرة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 :</a:t>
                      </a:r>
                      <a:r>
                        <a:rPr lang="en-US" sz="3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AGA Arabesque" panose="05010101010101010101" pitchFamily="2" charset="2"/>
                        </a:rPr>
                        <a:t>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ar-EG" sz="3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أَنَّ رسولَ اللَّه</a:t>
                      </a:r>
                      <a:r>
                        <a:rPr lang="en-US" sz="3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AGA Arabesque" panose="05010101010101010101" pitchFamily="2" charset="2"/>
                        </a:rPr>
                        <a:t>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ar-EG" sz="3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: قَالَ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: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مَا نَقَصَتْ صَدَقَةٌ مِنْ مَالٍ، وَمَا زَادَ اللَّهُ عَبْدًا بِعَفْوٍ  إِلاّ عِزًّا، وَمَا تَوَاضَعَ أَحَدٌ للَّهِ إِلاّ رَفَعَهُ اللَّهُ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7253334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06153BCB-EBF3-F6DF-6A07-9C47AE50A65E}"/>
              </a:ext>
            </a:extLst>
          </p:cNvPr>
          <p:cNvSpPr txBox="1"/>
          <p:nvPr/>
        </p:nvSpPr>
        <p:spPr>
          <a:xfrm>
            <a:off x="9780735" y="3136612"/>
            <a:ext cx="217961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EG" sz="32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لله</a:t>
            </a:r>
            <a:endParaRPr lang="ar-EG" sz="3200" dirty="0"/>
          </a:p>
        </p:txBody>
      </p:sp>
      <p:sp>
        <p:nvSpPr>
          <p:cNvPr id="15" name="الكلمة">
            <a:extLst>
              <a:ext uri="{FF2B5EF4-FFF2-40B4-BE49-F238E27FC236}">
                <a16:creationId xmlns:a16="http://schemas.microsoft.com/office/drawing/2014/main" id="{E4ECA5A4-0646-BF21-26A4-08ED43168AA6}"/>
              </a:ext>
            </a:extLst>
          </p:cNvPr>
          <p:cNvSpPr/>
          <p:nvPr/>
        </p:nvSpPr>
        <p:spPr>
          <a:xfrm>
            <a:off x="10093368" y="3130723"/>
            <a:ext cx="1982642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المعنى">
            <a:extLst>
              <a:ext uri="{FF2B5EF4-FFF2-40B4-BE49-F238E27FC236}">
                <a16:creationId xmlns:a16="http://schemas.microsoft.com/office/drawing/2014/main" id="{83E00D1F-2455-49FC-A2AB-22992827C6F5}"/>
              </a:ext>
            </a:extLst>
          </p:cNvPr>
          <p:cNvSpPr/>
          <p:nvPr/>
        </p:nvSpPr>
        <p:spPr>
          <a:xfrm>
            <a:off x="31772" y="3162519"/>
            <a:ext cx="8540649" cy="44518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r" rtl="1"/>
            <a:r>
              <a:rPr lang="ar-EG" sz="2800" b="1" dirty="0">
                <a:solidFill>
                  <a:srgbClr val="002060"/>
                </a:solidFill>
                <a:ea typeface="Times New Roman" panose="02020603050405020304" pitchFamily="18" charset="0"/>
              </a:rPr>
              <a:t>تدل على ضرورة الإخلاص لله </a:t>
            </a:r>
            <a:r>
              <a:rPr lang="ar-EG" sz="2800" b="1" dirty="0" err="1">
                <a:solidFill>
                  <a:srgbClr val="002060"/>
                </a:solidFill>
                <a:ea typeface="Times New Roman" panose="02020603050405020304" pitchFamily="18" charset="0"/>
              </a:rPr>
              <a:t>فى</a:t>
            </a:r>
            <a:r>
              <a:rPr lang="ar-EG" sz="2800" b="1" dirty="0">
                <a:solidFill>
                  <a:srgbClr val="002060"/>
                </a:solidFill>
                <a:ea typeface="Times New Roman" panose="02020603050405020304" pitchFamily="18" charset="0"/>
              </a:rPr>
              <a:t> التواضع ,فلا يكون لغير وجه الله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180DE46-1AFB-F892-A95A-F12BA5298379}"/>
              </a:ext>
            </a:extLst>
          </p:cNvPr>
          <p:cNvSpPr txBox="1"/>
          <p:nvPr/>
        </p:nvSpPr>
        <p:spPr>
          <a:xfrm>
            <a:off x="9929345" y="3761289"/>
            <a:ext cx="203100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EG" sz="32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نقص - زاد:</a:t>
            </a:r>
            <a:r>
              <a:rPr lang="ar-EG" sz="32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ar-EG" sz="32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5E6F402-9B6F-FC92-5AD9-302B59D0AE57}"/>
              </a:ext>
            </a:extLst>
          </p:cNvPr>
          <p:cNvSpPr txBox="1"/>
          <p:nvPr/>
        </p:nvSpPr>
        <p:spPr>
          <a:xfrm>
            <a:off x="6335349" y="4385966"/>
            <a:ext cx="562500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EG" sz="32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تنكير </a:t>
            </a:r>
            <a:r>
              <a:rPr lang="ar-EG" sz="3200" b="1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ar-EG" sz="32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مال – صدقة – عبداً – أحد </a:t>
            </a:r>
            <a:r>
              <a:rPr lang="ar-EG" sz="3200" b="1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r>
              <a:rPr lang="ar-EG" sz="32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ar-EG" sz="3200" dirty="0"/>
          </a:p>
        </p:txBody>
      </p:sp>
      <p:sp>
        <p:nvSpPr>
          <p:cNvPr id="24" name="الكلمة">
            <a:extLst>
              <a:ext uri="{FF2B5EF4-FFF2-40B4-BE49-F238E27FC236}">
                <a16:creationId xmlns:a16="http://schemas.microsoft.com/office/drawing/2014/main" id="{F47A0FC8-22FB-8939-C43D-D1979E54D884}"/>
              </a:ext>
            </a:extLst>
          </p:cNvPr>
          <p:cNvSpPr/>
          <p:nvPr/>
        </p:nvSpPr>
        <p:spPr>
          <a:xfrm>
            <a:off x="10087436" y="3699819"/>
            <a:ext cx="1982642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المعنى">
            <a:extLst>
              <a:ext uri="{FF2B5EF4-FFF2-40B4-BE49-F238E27FC236}">
                <a16:creationId xmlns:a16="http://schemas.microsoft.com/office/drawing/2014/main" id="{88BF275A-37E7-C6B6-4FA9-FC3A8632C596}"/>
              </a:ext>
            </a:extLst>
          </p:cNvPr>
          <p:cNvSpPr/>
          <p:nvPr/>
        </p:nvSpPr>
        <p:spPr>
          <a:xfrm>
            <a:off x="31773" y="3798673"/>
            <a:ext cx="8540647" cy="44518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r" rtl="1"/>
            <a:r>
              <a:rPr lang="ar-EG" sz="2800" b="1" dirty="0">
                <a:solidFill>
                  <a:srgbClr val="002060"/>
                </a:solidFill>
                <a:ea typeface="Times New Roman" panose="02020603050405020304" pitchFamily="18" charset="0"/>
              </a:rPr>
              <a:t>بينهما تضاد يوضح المعنى ويؤكده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26" name="الكلمة">
            <a:extLst>
              <a:ext uri="{FF2B5EF4-FFF2-40B4-BE49-F238E27FC236}">
                <a16:creationId xmlns:a16="http://schemas.microsoft.com/office/drawing/2014/main" id="{7BBA26CB-6269-075B-B453-35F374E966F2}"/>
              </a:ext>
            </a:extLst>
          </p:cNvPr>
          <p:cNvSpPr/>
          <p:nvPr/>
        </p:nvSpPr>
        <p:spPr>
          <a:xfrm>
            <a:off x="7132320" y="4359014"/>
            <a:ext cx="4937758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7" name="المعنى">
            <a:extLst>
              <a:ext uri="{FF2B5EF4-FFF2-40B4-BE49-F238E27FC236}">
                <a16:creationId xmlns:a16="http://schemas.microsoft.com/office/drawing/2014/main" id="{3BC22812-4DC1-853A-CEB7-6645C607325E}"/>
              </a:ext>
            </a:extLst>
          </p:cNvPr>
          <p:cNvSpPr/>
          <p:nvPr/>
        </p:nvSpPr>
        <p:spPr>
          <a:xfrm>
            <a:off x="3592132" y="4419844"/>
            <a:ext cx="3639017" cy="44518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r" rtl="1"/>
            <a:r>
              <a:rPr lang="ar-EG" sz="2800" b="1" dirty="0">
                <a:solidFill>
                  <a:srgbClr val="002060"/>
                </a:solidFill>
                <a:ea typeface="Times New Roman" panose="02020603050405020304" pitchFamily="18" charset="0"/>
              </a:rPr>
              <a:t>يفيد العموم والشمول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376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>
        <p14:switch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25" grpId="0" animBg="1"/>
      <p:bldP spid="25" grpId="1" animBg="1"/>
      <p:bldP spid="27" grpId="0" animBg="1"/>
      <p:bldP spid="2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curtain, furniture, floor, red&#10;&#10;Description automatically generated">
            <a:extLst>
              <a:ext uri="{FF2B5EF4-FFF2-40B4-BE49-F238E27FC236}">
                <a16:creationId xmlns:a16="http://schemas.microsoft.com/office/drawing/2014/main" id="{91258D8C-99E3-A2FD-8AA8-FED5F45F8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38267"/>
          </a:xfrm>
          <a:prstGeom prst="rect">
            <a:avLst/>
          </a:prstGeom>
        </p:spPr>
      </p:pic>
      <p:sp>
        <p:nvSpPr>
          <p:cNvPr id="6" name="Rectangle: Rounded Corners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6DD98BA-DA6F-6D78-01D2-1FF0AE42750C}"/>
              </a:ext>
            </a:extLst>
          </p:cNvPr>
          <p:cNvSpPr/>
          <p:nvPr/>
        </p:nvSpPr>
        <p:spPr>
          <a:xfrm>
            <a:off x="4512040" y="4816627"/>
            <a:ext cx="2698229" cy="749508"/>
          </a:xfrm>
          <a:prstGeom prst="roundRect">
            <a:avLst/>
          </a:prstGeom>
          <a:solidFill>
            <a:srgbClr val="2355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ابدأ باسم الله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FA9218-65E7-D90F-6A9D-7B4A78B22C89}"/>
              </a:ext>
            </a:extLst>
          </p:cNvPr>
          <p:cNvSpPr txBox="1"/>
          <p:nvPr/>
        </p:nvSpPr>
        <p:spPr>
          <a:xfrm>
            <a:off x="809469" y="2041373"/>
            <a:ext cx="10103370" cy="22775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8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lHor" panose="02060603050605020204" pitchFamily="18" charset="-78"/>
                <a:ea typeface="Times New Roman" panose="02020603050405020304" pitchFamily="18" charset="0"/>
                <a:cs typeface="AlHor" panose="02060603050605020204" pitchFamily="18" charset="-78"/>
              </a:rPr>
              <a:t>من مكارم الأخلاق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lHor" panose="02060603050605020204" pitchFamily="18" charset="-78"/>
                <a:ea typeface="Times New Roman" panose="02020603050405020304" pitchFamily="18" charset="0"/>
                <a:cs typeface="AlHor" panose="02060603050605020204" pitchFamily="18" charset="-78"/>
              </a:rPr>
              <a:t>تدريبات</a:t>
            </a:r>
          </a:p>
        </p:txBody>
      </p:sp>
    </p:spTree>
    <p:extLst>
      <p:ext uri="{BB962C8B-B14F-4D97-AF65-F5344CB8AC3E}">
        <p14:creationId xmlns:p14="http://schemas.microsoft.com/office/powerpoint/2010/main" val="34606883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>
        <p15:prstTrans prst="pageCurlDouble" invX="1"/>
      </p:transition>
    </mc:Choice>
    <mc:Fallback xmlns="">
      <p:transition spd="slow" advClick="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59992FD-73D4-C190-9678-4C938408E66A}"/>
              </a:ext>
            </a:extLst>
          </p:cNvPr>
          <p:cNvSpPr txBox="1"/>
          <p:nvPr/>
        </p:nvSpPr>
        <p:spPr>
          <a:xfrm>
            <a:off x="3048000" y="0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التعليق العام على النص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C893378-5625-D5CB-F3A8-224E05985008}"/>
              </a:ext>
            </a:extLst>
          </p:cNvPr>
          <p:cNvSpPr txBox="1"/>
          <p:nvPr/>
        </p:nvSpPr>
        <p:spPr>
          <a:xfrm>
            <a:off x="0" y="718125"/>
            <a:ext cx="12192000" cy="40110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algn="r" rtl="1">
              <a:lnSpc>
                <a:spcPct val="115000"/>
              </a:lnSpc>
            </a:pPr>
            <a:r>
              <a:rPr lang="ar-SA" sz="32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س1:إلام يدعونا الرسول (صلى الله عليه وسلم) في الحديث الشريف ؟</a:t>
            </a:r>
          </a:p>
          <a:p>
            <a:pPr marL="152400" algn="r" rtl="1">
              <a:lnSpc>
                <a:spcPct val="115000"/>
              </a:lnSpc>
            </a:pPr>
            <a:endParaRPr lang="ar-EG" sz="3200" b="1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52400" algn="r" rtl="1">
              <a:lnSpc>
                <a:spcPct val="115000"/>
              </a:lnSpc>
            </a:pPr>
            <a:endParaRPr lang="ar-EG" sz="3200" b="1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52400" algn="r" rtl="1">
              <a:lnSpc>
                <a:spcPct val="115000"/>
              </a:lnSpc>
            </a:pPr>
            <a:r>
              <a:rPr lang="ar-SA" sz="32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س2 : ما الذي يحرص عليه الإسلام ؟</a:t>
            </a:r>
          </a:p>
          <a:p>
            <a:pPr marL="152400" algn="r" rtl="1">
              <a:lnSpc>
                <a:spcPct val="115000"/>
              </a:lnSpc>
            </a:pPr>
            <a:endParaRPr lang="ar-EG" sz="3200" b="1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52400" algn="r" rtl="1">
              <a:lnSpc>
                <a:spcPct val="115000"/>
              </a:lnSpc>
            </a:pPr>
            <a:endParaRPr lang="ar-EG" sz="3200" b="1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52400" algn="r" rtl="1">
              <a:lnSpc>
                <a:spcPct val="115000"/>
              </a:lnSpc>
            </a:pPr>
            <a:r>
              <a:rPr lang="ar-SA" sz="32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س3 : ما واجبك نحو المسيء ؟ ولماذا ؟</a:t>
            </a:r>
          </a:p>
        </p:txBody>
      </p:sp>
      <p:pic>
        <p:nvPicPr>
          <p:cNvPr id="26" name="صورة 8">
            <a:extLst>
              <a:ext uri="{FF2B5EF4-FFF2-40B4-BE49-F238E27FC236}">
                <a16:creationId xmlns:a16="http://schemas.microsoft.com/office/drawing/2014/main" id="{B5B42CC3-B5C3-AFFF-F891-B42A86B8C46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96" b="89931" l="2463" r="95074">
                        <a14:foregroundMark x1="2463" y1="41840" x2="8621" y2="53125"/>
                        <a14:foregroundMark x1="91502" y1="51389" x2="95197" y2="50521"/>
                        <a14:foregroundMark x1="24015" y1="41840" x2="26478" y2="359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96122" y="-159798"/>
            <a:ext cx="1305924" cy="952830"/>
          </a:xfrm>
          <a:prstGeom prst="rect">
            <a:avLst/>
          </a:prstGeom>
        </p:spPr>
      </p:pic>
      <p:pic>
        <p:nvPicPr>
          <p:cNvPr id="27" name="صورة 15">
            <a:extLst>
              <a:ext uri="{FF2B5EF4-FFF2-40B4-BE49-F238E27FC236}">
                <a16:creationId xmlns:a16="http://schemas.microsoft.com/office/drawing/2014/main" id="{F58D5076-A162-82C8-C530-FEDE31C9FAF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807" b="93211" l="6067" r="99413">
                        <a14:foregroundMark x1="91781" y1="28073" x2="92955" y2="38716"/>
                        <a14:foregroundMark x1="94912" y1="54495" x2="94912" y2="64954"/>
                        <a14:foregroundMark x1="17613" y1="93945" x2="8023" y2="82569"/>
                        <a14:foregroundMark x1="6849" y1="32477" x2="6849" y2="23670"/>
                        <a14:foregroundMark x1="95499" y1="35963" x2="96282" y2="29908"/>
                        <a14:foregroundMark x1="22701" y1="9725" x2="26419" y2="8807"/>
                        <a14:foregroundMark x1="96869" y1="56147" x2="96869" y2="63303"/>
                        <a14:foregroundMark x1="97456" y1="35963" x2="99413" y2="32477"/>
                        <a14:foregroundMark x1="96282" y1="64037" x2="98043" y2="614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24220" y="-112568"/>
            <a:ext cx="1119780" cy="830693"/>
          </a:xfrm>
          <a:prstGeom prst="rect">
            <a:avLst/>
          </a:prstGeom>
        </p:spPr>
      </p:pic>
      <p:sp>
        <p:nvSpPr>
          <p:cNvPr id="2" name="عرض الايات">
            <a:extLst>
              <a:ext uri="{FF2B5EF4-FFF2-40B4-BE49-F238E27FC236}">
                <a16:creationId xmlns:a16="http://schemas.microsoft.com/office/drawing/2014/main" id="{4668C294-BBBF-2FDF-C523-944F8D729D97}"/>
              </a:ext>
            </a:extLst>
          </p:cNvPr>
          <p:cNvSpPr/>
          <p:nvPr/>
        </p:nvSpPr>
        <p:spPr>
          <a:xfrm>
            <a:off x="1338090" y="46002"/>
            <a:ext cx="1709910" cy="680355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400" b="1" dirty="0">
                <a:solidFill>
                  <a:srgbClr val="FFFF00"/>
                </a:solidFill>
              </a:rPr>
              <a:t>عرض النص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8403F06-F5C3-CA78-2745-4AAD96600940}"/>
              </a:ext>
            </a:extLst>
          </p:cNvPr>
          <p:cNvSpPr txBox="1"/>
          <p:nvPr/>
        </p:nvSpPr>
        <p:spPr>
          <a:xfrm>
            <a:off x="147771" y="1295440"/>
            <a:ext cx="11896458" cy="104361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152400" algn="r" rtl="1">
              <a:lnSpc>
                <a:spcPct val="115000"/>
              </a:lnSpc>
            </a:pPr>
            <a:r>
              <a:rPr lang="ar-SA" sz="28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1- التصدق على الفقراء والمساكين   2- التسامح والعفو عن المسيء 3- التواضع وعدم التكبر على الآخرين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78D8932-D90C-B35C-59C9-19F12A9C84B7}"/>
              </a:ext>
            </a:extLst>
          </p:cNvPr>
          <p:cNvGraphicFramePr>
            <a:graphicFrameLocks noGrp="1"/>
          </p:cNvGraphicFramePr>
          <p:nvPr/>
        </p:nvGraphicFramePr>
        <p:xfrm>
          <a:off x="147771" y="1024124"/>
          <a:ext cx="11896458" cy="1374902"/>
        </p:xfrm>
        <a:graphic>
          <a:graphicData uri="http://schemas.openxmlformats.org/drawingml/2006/table">
            <a:tbl>
              <a:tblPr/>
              <a:tblGrid>
                <a:gridCol w="11896458">
                  <a:extLst>
                    <a:ext uri="{9D8B030D-6E8A-4147-A177-3AD203B41FA5}">
                      <a16:colId xmlns:a16="http://schemas.microsoft.com/office/drawing/2014/main" val="33131094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عن أبي هُريرة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 :</a:t>
                      </a:r>
                      <a:r>
                        <a:rPr lang="en-US" sz="3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AGA Arabesque" panose="05010101010101010101" pitchFamily="2" charset="2"/>
                        </a:rPr>
                        <a:t>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ar-EG" sz="3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أَنَّ رسولَ اللَّه</a:t>
                      </a:r>
                      <a:r>
                        <a:rPr lang="en-US" sz="3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AGA Arabesque" panose="05010101010101010101" pitchFamily="2" charset="2"/>
                        </a:rPr>
                        <a:t>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ar-EG" sz="3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: قَالَ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: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مَا نَقَصَتْ صَدَقَةٌ مِنْ مَالٍ، وَمَا زَادَ اللَّهُ عَبْدًا بِعَفْوٍ  إِلاّ عِزًّا، وَمَا تَوَاضَعَ أَحَدٌ للَّهِ إِلاّ رَفَعَهُ اللَّهُ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25333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9CE595E-8E68-4DB9-DE8B-6DD88A44CC37}"/>
              </a:ext>
            </a:extLst>
          </p:cNvPr>
          <p:cNvSpPr txBox="1"/>
          <p:nvPr/>
        </p:nvSpPr>
        <p:spPr>
          <a:xfrm>
            <a:off x="147771" y="3042893"/>
            <a:ext cx="11896458" cy="5480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152400" algn="r" rtl="1">
              <a:lnSpc>
                <a:spcPct val="115000"/>
              </a:lnSpc>
            </a:pPr>
            <a:r>
              <a:rPr lang="ar-SA" sz="28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يحرص الإسلام على أن يعيش الناس في سلام ومحبة ويسود بينهم الوفاق والوئام </a:t>
            </a:r>
            <a:r>
              <a:rPr lang="ar-SA" sz="28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E3B480-1BB7-98B7-134F-D837880B4ABB}"/>
              </a:ext>
            </a:extLst>
          </p:cNvPr>
          <p:cNvSpPr txBox="1"/>
          <p:nvPr/>
        </p:nvSpPr>
        <p:spPr>
          <a:xfrm>
            <a:off x="147771" y="4767190"/>
            <a:ext cx="11896458" cy="104317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152400" algn="r" rtl="1">
              <a:lnSpc>
                <a:spcPct val="115000"/>
              </a:lnSpc>
            </a:pPr>
            <a:r>
              <a:rPr lang="ar-SA" sz="28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العفو عنه والتغاضي عن مساوئه والإحسان إليه ونفهمه حقيقة إساءته ونقبل منه عذره ونتسامح معه   – لاقتلاع جذور العداوة </a:t>
            </a:r>
          </a:p>
        </p:txBody>
      </p:sp>
    </p:spTree>
    <p:extLst>
      <p:ext uri="{BB962C8B-B14F-4D97-AF65-F5344CB8AC3E}">
        <p14:creationId xmlns:p14="http://schemas.microsoft.com/office/powerpoint/2010/main" val="40181812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>
        <p15:prstTrans prst="curtains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1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59992FD-73D4-C190-9678-4C938408E66A}"/>
              </a:ext>
            </a:extLst>
          </p:cNvPr>
          <p:cNvSpPr txBox="1"/>
          <p:nvPr/>
        </p:nvSpPr>
        <p:spPr>
          <a:xfrm>
            <a:off x="3048000" y="0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التعليق العام على النص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C893378-5625-D5CB-F3A8-224E05985008}"/>
              </a:ext>
            </a:extLst>
          </p:cNvPr>
          <p:cNvSpPr txBox="1"/>
          <p:nvPr/>
        </p:nvSpPr>
        <p:spPr>
          <a:xfrm>
            <a:off x="0" y="718125"/>
            <a:ext cx="12192000" cy="45774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algn="r" rtl="1">
              <a:lnSpc>
                <a:spcPct val="115000"/>
              </a:lnSpc>
            </a:pPr>
            <a:r>
              <a:rPr lang="ar-SA" sz="32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س 4:ما الذي بينه لنا النبي بشأن الصدقة ؟وكيف تزيد الصدقة المال ؟</a:t>
            </a:r>
          </a:p>
          <a:p>
            <a:pPr marL="152400" algn="r" rtl="1">
              <a:lnSpc>
                <a:spcPct val="115000"/>
              </a:lnSpc>
            </a:pPr>
            <a:endParaRPr lang="ar-EG" sz="3200" b="1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52400" algn="r" rtl="1">
              <a:lnSpc>
                <a:spcPct val="115000"/>
              </a:lnSpc>
            </a:pPr>
            <a:r>
              <a:rPr lang="ar-SA" sz="32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س5 : أيهما أفضل صدقة السر أم صدقة العلانية ؟</a:t>
            </a:r>
          </a:p>
          <a:p>
            <a:pPr marL="152400" algn="r" rtl="1">
              <a:lnSpc>
                <a:spcPct val="115000"/>
              </a:lnSpc>
            </a:pPr>
            <a:endParaRPr lang="ar-SA" sz="3200" b="1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52400" algn="r" rtl="1">
              <a:lnSpc>
                <a:spcPct val="115000"/>
              </a:lnSpc>
            </a:pPr>
            <a:r>
              <a:rPr lang="ar-SA" sz="32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س6 : ما </a:t>
            </a:r>
            <a:r>
              <a:rPr lang="ar-EG" sz="32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أ</a:t>
            </a:r>
            <a:r>
              <a:rPr lang="ar-SA" sz="32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ثر العمل بهذا الحديث على الفرد والمجتمع ؟</a:t>
            </a:r>
          </a:p>
          <a:p>
            <a:pPr marL="152400" algn="r" rtl="1">
              <a:lnSpc>
                <a:spcPct val="115000"/>
              </a:lnSpc>
            </a:pPr>
            <a:endParaRPr lang="ar-EG" sz="3200" b="1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52400" algn="r" rtl="1">
              <a:lnSpc>
                <a:spcPct val="115000"/>
              </a:lnSpc>
            </a:pPr>
            <a:endParaRPr lang="ar-EG" sz="3200" b="1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52400" algn="r" rtl="1">
              <a:lnSpc>
                <a:spcPct val="115000"/>
              </a:lnSpc>
            </a:pPr>
            <a:r>
              <a:rPr lang="ar-SA" sz="32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س8 التواضع يقوي العلاقة بين الناس . ناقش </a:t>
            </a:r>
          </a:p>
        </p:txBody>
      </p:sp>
      <p:pic>
        <p:nvPicPr>
          <p:cNvPr id="26" name="صورة 8">
            <a:extLst>
              <a:ext uri="{FF2B5EF4-FFF2-40B4-BE49-F238E27FC236}">
                <a16:creationId xmlns:a16="http://schemas.microsoft.com/office/drawing/2014/main" id="{B5B42CC3-B5C3-AFFF-F891-B42A86B8C46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96" b="89931" l="2463" r="95074">
                        <a14:foregroundMark x1="2463" y1="41840" x2="8621" y2="53125"/>
                        <a14:foregroundMark x1="91502" y1="51389" x2="95197" y2="50521"/>
                        <a14:foregroundMark x1="24015" y1="41840" x2="26478" y2="359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96122" y="-159798"/>
            <a:ext cx="1305924" cy="952830"/>
          </a:xfrm>
          <a:prstGeom prst="rect">
            <a:avLst/>
          </a:prstGeom>
        </p:spPr>
      </p:pic>
      <p:pic>
        <p:nvPicPr>
          <p:cNvPr id="27" name="صورة 15">
            <a:extLst>
              <a:ext uri="{FF2B5EF4-FFF2-40B4-BE49-F238E27FC236}">
                <a16:creationId xmlns:a16="http://schemas.microsoft.com/office/drawing/2014/main" id="{F58D5076-A162-82C8-C530-FEDE31C9FAF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807" b="93211" l="6067" r="99413">
                        <a14:foregroundMark x1="91781" y1="28073" x2="92955" y2="38716"/>
                        <a14:foregroundMark x1="94912" y1="54495" x2="94912" y2="64954"/>
                        <a14:foregroundMark x1="17613" y1="93945" x2="8023" y2="82569"/>
                        <a14:foregroundMark x1="6849" y1="32477" x2="6849" y2="23670"/>
                        <a14:foregroundMark x1="95499" y1="35963" x2="96282" y2="29908"/>
                        <a14:foregroundMark x1="22701" y1="9725" x2="26419" y2="8807"/>
                        <a14:foregroundMark x1="96869" y1="56147" x2="96869" y2="63303"/>
                        <a14:foregroundMark x1="97456" y1="35963" x2="99413" y2="32477"/>
                        <a14:foregroundMark x1="96282" y1="64037" x2="98043" y2="614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24220" y="-112568"/>
            <a:ext cx="1119780" cy="830693"/>
          </a:xfrm>
          <a:prstGeom prst="rect">
            <a:avLst/>
          </a:prstGeom>
        </p:spPr>
      </p:pic>
      <p:sp>
        <p:nvSpPr>
          <p:cNvPr id="2" name="عرض الايات">
            <a:extLst>
              <a:ext uri="{FF2B5EF4-FFF2-40B4-BE49-F238E27FC236}">
                <a16:creationId xmlns:a16="http://schemas.microsoft.com/office/drawing/2014/main" id="{4668C294-BBBF-2FDF-C523-944F8D729D97}"/>
              </a:ext>
            </a:extLst>
          </p:cNvPr>
          <p:cNvSpPr/>
          <p:nvPr/>
        </p:nvSpPr>
        <p:spPr>
          <a:xfrm>
            <a:off x="1338090" y="46002"/>
            <a:ext cx="1709910" cy="680355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400" b="1" dirty="0">
                <a:solidFill>
                  <a:srgbClr val="FFFF00"/>
                </a:solidFill>
              </a:rPr>
              <a:t>عرض النص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8403F06-F5C3-CA78-2745-4AAD96600940}"/>
              </a:ext>
            </a:extLst>
          </p:cNvPr>
          <p:cNvSpPr txBox="1"/>
          <p:nvPr/>
        </p:nvSpPr>
        <p:spPr>
          <a:xfrm>
            <a:off x="147771" y="1338163"/>
            <a:ext cx="11896458" cy="5476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152400" algn="r" rtl="1">
              <a:lnSpc>
                <a:spcPct val="115000"/>
              </a:lnSpc>
            </a:pPr>
            <a:r>
              <a:rPr lang="ar-SA" sz="28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أن الصدقة لا تنقص المال بل تزيده – أن الله يبارك فيما بقى 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F47833-0F8A-A707-AE28-48007972B453}"/>
              </a:ext>
            </a:extLst>
          </p:cNvPr>
          <p:cNvSpPr txBox="1"/>
          <p:nvPr/>
        </p:nvSpPr>
        <p:spPr>
          <a:xfrm>
            <a:off x="147771" y="2450464"/>
            <a:ext cx="11896458" cy="5480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defPPr>
              <a:defRPr lang="ar-EG"/>
            </a:defPPr>
            <a:lvl1pPr marL="152400" algn="r" rtl="1">
              <a:lnSpc>
                <a:spcPct val="115000"/>
              </a:lnSpc>
              <a:defRPr sz="2800" b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ar-SA" dirty="0"/>
              <a:t>صدقة السر لأنها تكون بين العبد وربه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D8A704-3E42-CCD1-6C8C-C897E0B30620}"/>
              </a:ext>
            </a:extLst>
          </p:cNvPr>
          <p:cNvSpPr txBox="1"/>
          <p:nvPr/>
        </p:nvSpPr>
        <p:spPr>
          <a:xfrm>
            <a:off x="147771" y="3563214"/>
            <a:ext cx="11896458" cy="104361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defPPr>
              <a:defRPr lang="ar-EG"/>
            </a:defPPr>
            <a:lvl1pPr marL="152400" algn="r" rtl="1">
              <a:lnSpc>
                <a:spcPct val="115000"/>
              </a:lnSpc>
              <a:defRPr sz="2800" b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ar-SA" dirty="0"/>
              <a:t>على الفرد : يتقرب إلى الله ويصبح محبوباً من الناس .</a:t>
            </a:r>
            <a:endParaRPr lang="ar-EG" dirty="0"/>
          </a:p>
          <a:p>
            <a:r>
              <a:rPr lang="ar-SA" dirty="0"/>
              <a:t>على المجتمع :تسود علاقات المحبة والإخاء بين الناس ويرقى المجتمع.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CDC065B-42B6-0427-2629-C32255CD46EB}"/>
              </a:ext>
            </a:extLst>
          </p:cNvPr>
          <p:cNvSpPr txBox="1"/>
          <p:nvPr/>
        </p:nvSpPr>
        <p:spPr>
          <a:xfrm>
            <a:off x="147771" y="5331656"/>
            <a:ext cx="11896458" cy="104361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defPPr>
              <a:defRPr lang="ar-EG"/>
            </a:defPPr>
            <a:lvl1pPr marL="152400" algn="r" rtl="1">
              <a:lnSpc>
                <a:spcPct val="115000"/>
              </a:lnSpc>
              <a:defRPr sz="2800" b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ar-SA" dirty="0"/>
              <a:t>يقوي العلاقة لأنه يؤدي إلى سيادة الحب بين الناس والصفاء وبذلك يتفرغ الناس للعمل الصالح الذي يقوي العلاقات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78D8932-D90C-B35C-59C9-19F12A9C84B7}"/>
              </a:ext>
            </a:extLst>
          </p:cNvPr>
          <p:cNvGraphicFramePr>
            <a:graphicFrameLocks noGrp="1"/>
          </p:cNvGraphicFramePr>
          <p:nvPr/>
        </p:nvGraphicFramePr>
        <p:xfrm>
          <a:off x="147771" y="1154838"/>
          <a:ext cx="11896457" cy="1374902"/>
        </p:xfrm>
        <a:graphic>
          <a:graphicData uri="http://schemas.openxmlformats.org/drawingml/2006/table">
            <a:tbl>
              <a:tblPr/>
              <a:tblGrid>
                <a:gridCol w="11896457">
                  <a:extLst>
                    <a:ext uri="{9D8B030D-6E8A-4147-A177-3AD203B41FA5}">
                      <a16:colId xmlns:a16="http://schemas.microsoft.com/office/drawing/2014/main" val="33131094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عن أبي هُريرة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 :</a:t>
                      </a:r>
                      <a:r>
                        <a:rPr lang="en-US" sz="3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AGA Arabesque" panose="05010101010101010101" pitchFamily="2" charset="2"/>
                        </a:rPr>
                        <a:t>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ar-EG" sz="3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أَنَّ رسولَ اللَّه</a:t>
                      </a:r>
                      <a:r>
                        <a:rPr lang="en-US" sz="3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AGA Arabesque" panose="05010101010101010101" pitchFamily="2" charset="2"/>
                        </a:rPr>
                        <a:t>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ar-EG" sz="3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: قَالَ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: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مَا نَقَصَتْ صَدَقَةٌ مِنْ مَالٍ، وَمَا زَادَ اللَّهُ عَبْدًا بِعَفْوٍ  إِلاّ عِزًّا، وَمَا تَوَاضَعَ أَحَدٌ للَّهِ إِلاّ رَفَعَهُ اللَّهُ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253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1763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15" grpId="0" animBg="1"/>
      <p:bldP spid="4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59992FD-73D4-C190-9678-4C938408E66A}"/>
              </a:ext>
            </a:extLst>
          </p:cNvPr>
          <p:cNvSpPr txBox="1"/>
          <p:nvPr/>
        </p:nvSpPr>
        <p:spPr>
          <a:xfrm>
            <a:off x="3048000" y="0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التعليق العام على النص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C893378-5625-D5CB-F3A8-224E05985008}"/>
              </a:ext>
            </a:extLst>
          </p:cNvPr>
          <p:cNvSpPr txBox="1"/>
          <p:nvPr/>
        </p:nvSpPr>
        <p:spPr>
          <a:xfrm>
            <a:off x="0" y="718125"/>
            <a:ext cx="12192000" cy="34447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algn="r" rtl="1">
              <a:lnSpc>
                <a:spcPct val="115000"/>
              </a:lnSpc>
            </a:pPr>
            <a:r>
              <a:rPr lang="ar-SA" sz="32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س9 كيف تواجه إساءة جارك ؟</a:t>
            </a:r>
          </a:p>
          <a:p>
            <a:pPr marL="152400" algn="r" rtl="1">
              <a:lnSpc>
                <a:spcPct val="115000"/>
              </a:lnSpc>
            </a:pPr>
            <a:endParaRPr lang="ar-EG" sz="3200" b="1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52400" algn="r" rtl="1">
              <a:lnSpc>
                <a:spcPct val="115000"/>
              </a:lnSpc>
            </a:pPr>
            <a:r>
              <a:rPr lang="ar-SA" sz="32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س10 ما أهمية الصدقة وكيف تزيد المال ؟</a:t>
            </a:r>
          </a:p>
          <a:p>
            <a:pPr marL="152400" algn="r" rtl="1">
              <a:lnSpc>
                <a:spcPct val="115000"/>
              </a:lnSpc>
            </a:pPr>
            <a:endParaRPr lang="ar-EG" sz="3200" b="1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52400" algn="r" rtl="1">
              <a:lnSpc>
                <a:spcPct val="115000"/>
              </a:lnSpc>
            </a:pPr>
            <a:endParaRPr lang="ar-SA" sz="3200" b="1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52400" algn="r" rtl="1">
              <a:lnSpc>
                <a:spcPct val="115000"/>
              </a:lnSpc>
            </a:pPr>
            <a:r>
              <a:rPr lang="ar-SA" sz="32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س11 التواضع يرفع منزلة صاحبه وضح</a:t>
            </a:r>
            <a:r>
              <a:rPr lang="ar-EG" sz="32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ar-SA" sz="32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6" name="صورة 8">
            <a:extLst>
              <a:ext uri="{FF2B5EF4-FFF2-40B4-BE49-F238E27FC236}">
                <a16:creationId xmlns:a16="http://schemas.microsoft.com/office/drawing/2014/main" id="{B5B42CC3-B5C3-AFFF-F891-B42A86B8C46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96" b="89931" l="2463" r="95074">
                        <a14:foregroundMark x1="2463" y1="41840" x2="8621" y2="53125"/>
                        <a14:foregroundMark x1="91502" y1="51389" x2="95197" y2="50521"/>
                        <a14:foregroundMark x1="24015" y1="41840" x2="26478" y2="359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96122" y="-159798"/>
            <a:ext cx="1305924" cy="952830"/>
          </a:xfrm>
          <a:prstGeom prst="rect">
            <a:avLst/>
          </a:prstGeom>
        </p:spPr>
      </p:pic>
      <p:pic>
        <p:nvPicPr>
          <p:cNvPr id="27" name="صورة 15">
            <a:extLst>
              <a:ext uri="{FF2B5EF4-FFF2-40B4-BE49-F238E27FC236}">
                <a16:creationId xmlns:a16="http://schemas.microsoft.com/office/drawing/2014/main" id="{F58D5076-A162-82C8-C530-FEDE31C9FAF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807" b="93211" l="6067" r="99413">
                        <a14:foregroundMark x1="91781" y1="28073" x2="92955" y2="38716"/>
                        <a14:foregroundMark x1="94912" y1="54495" x2="94912" y2="64954"/>
                        <a14:foregroundMark x1="17613" y1="93945" x2="8023" y2="82569"/>
                        <a14:foregroundMark x1="6849" y1="32477" x2="6849" y2="23670"/>
                        <a14:foregroundMark x1="95499" y1="35963" x2="96282" y2="29908"/>
                        <a14:foregroundMark x1="22701" y1="9725" x2="26419" y2="8807"/>
                        <a14:foregroundMark x1="96869" y1="56147" x2="96869" y2="63303"/>
                        <a14:foregroundMark x1="97456" y1="35963" x2="99413" y2="32477"/>
                        <a14:foregroundMark x1="96282" y1="64037" x2="98043" y2="614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24220" y="-112568"/>
            <a:ext cx="1119780" cy="830693"/>
          </a:xfrm>
          <a:prstGeom prst="rect">
            <a:avLst/>
          </a:prstGeom>
        </p:spPr>
      </p:pic>
      <p:sp>
        <p:nvSpPr>
          <p:cNvPr id="2" name="عرض الايات">
            <a:extLst>
              <a:ext uri="{FF2B5EF4-FFF2-40B4-BE49-F238E27FC236}">
                <a16:creationId xmlns:a16="http://schemas.microsoft.com/office/drawing/2014/main" id="{4668C294-BBBF-2FDF-C523-944F8D729D97}"/>
              </a:ext>
            </a:extLst>
          </p:cNvPr>
          <p:cNvSpPr/>
          <p:nvPr/>
        </p:nvSpPr>
        <p:spPr>
          <a:xfrm>
            <a:off x="1338090" y="46002"/>
            <a:ext cx="1709910" cy="680355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400" b="1" dirty="0">
                <a:solidFill>
                  <a:srgbClr val="FFFF00"/>
                </a:solidFill>
              </a:rPr>
              <a:t>عرض النص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8403F06-F5C3-CA78-2745-4AAD96600940}"/>
              </a:ext>
            </a:extLst>
          </p:cNvPr>
          <p:cNvSpPr txBox="1"/>
          <p:nvPr/>
        </p:nvSpPr>
        <p:spPr>
          <a:xfrm>
            <a:off x="147771" y="1347698"/>
            <a:ext cx="11896458" cy="5480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152400" algn="r" rtl="1">
              <a:lnSpc>
                <a:spcPct val="115000"/>
              </a:lnSpc>
            </a:pPr>
            <a:r>
              <a:rPr lang="ar-SA" sz="28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بأن أفهمه أهمية الجار وحقوقه وأتسامح معه وأحافظ على ماله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26E6C6-BFE2-508F-A325-4BB20C15EC00}"/>
              </a:ext>
            </a:extLst>
          </p:cNvPr>
          <p:cNvSpPr txBox="1"/>
          <p:nvPr/>
        </p:nvSpPr>
        <p:spPr>
          <a:xfrm>
            <a:off x="147771" y="2450464"/>
            <a:ext cx="11896458" cy="104361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defPPr>
              <a:defRPr lang="ar-EG"/>
            </a:defPPr>
            <a:lvl1pPr marL="152400" algn="r" rtl="1">
              <a:lnSpc>
                <a:spcPct val="115000"/>
              </a:lnSpc>
              <a:defRPr sz="2800" b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ar-SA" dirty="0"/>
              <a:t>الصدقة تطهر النفس من البخل وتساعد المحتاج وتؤدي إلى زيادة أواصر المحبة    /  وتزيد المال بركة فينتفع به الإنسان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F66C30-E885-806F-B83A-67EFC614BC42}"/>
              </a:ext>
            </a:extLst>
          </p:cNvPr>
          <p:cNvSpPr txBox="1"/>
          <p:nvPr/>
        </p:nvSpPr>
        <p:spPr>
          <a:xfrm>
            <a:off x="147771" y="4296264"/>
            <a:ext cx="11896458" cy="104361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defPPr>
              <a:defRPr lang="ar-EG"/>
            </a:defPPr>
            <a:lvl1pPr marL="152400" algn="r" rtl="1">
              <a:lnSpc>
                <a:spcPct val="115000"/>
              </a:lnSpc>
              <a:defRPr sz="2800" b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ar-SA" dirty="0"/>
              <a:t>حيث يؤدي إلى حب الناس للمتواضع وينظرون له بعين الاحترام فيرتفع قدره بينهم ويسود الحب بين أفراد المجتمع.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78D8932-D90C-B35C-59C9-19F12A9C84B7}"/>
              </a:ext>
            </a:extLst>
          </p:cNvPr>
          <p:cNvGraphicFramePr>
            <a:graphicFrameLocks noGrp="1"/>
          </p:cNvGraphicFramePr>
          <p:nvPr/>
        </p:nvGraphicFramePr>
        <p:xfrm>
          <a:off x="147771" y="1281024"/>
          <a:ext cx="11896457" cy="1374902"/>
        </p:xfrm>
        <a:graphic>
          <a:graphicData uri="http://schemas.openxmlformats.org/drawingml/2006/table">
            <a:tbl>
              <a:tblPr/>
              <a:tblGrid>
                <a:gridCol w="11896457">
                  <a:extLst>
                    <a:ext uri="{9D8B030D-6E8A-4147-A177-3AD203B41FA5}">
                      <a16:colId xmlns:a16="http://schemas.microsoft.com/office/drawing/2014/main" val="33131094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عن أبي هُريرة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 :</a:t>
                      </a:r>
                      <a:r>
                        <a:rPr lang="en-US" sz="3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AGA Arabesque" panose="05010101010101010101" pitchFamily="2" charset="2"/>
                        </a:rPr>
                        <a:t>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ar-EG" sz="3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أَنَّ رسولَ اللَّه</a:t>
                      </a:r>
                      <a:r>
                        <a:rPr lang="en-US" sz="3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AGA Arabesque" panose="05010101010101010101" pitchFamily="2" charset="2"/>
                        </a:rPr>
                        <a:t>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ar-EG" sz="3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: قَالَ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: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مَا نَقَصَتْ صَدَقَةٌ مِنْ مَالٍ، وَمَا زَادَ اللَّهُ عَبْدًا بِعَفْوٍ  إِلاّ عِزًّا، وَمَا تَوَاضَعَ أَحَدٌ للَّهِ إِلاّ رَفَعَهُ اللَّهُ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253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81364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1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59992FD-73D4-C190-9678-4C938408E66A}"/>
              </a:ext>
            </a:extLst>
          </p:cNvPr>
          <p:cNvSpPr txBox="1"/>
          <p:nvPr/>
        </p:nvSpPr>
        <p:spPr>
          <a:xfrm>
            <a:off x="3048000" y="0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التعليق العام على النص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C893378-5625-D5CB-F3A8-224E05985008}"/>
              </a:ext>
            </a:extLst>
          </p:cNvPr>
          <p:cNvSpPr txBox="1"/>
          <p:nvPr/>
        </p:nvSpPr>
        <p:spPr>
          <a:xfrm>
            <a:off x="0" y="718125"/>
            <a:ext cx="12192000" cy="43558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SA" sz="32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س</a:t>
            </a:r>
            <a:r>
              <a:rPr lang="ar-EG" sz="32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</a:t>
            </a:r>
            <a:r>
              <a:rPr lang="ar-SA" sz="32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r-EG" sz="32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ما</a:t>
            </a:r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أنواع الصدقة ؟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152400" algn="r" rtl="1">
              <a:lnSpc>
                <a:spcPct val="115000"/>
              </a:lnSpc>
            </a:pPr>
            <a:endParaRPr lang="ar-EG" sz="3200" b="1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52400" algn="r" rtl="1">
              <a:lnSpc>
                <a:spcPct val="115000"/>
              </a:lnSpc>
            </a:pPr>
            <a:endParaRPr lang="ar-EG" sz="3200" b="1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52400" algn="r" rtl="1">
              <a:lnSpc>
                <a:spcPct val="115000"/>
              </a:lnSpc>
            </a:pPr>
            <a:endParaRPr lang="ar-EG" sz="3200" b="1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 rtl="1"/>
            <a:r>
              <a:rPr lang="ar-SA" sz="32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س</a:t>
            </a:r>
            <a:r>
              <a:rPr lang="ar-EG" sz="32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</a:t>
            </a:r>
            <a:r>
              <a:rPr lang="ar-SA" sz="32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كيف يتصدق مَن لا يملك مالاً ؟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152400" algn="r" rtl="1">
              <a:lnSpc>
                <a:spcPct val="115000"/>
              </a:lnSpc>
            </a:pPr>
            <a:endParaRPr lang="ar-EG" sz="3200" b="1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 rtl="1"/>
            <a:r>
              <a:rPr lang="ar-SA" sz="32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س1</a:t>
            </a:r>
            <a:r>
              <a:rPr lang="ar-EG" sz="32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ar-SA" sz="32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r-EG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مت</a:t>
            </a:r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ى يبطل أجر الصدقة ؟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152400" algn="r" rtl="1">
              <a:lnSpc>
                <a:spcPct val="115000"/>
              </a:lnSpc>
            </a:pPr>
            <a:endParaRPr lang="ar-SA" sz="3200" b="1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6" name="صورة 8">
            <a:extLst>
              <a:ext uri="{FF2B5EF4-FFF2-40B4-BE49-F238E27FC236}">
                <a16:creationId xmlns:a16="http://schemas.microsoft.com/office/drawing/2014/main" id="{B5B42CC3-B5C3-AFFF-F891-B42A86B8C46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96" b="89931" l="2463" r="95074">
                        <a14:foregroundMark x1="2463" y1="41840" x2="8621" y2="53125"/>
                        <a14:foregroundMark x1="91502" y1="51389" x2="95197" y2="50521"/>
                        <a14:foregroundMark x1="24015" y1="41840" x2="26478" y2="359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96122" y="-159798"/>
            <a:ext cx="1305924" cy="952830"/>
          </a:xfrm>
          <a:prstGeom prst="rect">
            <a:avLst/>
          </a:prstGeom>
        </p:spPr>
      </p:pic>
      <p:pic>
        <p:nvPicPr>
          <p:cNvPr id="27" name="صورة 15">
            <a:extLst>
              <a:ext uri="{FF2B5EF4-FFF2-40B4-BE49-F238E27FC236}">
                <a16:creationId xmlns:a16="http://schemas.microsoft.com/office/drawing/2014/main" id="{F58D5076-A162-82C8-C530-FEDE31C9FAF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807" b="93211" l="6067" r="99413">
                        <a14:foregroundMark x1="91781" y1="28073" x2="92955" y2="38716"/>
                        <a14:foregroundMark x1="94912" y1="54495" x2="94912" y2="64954"/>
                        <a14:foregroundMark x1="17613" y1="93945" x2="8023" y2="82569"/>
                        <a14:foregroundMark x1="6849" y1="32477" x2="6849" y2="23670"/>
                        <a14:foregroundMark x1="95499" y1="35963" x2="96282" y2="29908"/>
                        <a14:foregroundMark x1="22701" y1="9725" x2="26419" y2="8807"/>
                        <a14:foregroundMark x1="96869" y1="56147" x2="96869" y2="63303"/>
                        <a14:foregroundMark x1="97456" y1="35963" x2="99413" y2="32477"/>
                        <a14:foregroundMark x1="96282" y1="64037" x2="98043" y2="614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24220" y="-112568"/>
            <a:ext cx="1119780" cy="830693"/>
          </a:xfrm>
          <a:prstGeom prst="rect">
            <a:avLst/>
          </a:prstGeom>
        </p:spPr>
      </p:pic>
      <p:sp>
        <p:nvSpPr>
          <p:cNvPr id="2" name="عرض الايات">
            <a:extLst>
              <a:ext uri="{FF2B5EF4-FFF2-40B4-BE49-F238E27FC236}">
                <a16:creationId xmlns:a16="http://schemas.microsoft.com/office/drawing/2014/main" id="{4668C294-BBBF-2FDF-C523-944F8D729D97}"/>
              </a:ext>
            </a:extLst>
          </p:cNvPr>
          <p:cNvSpPr/>
          <p:nvPr/>
        </p:nvSpPr>
        <p:spPr>
          <a:xfrm>
            <a:off x="1338090" y="46002"/>
            <a:ext cx="1709910" cy="680355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400" b="1" dirty="0">
                <a:solidFill>
                  <a:srgbClr val="FFFF00"/>
                </a:solidFill>
              </a:rPr>
              <a:t>عرض النص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8403F06-F5C3-CA78-2745-4AAD96600940}"/>
              </a:ext>
            </a:extLst>
          </p:cNvPr>
          <p:cNvSpPr txBox="1"/>
          <p:nvPr/>
        </p:nvSpPr>
        <p:spPr>
          <a:xfrm>
            <a:off x="246743" y="1349794"/>
            <a:ext cx="11649714" cy="15391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152400" algn="r" rtl="1">
              <a:lnSpc>
                <a:spcPct val="115000"/>
              </a:lnSpc>
            </a:pPr>
            <a:r>
              <a:rPr lang="ar-SA" sz="28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	صدقة المال : وهى مت يُعطى للفقراء والمحتاجين</a:t>
            </a:r>
          </a:p>
          <a:p>
            <a:pPr marL="152400" algn="r" rtl="1">
              <a:lnSpc>
                <a:spcPct val="115000"/>
              </a:lnSpc>
            </a:pPr>
            <a:r>
              <a:rPr lang="ar-SA" sz="28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	صدقة بالقول : كالكلمة </a:t>
            </a:r>
            <a:r>
              <a:rPr lang="ar-SA" sz="28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الطيبة,والنصيحة</a:t>
            </a:r>
            <a:r>
              <a:rPr lang="ar-SA" sz="28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الصادقة.</a:t>
            </a:r>
          </a:p>
          <a:p>
            <a:pPr marL="152400" algn="r" rtl="1">
              <a:lnSpc>
                <a:spcPct val="115000"/>
              </a:lnSpc>
            </a:pPr>
            <a:r>
              <a:rPr lang="ar-SA" sz="28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	صدقة بالفعل : كمساعدة الضعفاء ,وإزالة الأذى عن الطريق.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26E6C6-BFE2-508F-A325-4BB20C15EC00}"/>
              </a:ext>
            </a:extLst>
          </p:cNvPr>
          <p:cNvSpPr txBox="1"/>
          <p:nvPr/>
        </p:nvSpPr>
        <p:spPr>
          <a:xfrm>
            <a:off x="246741" y="4702885"/>
            <a:ext cx="11649715" cy="104317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defPPr>
              <a:defRPr lang="ar-EG"/>
            </a:defPPr>
            <a:lvl1pPr marL="152400" algn="r" rtl="1">
              <a:lnSpc>
                <a:spcPct val="115000"/>
              </a:lnSpc>
              <a:defRPr sz="2800" b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ar-EG" dirty="0"/>
              <a:t>عندما تكون الصدقة غير خالصة لوجه الله تعالى ,وهدفها الشهرة </a:t>
            </a:r>
            <a:r>
              <a:rPr lang="ar-EG" dirty="0" err="1"/>
              <a:t>والتباهى</a:t>
            </a:r>
            <a:r>
              <a:rPr lang="ar-EG" dirty="0"/>
              <a:t> والفوز بإعجاب الناس , وعندما يتبعها فخر بإحسان أو ضرر بالقول أو الفعل.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F66C30-E885-806F-B83A-67EFC614BC42}"/>
              </a:ext>
            </a:extLst>
          </p:cNvPr>
          <p:cNvSpPr txBox="1"/>
          <p:nvPr/>
        </p:nvSpPr>
        <p:spPr>
          <a:xfrm>
            <a:off x="246743" y="3461386"/>
            <a:ext cx="11649714" cy="5476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defPPr>
              <a:defRPr lang="ar-EG"/>
            </a:defPPr>
            <a:lvl1pPr marL="152400" algn="r" rtl="1">
              <a:lnSpc>
                <a:spcPct val="115000"/>
              </a:lnSpc>
              <a:defRPr sz="2800" b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ar-EG" dirty="0"/>
              <a:t>عن طريق : تبسمه </a:t>
            </a:r>
            <a:r>
              <a:rPr lang="ar-EG" dirty="0" err="1"/>
              <a:t>فى</a:t>
            </a:r>
            <a:r>
              <a:rPr lang="ar-EG" dirty="0"/>
              <a:t> وجه أخيه. حُسن الحديث مع الآخرين. دعوته لإخوته.</a:t>
            </a: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78D8932-D90C-B35C-59C9-19F12A9C84B7}"/>
              </a:ext>
            </a:extLst>
          </p:cNvPr>
          <p:cNvGraphicFramePr>
            <a:graphicFrameLocks noGrp="1"/>
          </p:cNvGraphicFramePr>
          <p:nvPr/>
        </p:nvGraphicFramePr>
        <p:xfrm>
          <a:off x="99684" y="1281024"/>
          <a:ext cx="11896457" cy="1374902"/>
        </p:xfrm>
        <a:graphic>
          <a:graphicData uri="http://schemas.openxmlformats.org/drawingml/2006/table">
            <a:tbl>
              <a:tblPr/>
              <a:tblGrid>
                <a:gridCol w="11896457">
                  <a:extLst>
                    <a:ext uri="{9D8B030D-6E8A-4147-A177-3AD203B41FA5}">
                      <a16:colId xmlns:a16="http://schemas.microsoft.com/office/drawing/2014/main" val="33131094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عن أبي هُريرة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 :</a:t>
                      </a:r>
                      <a:r>
                        <a:rPr lang="en-US" sz="3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AGA Arabesque" panose="05010101010101010101" pitchFamily="2" charset="2"/>
                        </a:rPr>
                        <a:t>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ar-EG" sz="3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أَنَّ رسولَ اللَّه</a:t>
                      </a:r>
                      <a:r>
                        <a:rPr lang="en-US" sz="3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AGA Arabesque" panose="05010101010101010101" pitchFamily="2" charset="2"/>
                        </a:rPr>
                        <a:t>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ar-EG" sz="3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: قَالَ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: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مَا نَقَصَتْ صَدَقَةٌ مِنْ مَالٍ، وَمَا زَادَ اللَّهُ عَبْدًا بِعَفْوٍ  إِلاّ عِزًّا، وَمَا تَوَاضَعَ أَحَدٌ للَّهِ إِلاّ رَفَعَهُ اللَّهُ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253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3255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1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1233</Words>
  <Application>Microsoft Office PowerPoint</Application>
  <PresentationFormat>Widescreen</PresentationFormat>
  <Paragraphs>144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AlHor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Enas Mahmoud Metwaly</dc:creator>
  <cp:lastModifiedBy>Enas Mahmoud Metwaly</cp:lastModifiedBy>
  <cp:revision>3</cp:revision>
  <dcterms:created xsi:type="dcterms:W3CDTF">2023-10-10T06:31:04Z</dcterms:created>
  <dcterms:modified xsi:type="dcterms:W3CDTF">2023-10-10T06:36:17Z</dcterms:modified>
</cp:coreProperties>
</file>