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9" r:id="rId4"/>
    <p:sldId id="270" r:id="rId5"/>
    <p:sldId id="271" r:id="rId6"/>
    <p:sldId id="272" r:id="rId7"/>
    <p:sldId id="273" r:id="rId8"/>
    <p:sldId id="280" r:id="rId9"/>
    <p:sldId id="281" r:id="rId10"/>
    <p:sldId id="282" r:id="rId11"/>
    <p:sldId id="28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  <p:embeddedFont>
      <p:font typeface="Twinkl SemiBold" pitchFamily="2" charset="0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orient="horz" pos="2795">
          <p15:clr>
            <a:srgbClr val="A4A3A4"/>
          </p15:clr>
        </p15:guide>
        <p15:guide id="7" pos="2880">
          <p15:clr>
            <a:srgbClr val="A4A3A4"/>
          </p15:clr>
        </p15:guide>
        <p15:guide id="8" pos="340">
          <p15:clr>
            <a:srgbClr val="A4A3A4"/>
          </p15:clr>
        </p15:guide>
        <p15:guide id="9" pos="5420">
          <p15:clr>
            <a:srgbClr val="A4A3A4"/>
          </p15:clr>
        </p15:guide>
        <p15:guide id="10" pos="476">
          <p15:clr>
            <a:srgbClr val="A4A3A4"/>
          </p15:clr>
        </p15:guide>
        <p15:guide id="11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6D8"/>
    <a:srgbClr val="FFB700"/>
    <a:srgbClr val="ED6C76"/>
    <a:srgbClr val="EE73AA"/>
    <a:srgbClr val="90C8E5"/>
    <a:srgbClr val="F1884C"/>
    <a:srgbClr val="9D9CCD"/>
    <a:srgbClr val="F9CBCB"/>
    <a:srgbClr val="E6007E"/>
    <a:srgbClr val="65D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836" y="90"/>
      </p:cViewPr>
      <p:guideLst>
        <p:guide orient="horz" pos="2160"/>
        <p:guide orient="horz" pos="3974"/>
        <p:guide orient="horz" pos="346"/>
        <p:guide orient="horz" pos="482"/>
        <p:guide orient="horz" pos="3838"/>
        <p:guide orient="horz" pos="2795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E59252-A6CF-41B2-8A98-57DBB8F7B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02F11-0BEE-4570-9B40-BA5C19BE5C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F08C47C-4E04-4048-B1B2-C6317AFC0D93}" type="datetimeFigureOut">
              <a:rPr lang="en-GB" altLang="en-US"/>
              <a:pPr/>
              <a:t>03/06/2020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85E6C-D59F-473F-8A0C-3601437696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A40F0-30E6-4CC9-98A4-E0EB5724D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81D447A-C81C-4E3E-969A-7B7726C34BE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220812-07A1-4B39-BDC1-62B6281A76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DF3BE-2845-4A9A-9EE4-71849594E3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BD175E4-0E14-4E53-A864-7511ACFFBA62}" type="datetimeFigureOut">
              <a:rPr lang="en-GB" altLang="en-US"/>
              <a:pPr/>
              <a:t>03/06/2020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D735A0-AE6D-4673-B45E-E247063234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523EDE-B6EC-4F24-BA1A-1395AF8E6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2CEF7-598A-4A88-ABF4-152A34799D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BA845-D475-455F-BD87-69EAF2C4D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ED37578-5E18-4D34-ABEC-24C3F64F3FE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4897E8-D61A-4F10-9E4A-721925EBCD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3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CC92AE6-5B99-4E2F-A3A5-0307B450EE6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355D91E-D050-46F4-A05D-5D3A473F6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03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6429245-96DC-43C8-B4F3-19A1DB75D5E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312F62CE-9B14-448C-AA8B-81F4BDD3032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5A6257C-581F-4CB1-8529-D257AF13C86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9836EF-F69B-4D52-BECF-B0C7F7899955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C83940-BB98-4EF6-980D-E107C2B6CA44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F4BAF09D-5B0A-44ED-9F3E-6C8A906940A7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847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83C5F49-1138-4E96-85BF-3E46878C1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0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8839BF5-42EE-4A93-9DC7-F35311CB2E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01762E-EB54-429F-9328-A68E61096C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ＭＳ Ｐゴシック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id="{3803A75C-550E-4C82-8272-809E4342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Quiz Question 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185687B-951A-4754-82A8-C1B5631F1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0"/>
          <a:stretch/>
        </p:blipFill>
        <p:spPr>
          <a:xfrm>
            <a:off x="8686800" y="0"/>
            <a:ext cx="457200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42558CA-FAC7-41BB-931C-5CC30BC5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43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What proper nouns can you think of for these common nouns?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91EAD8-5441-4865-A3FF-FAFD9682059C}"/>
              </a:ext>
            </a:extLst>
          </p:cNvPr>
          <p:cNvGrpSpPr/>
          <p:nvPr/>
        </p:nvGrpSpPr>
        <p:grpSpPr>
          <a:xfrm>
            <a:off x="919509" y="2287816"/>
            <a:ext cx="3348932" cy="2007971"/>
            <a:chOff x="919509" y="2287816"/>
            <a:chExt cx="3348932" cy="20079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CCF46A-5E96-4CC2-8142-4C30D6187CB5}"/>
                </a:ext>
              </a:extLst>
            </p:cNvPr>
            <p:cNvSpPr/>
            <p:nvPr/>
          </p:nvSpPr>
          <p:spPr>
            <a:xfrm>
              <a:off x="1371600" y="3783372"/>
              <a:ext cx="1828800" cy="512415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dinosaur -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873029-CCF9-4F8B-B442-966F3F26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09" y="2287816"/>
              <a:ext cx="3348932" cy="185890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D1CAD8-A781-4A4E-A067-F5554222F761}"/>
              </a:ext>
            </a:extLst>
          </p:cNvPr>
          <p:cNvGrpSpPr/>
          <p:nvPr/>
        </p:nvGrpSpPr>
        <p:grpSpPr>
          <a:xfrm>
            <a:off x="5960717" y="2012258"/>
            <a:ext cx="2263774" cy="2582851"/>
            <a:chOff x="5518151" y="2058974"/>
            <a:chExt cx="2263774" cy="25828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28040F-8898-49CC-A130-969A4FC86647}"/>
                </a:ext>
              </a:extLst>
            </p:cNvPr>
            <p:cNvSpPr/>
            <p:nvPr/>
          </p:nvSpPr>
          <p:spPr>
            <a:xfrm>
              <a:off x="5518151" y="4146717"/>
              <a:ext cx="2263774" cy="495108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pop star -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DAA60F-F102-4A27-B790-B9B5C9B3B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646" y="2058974"/>
              <a:ext cx="1897754" cy="208774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9A10F6-177D-47D7-B438-63BD2D40AD9D}"/>
              </a:ext>
            </a:extLst>
          </p:cNvPr>
          <p:cNvGrpSpPr/>
          <p:nvPr/>
        </p:nvGrpSpPr>
        <p:grpSpPr>
          <a:xfrm>
            <a:off x="3512418" y="4100001"/>
            <a:ext cx="2263774" cy="1993126"/>
            <a:chOff x="3254377" y="4099699"/>
            <a:chExt cx="2263774" cy="19931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DB8606-55E8-47EA-90D7-24E5B81D414F}"/>
                </a:ext>
              </a:extLst>
            </p:cNvPr>
            <p:cNvSpPr/>
            <p:nvPr/>
          </p:nvSpPr>
          <p:spPr>
            <a:xfrm>
              <a:off x="3254377" y="5597717"/>
              <a:ext cx="2263774" cy="495108"/>
            </a:xfrm>
            <a:prstGeom prst="rect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football team -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46A375A-F38E-486A-B009-FD21C887D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755" y="4099699"/>
              <a:ext cx="1733515" cy="1643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1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id="{3803A75C-550E-4C82-8272-809E4342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Quiz Question 3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185687B-951A-4754-82A8-C1B5631F1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0"/>
          <a:stretch/>
        </p:blipFill>
        <p:spPr>
          <a:xfrm>
            <a:off x="8686800" y="0"/>
            <a:ext cx="457200" cy="6858000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8104849C-9012-4F4A-B893-8C06D962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Which words are the proper nouns in the following sentences?</a:t>
            </a:r>
          </a:p>
        </p:txBody>
      </p:sp>
      <p:sp>
        <p:nvSpPr>
          <p:cNvPr id="19" name="Rectangle 33">
            <a:extLst>
              <a:ext uri="{FF2B5EF4-FFF2-40B4-BE49-F238E27FC236}">
                <a16:creationId xmlns:a16="http://schemas.microsoft.com/office/drawing/2014/main" id="{4D079A2A-A442-4C2F-94FA-CD1DAC3B1B30}"/>
              </a:ext>
            </a:extLst>
          </p:cNvPr>
          <p:cNvSpPr>
            <a:spLocks/>
          </p:cNvSpPr>
          <p:nvPr/>
        </p:nvSpPr>
        <p:spPr bwMode="auto">
          <a:xfrm>
            <a:off x="750888" y="1606550"/>
            <a:ext cx="7632700" cy="3838575"/>
          </a:xfrm>
          <a:prstGeom prst="rect">
            <a:avLst/>
          </a:prstGeom>
          <a:noFill/>
          <a:ln>
            <a:noFill/>
          </a:ln>
        </p:spPr>
        <p:txBody>
          <a:bodyPr lIns="108000" tIns="108000" rIns="108000" bIns="108000" anchor="ctr"/>
          <a:lstStyle>
            <a:lvl1pPr marL="342900" indent="-3429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Twinkl Sb" charset="0"/>
              <a:buAutoNum type="alphaLcParenR"/>
            </a:pPr>
            <a:r>
              <a:rPr lang="en-GB" altLang="en-US" sz="1800" dirty="0"/>
              <a:t>On </a:t>
            </a:r>
            <a:r>
              <a:rPr lang="en-GB" altLang="en-US" sz="1800" dirty="0" err="1"/>
              <a:t>friday</a:t>
            </a:r>
            <a:r>
              <a:rPr lang="en-GB" altLang="en-US" sz="1800" dirty="0"/>
              <a:t>, I went to see my grandmother at her house.</a:t>
            </a:r>
            <a:br>
              <a:rPr lang="en-GB" altLang="en-US" sz="1800" dirty="0"/>
            </a:br>
            <a:endParaRPr lang="en-GB" altLang="en-US" sz="1800" dirty="0"/>
          </a:p>
          <a:p>
            <a:pPr eaLnBrk="1" hangingPunct="1">
              <a:spcAft>
                <a:spcPts val="1200"/>
              </a:spcAft>
              <a:buFont typeface="Twinkl Sb" charset="0"/>
              <a:buAutoNum type="alphaLcParenR"/>
            </a:pPr>
            <a:r>
              <a:rPr lang="en-GB" altLang="en-US" sz="1800" dirty="0"/>
              <a:t>Last year, I took a vacation to </a:t>
            </a:r>
            <a:r>
              <a:rPr lang="en-GB" altLang="en-US" sz="1800" dirty="0" err="1"/>
              <a:t>florida</a:t>
            </a:r>
            <a:r>
              <a:rPr lang="en-GB" altLang="en-US" sz="1800" dirty="0"/>
              <a:t>.</a:t>
            </a:r>
            <a:br>
              <a:rPr lang="en-GB" altLang="en-US" sz="1800" dirty="0"/>
            </a:br>
            <a:endParaRPr lang="en-GB" altLang="en-US" sz="1800" dirty="0"/>
          </a:p>
          <a:p>
            <a:pPr eaLnBrk="1" hangingPunct="1">
              <a:spcAft>
                <a:spcPts val="1200"/>
              </a:spcAft>
              <a:buFont typeface="Twinkl Sb" charset="0"/>
              <a:buAutoNum type="alphaLcParenR"/>
            </a:pPr>
            <a:r>
              <a:rPr lang="en-GB" altLang="en-US" sz="1800" dirty="0"/>
              <a:t>At the weekend, we went to the movie </a:t>
            </a:r>
            <a:r>
              <a:rPr lang="en-GB" altLang="en-US" sz="1800" dirty="0" err="1"/>
              <a:t>theater</a:t>
            </a:r>
            <a:r>
              <a:rPr lang="en-GB" altLang="en-US" sz="1800" dirty="0"/>
              <a:t> </a:t>
            </a:r>
            <a:br>
              <a:rPr lang="en-GB" altLang="en-US" sz="1800" dirty="0"/>
            </a:br>
            <a:r>
              <a:rPr lang="en-GB" altLang="en-US" sz="1800" dirty="0"/>
              <a:t>in town to see the new movie by </a:t>
            </a:r>
            <a:r>
              <a:rPr lang="en-GB" altLang="en-US" sz="1800" dirty="0" err="1"/>
              <a:t>pixar</a:t>
            </a:r>
            <a:r>
              <a:rPr lang="en-GB" altLang="en-US" sz="1800" dirty="0"/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184984-542E-4F6E-B26C-937E60BD1B42}"/>
              </a:ext>
            </a:extLst>
          </p:cNvPr>
          <p:cNvSpPr/>
          <p:nvPr/>
        </p:nvSpPr>
        <p:spPr>
          <a:xfrm>
            <a:off x="1489075" y="2506941"/>
            <a:ext cx="695325" cy="369332"/>
          </a:xfrm>
          <a:prstGeom prst="rect">
            <a:avLst/>
          </a:prstGeom>
          <a:solidFill>
            <a:srgbClr val="CFB6D8"/>
          </a:solidFill>
        </p:spPr>
        <p:txBody>
          <a:bodyPr wrap="square" lIns="0" rIns="0">
            <a:spAutoFit/>
          </a:bodyPr>
          <a:lstStyle/>
          <a:p>
            <a:pPr algn="r"/>
            <a:r>
              <a:rPr lang="en-GB" altLang="en-US" dirty="0"/>
              <a:t>Friday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9AA6F7-22CB-4F12-817A-C19F89A6E3B7}"/>
              </a:ext>
            </a:extLst>
          </p:cNvPr>
          <p:cNvSpPr/>
          <p:nvPr/>
        </p:nvSpPr>
        <p:spPr>
          <a:xfrm>
            <a:off x="4286250" y="3200162"/>
            <a:ext cx="727076" cy="369332"/>
          </a:xfrm>
          <a:prstGeom prst="rect">
            <a:avLst/>
          </a:prstGeom>
          <a:solidFill>
            <a:srgbClr val="CFB6D8"/>
          </a:solidFill>
        </p:spPr>
        <p:txBody>
          <a:bodyPr wrap="square" lIns="0" rIns="0">
            <a:spAutoFit/>
          </a:bodyPr>
          <a:lstStyle/>
          <a:p>
            <a:pPr algn="r"/>
            <a:r>
              <a:rPr lang="en-GB" altLang="en-US" dirty="0"/>
              <a:t>Florida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7CEDFF-1EAF-4A9A-813E-79BAF9980BB8}"/>
              </a:ext>
            </a:extLst>
          </p:cNvPr>
          <p:cNvSpPr/>
          <p:nvPr/>
        </p:nvSpPr>
        <p:spPr>
          <a:xfrm>
            <a:off x="4510622" y="4185602"/>
            <a:ext cx="552449" cy="369332"/>
          </a:xfrm>
          <a:prstGeom prst="rect">
            <a:avLst/>
          </a:prstGeom>
          <a:solidFill>
            <a:srgbClr val="CFB6D8"/>
          </a:solidFill>
        </p:spPr>
        <p:txBody>
          <a:bodyPr wrap="square" lIns="0" rIns="0">
            <a:spAutoFit/>
          </a:bodyPr>
          <a:lstStyle/>
          <a:p>
            <a:pPr algn="r"/>
            <a:r>
              <a:rPr lang="en-GB" altLang="en-US" dirty="0"/>
              <a:t>P</a:t>
            </a:r>
            <a:r>
              <a:rPr lang="en-GB" altLang="en-US" sz="1800" dirty="0"/>
              <a:t>ixar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067678-A18B-48D9-80E9-D5C38DD5C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65" y="3490911"/>
            <a:ext cx="2651647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0">
            <a:extLst>
              <a:ext uri="{FF2B5EF4-FFF2-40B4-BE49-F238E27FC236}">
                <a16:creationId xmlns:a16="http://schemas.microsoft.com/office/drawing/2014/main" id="{C4DC4903-297E-49C0-8346-85A5FF93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Getting Started</a:t>
            </a:r>
          </a:p>
        </p:txBody>
      </p:sp>
      <p:sp>
        <p:nvSpPr>
          <p:cNvPr id="10242" name="Rectangle 4">
            <a:extLst>
              <a:ext uri="{FF2B5EF4-FFF2-40B4-BE49-F238E27FC236}">
                <a16:creationId xmlns:a16="http://schemas.microsoft.com/office/drawing/2014/main" id="{3B23B945-100B-47AF-A8A4-7157180C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" y="1514475"/>
            <a:ext cx="7645400" cy="453183"/>
          </a:xfrm>
          <a:prstGeom prst="rect">
            <a:avLst/>
          </a:prstGeom>
          <a:solidFill>
            <a:srgbClr val="CFB6D8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000" dirty="0"/>
              <a:t>What is a </a:t>
            </a:r>
            <a:r>
              <a:rPr lang="en-GB" altLang="en-US" sz="2000" b="1" dirty="0"/>
              <a:t>noun? 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7DC52AAF-AA10-44EF-AD2B-DF26439B5216}"/>
              </a:ext>
            </a:extLst>
          </p:cNvPr>
          <p:cNvSpPr>
            <a:spLocks/>
          </p:cNvSpPr>
          <p:nvPr/>
        </p:nvSpPr>
        <p:spPr bwMode="auto">
          <a:xfrm>
            <a:off x="754855" y="1959563"/>
            <a:ext cx="7642226" cy="1123950"/>
          </a:xfrm>
          <a:prstGeom prst="rect">
            <a:avLst/>
          </a:prstGeom>
          <a:noFill/>
          <a:ln>
            <a:noFill/>
          </a:ln>
        </p:spPr>
        <p:txBody>
          <a:bodyPr lIns="108000" tIns="108000" rIns="108000" bIns="108000" anchor="ctr"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dirty="0"/>
              <a:t>A noun is a naming word. They are used to identify a person, place, thing, animal, or idea. There are several different types of nouns.  The most widely used are called common nouns.</a:t>
            </a:r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id="{84172FBA-1CF6-402F-908D-9BC5283B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21" y="3202408"/>
            <a:ext cx="7642226" cy="453183"/>
          </a:xfrm>
          <a:prstGeom prst="rect">
            <a:avLst/>
          </a:prstGeom>
          <a:solidFill>
            <a:srgbClr val="CFB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000" dirty="0"/>
              <a:t>What is a </a:t>
            </a:r>
            <a:r>
              <a:rPr lang="en-GB" altLang="en-US" sz="2000" b="1" dirty="0"/>
              <a:t>common noun? </a:t>
            </a:r>
          </a:p>
        </p:txBody>
      </p:sp>
      <p:sp>
        <p:nvSpPr>
          <p:cNvPr id="10246" name="Rectangle 7">
            <a:extLst>
              <a:ext uri="{FF2B5EF4-FFF2-40B4-BE49-F238E27FC236}">
                <a16:creationId xmlns:a16="http://schemas.microsoft.com/office/drawing/2014/main" id="{806D3F6F-F87B-42A4-BB77-34F97B7C91C1}"/>
              </a:ext>
            </a:extLst>
          </p:cNvPr>
          <p:cNvSpPr>
            <a:spLocks/>
          </p:cNvSpPr>
          <p:nvPr/>
        </p:nvSpPr>
        <p:spPr bwMode="auto">
          <a:xfrm>
            <a:off x="750521" y="3655591"/>
            <a:ext cx="7633432" cy="45318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 dirty="0"/>
              <a:t>Common nouns</a:t>
            </a:r>
            <a:r>
              <a:rPr lang="en-GB" altLang="en-US" sz="1800" dirty="0"/>
              <a:t> are the general names for: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1CB6CF-8D98-49E5-B061-68CC286D7725}"/>
              </a:ext>
            </a:extLst>
          </p:cNvPr>
          <p:cNvGrpSpPr/>
          <p:nvPr/>
        </p:nvGrpSpPr>
        <p:grpSpPr>
          <a:xfrm>
            <a:off x="768873" y="4340880"/>
            <a:ext cx="1515906" cy="1985256"/>
            <a:chOff x="768873" y="4340880"/>
            <a:chExt cx="1515906" cy="19852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0BE94A-4E8B-4B1A-AA09-CC44C3E783C4}"/>
                </a:ext>
              </a:extLst>
            </p:cNvPr>
            <p:cNvSpPr/>
            <p:nvPr/>
          </p:nvSpPr>
          <p:spPr>
            <a:xfrm>
              <a:off x="783703" y="4441862"/>
              <a:ext cx="1492250" cy="1492250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BC0C03-A3AA-4B05-B661-63116E8DDCCE}"/>
                </a:ext>
              </a:extLst>
            </p:cNvPr>
            <p:cNvSpPr/>
            <p:nvPr/>
          </p:nvSpPr>
          <p:spPr>
            <a:xfrm>
              <a:off x="1081629" y="5956804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800" dirty="0"/>
                <a:t>people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1B7957-CC8B-4DCB-A6F0-50CFEF803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2" t="-368" r="6715" b="56630"/>
            <a:stretch/>
          </p:blipFill>
          <p:spPr>
            <a:xfrm>
              <a:off x="768873" y="4340880"/>
              <a:ext cx="1515906" cy="1590849"/>
            </a:xfrm>
            <a:prstGeom prst="ellipse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2A9BBE-50C2-455A-822A-E4BBB3FFEDB7}"/>
              </a:ext>
            </a:extLst>
          </p:cNvPr>
          <p:cNvGrpSpPr/>
          <p:nvPr/>
        </p:nvGrpSpPr>
        <p:grpSpPr>
          <a:xfrm>
            <a:off x="2782580" y="4350404"/>
            <a:ext cx="1504923" cy="1958496"/>
            <a:chOff x="2782580" y="4350404"/>
            <a:chExt cx="1504923" cy="195849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A519B30-4802-43F5-8AAD-34CC72019B1B}"/>
                </a:ext>
              </a:extLst>
            </p:cNvPr>
            <p:cNvSpPr/>
            <p:nvPr/>
          </p:nvSpPr>
          <p:spPr>
            <a:xfrm>
              <a:off x="2795253" y="4441862"/>
              <a:ext cx="1492250" cy="1492250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A3F15B-1DF6-4F6D-A3D5-B8B7CE02508B}"/>
                </a:ext>
              </a:extLst>
            </p:cNvPr>
            <p:cNvSpPr/>
            <p:nvPr/>
          </p:nvSpPr>
          <p:spPr>
            <a:xfrm>
              <a:off x="3068836" y="5939568"/>
              <a:ext cx="805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800" dirty="0"/>
                <a:t>places</a:t>
              </a:r>
              <a:endParaRPr lang="en-GB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24D4E2-6DA4-4A2C-8CBA-E9C70E3DA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580" y="4350404"/>
              <a:ext cx="1504922" cy="1590849"/>
            </a:xfrm>
            <a:prstGeom prst="flowChartConnector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530D3D-3734-43B2-906F-DCE28AB355A0}"/>
              </a:ext>
            </a:extLst>
          </p:cNvPr>
          <p:cNvGrpSpPr/>
          <p:nvPr/>
        </p:nvGrpSpPr>
        <p:grpSpPr>
          <a:xfrm>
            <a:off x="4806803" y="4318263"/>
            <a:ext cx="1492250" cy="2007873"/>
            <a:chOff x="4806803" y="4318263"/>
            <a:chExt cx="1492250" cy="20078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7882DD-6799-4EF4-A940-55F5501FC463}"/>
                </a:ext>
              </a:extLst>
            </p:cNvPr>
            <p:cNvSpPr/>
            <p:nvPr/>
          </p:nvSpPr>
          <p:spPr>
            <a:xfrm>
              <a:off x="5178423" y="5956804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800" dirty="0"/>
                <a:t>things</a:t>
              </a:r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D7769F2-9259-4356-9482-B979C24E2ACF}"/>
                </a:ext>
              </a:extLst>
            </p:cNvPr>
            <p:cNvSpPr/>
            <p:nvPr/>
          </p:nvSpPr>
          <p:spPr>
            <a:xfrm>
              <a:off x="4806803" y="4441862"/>
              <a:ext cx="1492250" cy="1492250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C3F3E1-0D08-4256-AA74-10A3C205C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03" y="4318263"/>
              <a:ext cx="448572" cy="149225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74BB72-5809-407A-9F3A-E3B29C718D18}"/>
              </a:ext>
            </a:extLst>
          </p:cNvPr>
          <p:cNvGrpSpPr/>
          <p:nvPr/>
        </p:nvGrpSpPr>
        <p:grpSpPr>
          <a:xfrm>
            <a:off x="6818352" y="4116613"/>
            <a:ext cx="1492252" cy="2264782"/>
            <a:chOff x="6818352" y="4116613"/>
            <a:chExt cx="1492252" cy="226478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B5DA43-2229-4FAF-97AF-CF0FB5418011}"/>
                </a:ext>
              </a:extLst>
            </p:cNvPr>
            <p:cNvSpPr/>
            <p:nvPr/>
          </p:nvSpPr>
          <p:spPr>
            <a:xfrm>
              <a:off x="6818354" y="4441862"/>
              <a:ext cx="1492250" cy="1492250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E09855-BD48-4958-94ED-C19F90373AC3}"/>
                </a:ext>
              </a:extLst>
            </p:cNvPr>
            <p:cNvSpPr/>
            <p:nvPr/>
          </p:nvSpPr>
          <p:spPr>
            <a:xfrm>
              <a:off x="7066586" y="6012063"/>
              <a:ext cx="995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800" dirty="0"/>
                <a:t>animals</a:t>
              </a:r>
              <a:endParaRPr lang="en-GB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F741E8-546A-4E1F-8C61-A6580ED79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00" t="9204" r="-49989" b="11335"/>
            <a:stretch/>
          </p:blipFill>
          <p:spPr>
            <a:xfrm>
              <a:off x="6818352" y="4437062"/>
              <a:ext cx="1492251" cy="1494667"/>
            </a:xfrm>
            <a:prstGeom prst="flowChartConnector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7062089-C26D-4254-95F6-90526AF56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00" t="-8249" r="-49989" b="11335"/>
            <a:stretch/>
          </p:blipFill>
          <p:spPr>
            <a:xfrm>
              <a:off x="6818352" y="4116613"/>
              <a:ext cx="1492251" cy="1822955"/>
            </a:xfrm>
            <a:prstGeom prst="flowChartConnector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 animBg="1"/>
      <p:bldP spid="102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0">
            <a:extLst>
              <a:ext uri="{FF2B5EF4-FFF2-40B4-BE49-F238E27FC236}">
                <a16:creationId xmlns:a16="http://schemas.microsoft.com/office/drawing/2014/main" id="{EFB8EF77-2D7D-4684-939B-197D0BFC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Getting Started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2D3B618-3CC4-42A9-A69F-A6BE6815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99224"/>
            <a:ext cx="7632700" cy="698500"/>
          </a:xfrm>
          <a:prstGeom prst="rect">
            <a:avLst/>
          </a:prstGeom>
          <a:solidFill>
            <a:srgbClr val="CFB6D8"/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Proper nouns </a:t>
            </a:r>
            <a:r>
              <a:rPr lang="en-GB" altLang="en-US" sz="1800" dirty="0"/>
              <a:t>are different because they name a </a:t>
            </a:r>
            <a:r>
              <a:rPr lang="en-GB" altLang="en-US" sz="1800" b="1" dirty="0"/>
              <a:t>specific place, thing, or person</a:t>
            </a:r>
            <a:r>
              <a:rPr lang="en-GB" altLang="en-US" sz="1800" dirty="0"/>
              <a:t>. They should also always start with a </a:t>
            </a:r>
            <a:r>
              <a:rPr lang="en-GB" altLang="en-US" sz="1800" b="1" dirty="0"/>
              <a:t>capital letter</a:t>
            </a:r>
            <a:r>
              <a:rPr lang="en-GB" altLang="en-US" sz="1800" dirty="0"/>
              <a:t>.</a:t>
            </a:r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122AA06A-1493-471F-A72E-75EB75D5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" y="5427170"/>
            <a:ext cx="7632700" cy="700088"/>
          </a:xfrm>
          <a:prstGeom prst="rect">
            <a:avLst/>
          </a:prstGeom>
          <a:solidFill>
            <a:srgbClr val="CFB6D8"/>
          </a:solidFill>
          <a:ln>
            <a:noFill/>
          </a:ln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Months of the year</a:t>
            </a:r>
            <a:r>
              <a:rPr lang="en-GB" altLang="en-US" sz="1800" dirty="0"/>
              <a:t>, </a:t>
            </a:r>
            <a:r>
              <a:rPr lang="en-GB" altLang="en-US" sz="1800" b="1" dirty="0"/>
              <a:t>days of the week</a:t>
            </a:r>
            <a:r>
              <a:rPr lang="en-GB" altLang="en-US" sz="1800" dirty="0"/>
              <a:t>, some </a:t>
            </a:r>
            <a:r>
              <a:rPr lang="en-GB" altLang="en-US" sz="1800" b="1" dirty="0"/>
              <a:t>religious events, </a:t>
            </a:r>
            <a:r>
              <a:rPr lang="en-GB" altLang="en-US" sz="1800" dirty="0"/>
              <a:t>and </a:t>
            </a:r>
            <a:r>
              <a:rPr lang="en-GB" altLang="en-US" sz="1800" b="1" dirty="0"/>
              <a:t>brand names </a:t>
            </a:r>
            <a:r>
              <a:rPr lang="en-GB" altLang="en-US" sz="1800" dirty="0"/>
              <a:t>are also considered to be </a:t>
            </a:r>
            <a:r>
              <a:rPr lang="en-GB" altLang="en-US" sz="1800" b="1" dirty="0"/>
              <a:t>proper nouns</a:t>
            </a:r>
            <a:r>
              <a:rPr lang="en-GB" altLang="en-US" sz="1800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C721CF-A255-4300-86B6-6FA6B4BB9620}"/>
              </a:ext>
            </a:extLst>
          </p:cNvPr>
          <p:cNvGrpSpPr/>
          <p:nvPr/>
        </p:nvGrpSpPr>
        <p:grpSpPr>
          <a:xfrm>
            <a:off x="935415" y="2277325"/>
            <a:ext cx="1863030" cy="2969204"/>
            <a:chOff x="935415" y="2277325"/>
            <a:chExt cx="1863030" cy="2969204"/>
          </a:xfrm>
        </p:grpSpPr>
        <p:sp>
          <p:nvSpPr>
            <p:cNvPr id="11271" name="Rectangle 2">
              <a:extLst>
                <a:ext uri="{FF2B5EF4-FFF2-40B4-BE49-F238E27FC236}">
                  <a16:creationId xmlns:a16="http://schemas.microsoft.com/office/drawing/2014/main" id="{2A7DB2E1-57C4-4C6C-BDA1-940AA43E1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015" y="4877197"/>
              <a:ext cx="10198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800" b="1" dirty="0"/>
                <a:t>Chicago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B9F848-D585-40E3-94FB-B0506BC55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415" y="2277325"/>
              <a:ext cx="1863030" cy="263468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9C9494-C24B-4B38-B6A6-B334DC068A7E}"/>
              </a:ext>
            </a:extLst>
          </p:cNvPr>
          <p:cNvGrpSpPr/>
          <p:nvPr/>
        </p:nvGrpSpPr>
        <p:grpSpPr>
          <a:xfrm>
            <a:off x="5929022" y="2212975"/>
            <a:ext cx="2459328" cy="3081338"/>
            <a:chOff x="5929022" y="2212975"/>
            <a:chExt cx="2459328" cy="3081338"/>
          </a:xfrm>
        </p:grpSpPr>
        <p:sp>
          <p:nvSpPr>
            <p:cNvPr id="11273" name="Rectangle 12">
              <a:extLst>
                <a:ext uri="{FF2B5EF4-FFF2-40B4-BE49-F238E27FC236}">
                  <a16:creationId xmlns:a16="http://schemas.microsoft.com/office/drawing/2014/main" id="{6E34B599-D152-4043-94DC-5208D401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022" y="4924981"/>
              <a:ext cx="2459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800" b="1" dirty="0"/>
                <a:t>The Statue of Liberty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4F2982-8722-4794-9F64-AA99405BF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486" y="2212975"/>
              <a:ext cx="936401" cy="269903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70D068-C3B9-498B-B868-3C8969155BE0}"/>
              </a:ext>
            </a:extLst>
          </p:cNvPr>
          <p:cNvGrpSpPr/>
          <p:nvPr/>
        </p:nvGrpSpPr>
        <p:grpSpPr>
          <a:xfrm>
            <a:off x="3432481" y="2512880"/>
            <a:ext cx="2284104" cy="2781433"/>
            <a:chOff x="3432481" y="2512880"/>
            <a:chExt cx="2284104" cy="2781433"/>
          </a:xfrm>
        </p:grpSpPr>
        <p:sp>
          <p:nvSpPr>
            <p:cNvPr id="11272" name="Rectangle 11">
              <a:extLst>
                <a:ext uri="{FF2B5EF4-FFF2-40B4-BE49-F238E27FC236}">
                  <a16:creationId xmlns:a16="http://schemas.microsoft.com/office/drawing/2014/main" id="{FAE60E45-903B-4764-9D9F-16D187B5B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014" y="4924981"/>
              <a:ext cx="1451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winkl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800" b="1" dirty="0"/>
                <a:t>Mark Twain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75E977-B847-4EEB-86C3-EC16DD00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481" y="2512880"/>
              <a:ext cx="2284104" cy="23991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0">
            <a:extLst>
              <a:ext uri="{FF2B5EF4-FFF2-40B4-BE49-F238E27FC236}">
                <a16:creationId xmlns:a16="http://schemas.microsoft.com/office/drawing/2014/main" id="{C0F3BF5C-7B58-487C-BEE2-B13BA40C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Next Steps</a:t>
            </a:r>
          </a:p>
        </p:txBody>
      </p:sp>
      <p:sp>
        <p:nvSpPr>
          <p:cNvPr id="12290" name="Rectangle 4">
            <a:extLst>
              <a:ext uri="{FF2B5EF4-FFF2-40B4-BE49-F238E27FC236}">
                <a16:creationId xmlns:a16="http://schemas.microsoft.com/office/drawing/2014/main" id="{A97D0376-CC21-409C-B0B0-150145EA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62062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Fill out this common and proper noun chart.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16CF75-7722-42EC-AC5F-FBC339D5A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71999"/>
              </p:ext>
            </p:extLst>
          </p:nvPr>
        </p:nvGraphicFramePr>
        <p:xfrm>
          <a:off x="755650" y="2254250"/>
          <a:ext cx="7632700" cy="38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Common Noun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Proper Noun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teacher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Smith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Africa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cartoon character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famous landmark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August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day of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the week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restaurant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0">
            <a:extLst>
              <a:ext uri="{FF2B5EF4-FFF2-40B4-BE49-F238E27FC236}">
                <a16:creationId xmlns:a16="http://schemas.microsoft.com/office/drawing/2014/main" id="{83F097BF-7498-4CBD-A355-A442131C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Proper Noun Hunt</a:t>
            </a:r>
          </a:p>
        </p:txBody>
      </p:sp>
      <p:sp>
        <p:nvSpPr>
          <p:cNvPr id="13314" name="Rectangle 4">
            <a:extLst>
              <a:ext uri="{FF2B5EF4-FFF2-40B4-BE49-F238E27FC236}">
                <a16:creationId xmlns:a16="http://schemas.microsoft.com/office/drawing/2014/main" id="{80136000-7728-40A9-9E64-E3367557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412875"/>
            <a:ext cx="6550025" cy="698500"/>
          </a:xfrm>
          <a:prstGeom prst="rect">
            <a:avLst/>
          </a:prstGeom>
          <a:solidFill>
            <a:srgbClr val="CFB6D8"/>
          </a:solidFill>
          <a:ln>
            <a:noFill/>
          </a:ln>
        </p:spPr>
        <p:txBody>
          <a:bodyPr wrap="square" lIns="28800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dirty="0"/>
              <a:t>Can you spot the missing capital letters for the proper nouns in Mr. Whoops’ letter? 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E28F0A37-599F-42F5-9053-9A109A05A6B4}"/>
              </a:ext>
            </a:extLst>
          </p:cNvPr>
          <p:cNvSpPr>
            <a:spLocks/>
          </p:cNvSpPr>
          <p:nvPr/>
        </p:nvSpPr>
        <p:spPr bwMode="auto">
          <a:xfrm>
            <a:off x="750888" y="2351088"/>
            <a:ext cx="7632700" cy="3741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GB" altLang="en-US" sz="1800" dirty="0"/>
              <a:t>12 green lane,</a:t>
            </a:r>
          </a:p>
          <a:p>
            <a:pPr algn="r" eaLnBrk="1" hangingPunct="1"/>
            <a:r>
              <a:rPr lang="en-GB" altLang="en-US" sz="1800" dirty="0" err="1"/>
              <a:t>whoopsville</a:t>
            </a:r>
            <a:r>
              <a:rPr lang="en-GB" altLang="en-US" sz="1800" dirty="0"/>
              <a:t>, whoops </a:t>
            </a:r>
          </a:p>
          <a:p>
            <a:pPr algn="r" eaLnBrk="1" hangingPunct="1"/>
            <a:r>
              <a:rPr lang="en-GB" altLang="en-US" sz="1800" dirty="0"/>
              <a:t>01234</a:t>
            </a:r>
          </a:p>
          <a:p>
            <a:pPr eaLnBrk="1" hangingPunct="1"/>
            <a:r>
              <a:rPr lang="en-GB" altLang="en-US" sz="1800" dirty="0"/>
              <a:t>Dear </a:t>
            </a:r>
            <a:r>
              <a:rPr lang="en-GB" altLang="en-US" sz="1800" dirty="0" err="1"/>
              <a:t>mr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williams</a:t>
            </a:r>
            <a:r>
              <a:rPr lang="en-GB" altLang="en-US" sz="1800" dirty="0"/>
              <a:t>,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/>
              <a:t>I am writing to you to complain about my recent visit to your supermarket, </a:t>
            </a:r>
            <a:r>
              <a:rPr lang="en-GB" altLang="en-US" sz="1800" dirty="0" err="1"/>
              <a:t>costsavers</a:t>
            </a:r>
            <a:r>
              <a:rPr lang="en-GB" altLang="en-US" sz="1800" dirty="0"/>
              <a:t>, on Thursday, </a:t>
            </a:r>
            <a:r>
              <a:rPr lang="en-GB" altLang="en-US" sz="1800" dirty="0" err="1"/>
              <a:t>january</a:t>
            </a:r>
            <a:r>
              <a:rPr lang="en-GB" altLang="en-US" sz="1800"/>
              <a:t> 12, </a:t>
            </a:r>
            <a:r>
              <a:rPr lang="en-GB" altLang="en-US" sz="1800" dirty="0"/>
              <a:t>2020. After a recent vacation to </a:t>
            </a:r>
            <a:r>
              <a:rPr lang="en-GB" altLang="en-US" sz="1800" dirty="0" err="1"/>
              <a:t>europe</a:t>
            </a:r>
            <a:r>
              <a:rPr lang="en-GB" altLang="en-US" sz="1800" dirty="0"/>
              <a:t> (where I visited </a:t>
            </a:r>
            <a:r>
              <a:rPr lang="en-GB" altLang="en-US" sz="1800" dirty="0" err="1"/>
              <a:t>portugal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spain</a:t>
            </a:r>
            <a:r>
              <a:rPr lang="en-GB" altLang="en-US" sz="1800" dirty="0"/>
              <a:t>, and </a:t>
            </a:r>
            <a:r>
              <a:rPr lang="en-GB" altLang="en-US" sz="1800" dirty="0" err="1"/>
              <a:t>italy</a:t>
            </a:r>
            <a:r>
              <a:rPr lang="en-GB" altLang="en-US" sz="1800" dirty="0"/>
              <a:t>), I came to your store to purchase some ingredients to make a </a:t>
            </a:r>
            <a:r>
              <a:rPr lang="en-GB" altLang="en-US" sz="1800" dirty="0" err="1"/>
              <a:t>mediterranean</a:t>
            </a:r>
            <a:r>
              <a:rPr lang="en-GB" altLang="en-US" sz="1800" dirty="0"/>
              <a:t> meal like the one I had eaten near the colosseum.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b="1" dirty="0"/>
              <a:t>Continued on next page…</a:t>
            </a:r>
          </a:p>
          <a:p>
            <a:pPr eaLnBrk="1" hangingPunct="1"/>
            <a:endParaRPr lang="en-GB" altLang="en-US" sz="1800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F2F8B095-9EC9-496F-A46B-32EF4C1A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077119"/>
            <a:ext cx="122237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0">
            <a:extLst>
              <a:ext uri="{FF2B5EF4-FFF2-40B4-BE49-F238E27FC236}">
                <a16:creationId xmlns:a16="http://schemas.microsoft.com/office/drawing/2014/main" id="{D52725B6-F32A-46B7-9D1E-88EA3029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Proper Noun Hunt Continued</a:t>
            </a:r>
          </a:p>
        </p:txBody>
      </p:sp>
      <p:sp>
        <p:nvSpPr>
          <p:cNvPr id="14338" name="Rectangle 5">
            <a:extLst>
              <a:ext uri="{FF2B5EF4-FFF2-40B4-BE49-F238E27FC236}">
                <a16:creationId xmlns:a16="http://schemas.microsoft.com/office/drawing/2014/main" id="{1CDA9906-1566-4319-94B4-ECF44D5C493B}"/>
              </a:ext>
            </a:extLst>
          </p:cNvPr>
          <p:cNvSpPr>
            <a:spLocks/>
          </p:cNvSpPr>
          <p:nvPr/>
        </p:nvSpPr>
        <p:spPr bwMode="auto">
          <a:xfrm>
            <a:off x="755650" y="1473200"/>
            <a:ext cx="7632700" cy="4619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/>
              <a:t>while I was in the produce section, I tripped over a red onion. Two of your workers laughed at me. Their names were </a:t>
            </a:r>
            <a:r>
              <a:rPr lang="en-GB" altLang="en-US" sz="1800" dirty="0" err="1"/>
              <a:t>michael</a:t>
            </a:r>
            <a:r>
              <a:rPr lang="en-GB" altLang="en-US" sz="1800" dirty="0"/>
              <a:t> and </a:t>
            </a:r>
            <a:r>
              <a:rPr lang="en-GB" altLang="en-US" sz="1800" dirty="0" err="1"/>
              <a:t>renee</a:t>
            </a:r>
            <a:r>
              <a:rPr lang="en-GB" altLang="en-US" sz="1800" dirty="0"/>
              <a:t>. it was very embarrassing and inappropriate. Please handle this situation and teach your employees to be kinder. Thank you. 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/>
              <a:t>sincerely, 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 err="1"/>
              <a:t>mr</a:t>
            </a:r>
            <a:r>
              <a:rPr lang="en-GB" altLang="en-US" sz="1800" dirty="0"/>
              <a:t>. whoops</a:t>
            </a:r>
          </a:p>
          <a:p>
            <a:pPr eaLnBrk="1" hangingPunct="1"/>
            <a:endParaRPr lang="en-GB" altLang="en-US" sz="1800" dirty="0">
              <a:solidFill>
                <a:srgbClr val="FF0000"/>
              </a:solidFill>
            </a:endParaRPr>
          </a:p>
          <a:p>
            <a:pPr eaLnBrk="1" hangingPunct="1"/>
            <a:endParaRPr lang="en-GB" altLang="en-US" sz="1800" dirty="0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C85C59B3-91F7-4B60-A062-AA7804D7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735513"/>
            <a:ext cx="12207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0">
            <a:extLst>
              <a:ext uri="{FF2B5EF4-FFF2-40B4-BE49-F238E27FC236}">
                <a16:creationId xmlns:a16="http://schemas.microsoft.com/office/drawing/2014/main" id="{CE965406-BC37-40F9-99BF-67937241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Proper Noun Hunt</a:t>
            </a:r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DCF10BE9-963A-4B72-96D8-A7D80CE4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Which proper nouns did you spot that needed capital letters? </a:t>
            </a:r>
          </a:p>
          <a:p>
            <a:pPr algn="ctr" eaLnBrk="1" hangingPunct="1"/>
            <a:r>
              <a:rPr lang="en-GB" altLang="en-US" sz="1800" dirty="0"/>
              <a:t>Could we sort them into this table?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2382C2-80C2-419E-BE56-54950D9FD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67147"/>
              </p:ext>
            </p:extLst>
          </p:nvPr>
        </p:nvGraphicFramePr>
        <p:xfrm>
          <a:off x="590550" y="2254250"/>
          <a:ext cx="7788276" cy="386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37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Specific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Places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Specific People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Specific Things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Months of the Year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Days of the Week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Brand/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Company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Names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Green Lane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Whoopsville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Spain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Portugal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Italy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Mediterranean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Mr.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Whoops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Michael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Renee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Mr.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Williams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Colosseum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January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March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Costsavers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A26AD9D7-13D4-4432-ACA2-20F5667CE970}"/>
              </a:ext>
            </a:extLst>
          </p:cNvPr>
          <p:cNvSpPr/>
          <p:nvPr/>
        </p:nvSpPr>
        <p:spPr>
          <a:xfrm>
            <a:off x="3257550" y="3598863"/>
            <a:ext cx="2628900" cy="2628900"/>
          </a:xfrm>
          <a:prstGeom prst="flowChartConnector">
            <a:avLst/>
          </a:pr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3803A75C-550E-4C82-8272-809E4342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Let’s Play!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F4F0490-32AD-4FF5-968F-BE52325B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94" y="1293813"/>
            <a:ext cx="76327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Do you think you could shout out a proper noun for each letter of the alphabet before you run out of time? </a:t>
            </a:r>
          </a:p>
          <a:p>
            <a:pPr algn="ctr" eaLnBrk="1" hangingPunct="1"/>
            <a:endParaRPr lang="en-GB" altLang="en-US" sz="1800" dirty="0"/>
          </a:p>
          <a:p>
            <a:pPr algn="ctr" eaLnBrk="1" hangingPunct="1"/>
            <a:r>
              <a:rPr lang="en-GB" altLang="en-US" sz="1800" dirty="0"/>
              <a:t>It might be a person’s name, a country, a landmark, a city or town, a month or day, an event, or a brand name. </a:t>
            </a:r>
          </a:p>
          <a:p>
            <a:pPr algn="ctr" eaLnBrk="1" hangingPunct="1"/>
            <a:endParaRPr lang="en-GB" altLang="en-US" sz="1800" dirty="0"/>
          </a:p>
          <a:p>
            <a:pPr algn="ctr" eaLnBrk="1" hangingPunct="1"/>
            <a:r>
              <a:rPr lang="en-GB" altLang="en-US" sz="1800" dirty="0"/>
              <a:t>You must think quickly!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BC211-1F03-4807-975B-F0B84899D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413" y="3995341"/>
            <a:ext cx="10969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B</a:t>
            </a:r>
            <a:endParaRPr lang="en-GB" altLang="en-US" sz="1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36A7A-6878-44C1-9474-A6A9FE6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413" y="4013001"/>
            <a:ext cx="10969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C</a:t>
            </a:r>
            <a:endParaRPr lang="en-GB" altLang="en-US" sz="11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BF35C-4E09-4E97-84F9-A1DB59309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283" y="4038604"/>
            <a:ext cx="12223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D</a:t>
            </a:r>
            <a:endParaRPr lang="en-GB" altLang="en-US" sz="11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45481-7585-4254-AB3D-FB270A9B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186" y="3985622"/>
            <a:ext cx="10048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E</a:t>
            </a:r>
            <a:endParaRPr lang="en-GB" altLang="en-US" sz="1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A8FC79-6AA2-435B-BEB8-5A123674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247" y="4039400"/>
            <a:ext cx="9556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F</a:t>
            </a:r>
            <a:endParaRPr lang="en-GB" altLang="en-US" sz="1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6063A9-5DE5-49AD-8C95-EF8227047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3968159"/>
            <a:ext cx="12223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H</a:t>
            </a:r>
            <a:endParaRPr lang="en-GB" altLang="en-US" sz="1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50FAF1-B3CF-4C22-AFBC-E751ADEF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7" y="3995747"/>
            <a:ext cx="7810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I</a:t>
            </a:r>
            <a:endParaRPr lang="en-GB" altLang="en-US" sz="1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670159-1BA0-4E5F-8F50-3123CE53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239" y="3984626"/>
            <a:ext cx="9493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J</a:t>
            </a:r>
            <a:endParaRPr lang="en-GB" altLang="en-US" sz="115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1D5D9E-C26C-4588-A1BB-1DF32441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640" y="3963987"/>
            <a:ext cx="11493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K</a:t>
            </a:r>
            <a:endParaRPr lang="en-GB" altLang="en-US" sz="115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CDAD08-83CA-4069-ABDB-E5CA4D7C0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4007047"/>
            <a:ext cx="9286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L</a:t>
            </a:r>
            <a:endParaRPr lang="en-GB" altLang="en-US" sz="115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FC25F0-E615-4802-9F4F-5D45A5B1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9" y="3994345"/>
            <a:ext cx="13858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M</a:t>
            </a:r>
            <a:endParaRPr lang="en-GB" altLang="en-US" sz="115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E96EC2-66CB-4579-8595-D1FA8564E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396" y="4022329"/>
            <a:ext cx="12223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N</a:t>
            </a:r>
            <a:endParaRPr lang="en-GB" altLang="en-US" sz="115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70D3C-3BBE-40AE-BB6E-A769BD20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933" y="4019948"/>
            <a:ext cx="12287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G</a:t>
            </a:r>
            <a:endParaRPr lang="en-GB" altLang="en-US" sz="115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2B3627-C73B-4DCF-91BF-E7AED8E95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2" y="4026102"/>
            <a:ext cx="12477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O</a:t>
            </a:r>
            <a:endParaRPr lang="en-GB" altLang="en-US" sz="115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047B49-D529-4D1E-AA57-270F5AF98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1" y="3952090"/>
            <a:ext cx="1092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P</a:t>
            </a:r>
            <a:endParaRPr lang="en-GB" altLang="en-US" sz="115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AF0A54-B99C-4381-A52C-81532F75A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4" y="3928272"/>
            <a:ext cx="12477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Q</a:t>
            </a:r>
            <a:endParaRPr lang="en-GB" altLang="en-US" sz="115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075FE1-BBA3-4AAF-B5E4-DC1007B35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56" y="4016378"/>
            <a:ext cx="10969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R</a:t>
            </a:r>
            <a:endParaRPr lang="en-GB" altLang="en-US" sz="115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A96961-1EFF-4E46-B936-552BDB7DD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321" y="3936021"/>
            <a:ext cx="10255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S</a:t>
            </a:r>
            <a:endParaRPr lang="en-GB" altLang="en-US" sz="115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78D85-07B4-4C82-81B5-96032E39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280" y="3956451"/>
            <a:ext cx="1028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T</a:t>
            </a:r>
            <a:endParaRPr lang="en-GB" altLang="en-US" sz="115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529C74-1365-4077-990F-DEE9308D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270" y="4013008"/>
            <a:ext cx="11906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U</a:t>
            </a:r>
            <a:endParaRPr lang="en-GB" altLang="en-US" sz="115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89B697-C458-4C78-A4D4-0A2E737DF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048" y="3994345"/>
            <a:ext cx="11493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V</a:t>
            </a:r>
            <a:endParaRPr lang="en-GB" altLang="en-US" sz="115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421243-2970-4E5A-B640-AB7DFB3D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751" y="3993167"/>
            <a:ext cx="15954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W</a:t>
            </a:r>
            <a:endParaRPr lang="en-GB" altLang="en-US" sz="115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B6D00A-7EA0-4536-85E2-652C6378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681" y="3990479"/>
            <a:ext cx="11001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X</a:t>
            </a:r>
            <a:endParaRPr lang="en-GB" altLang="en-US" sz="115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806025-81B1-43B4-A6CC-1D3EEA9C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701" y="4039799"/>
            <a:ext cx="10747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Y</a:t>
            </a:r>
            <a:endParaRPr lang="en-GB" altLang="en-US" sz="115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3AC79E-847A-420D-B15A-5B194B4A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235" y="3975287"/>
            <a:ext cx="9747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Z</a:t>
            </a:r>
            <a:endParaRPr lang="en-GB" altLang="en-US" sz="115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41C8BB-F19E-4F7E-8451-179E82FC9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960019"/>
            <a:ext cx="11493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500" b="1" dirty="0"/>
              <a:t>A</a:t>
            </a:r>
            <a:endParaRPr lang="en-GB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41155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:a16="http://schemas.microsoft.com/office/drawing/2014/main" id="{3803A75C-550E-4C82-8272-809E4342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+mn-lt"/>
                <a:ea typeface="ＭＳ Ｐゴシック" panose="020B0600070205080204" pitchFamily="34" charset="-128"/>
              </a:rPr>
              <a:t>Quiz Question 1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85051F14-554E-4904-B922-16A9E506E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398588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Can you spot all the proper nouns that need to be capitalized in this paragraph?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7B9E52-4D0B-4B52-95B8-E472125F6C8D}"/>
              </a:ext>
            </a:extLst>
          </p:cNvPr>
          <p:cNvSpPr>
            <a:spLocks/>
          </p:cNvSpPr>
          <p:nvPr/>
        </p:nvSpPr>
        <p:spPr bwMode="auto">
          <a:xfrm>
            <a:off x="755649" y="3581400"/>
            <a:ext cx="5464175" cy="1428749"/>
          </a:xfrm>
          <a:prstGeom prst="rect">
            <a:avLst/>
          </a:prstGeom>
          <a:solidFill>
            <a:srgbClr val="CFB6D8"/>
          </a:solidFill>
          <a:ln>
            <a:noFill/>
          </a:ln>
        </p:spPr>
        <p:txBody>
          <a:bodyPr lIns="108000" tIns="108000" rIns="108000" bIns="108000"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dirty="0" err="1"/>
              <a:t>marie</a:t>
            </a:r>
            <a:r>
              <a:rPr lang="en-GB" altLang="en-US" sz="1800" dirty="0"/>
              <a:t> and mark are twins, who live at 132 rosemary road in </a:t>
            </a:r>
            <a:r>
              <a:rPr lang="en-GB" altLang="en-US" sz="1800" dirty="0" err="1"/>
              <a:t>texas</a:t>
            </a:r>
            <a:r>
              <a:rPr lang="en-GB" altLang="en-US" sz="1800" dirty="0"/>
              <a:t>. Their birthday is </a:t>
            </a:r>
            <a:br>
              <a:rPr lang="en-GB" altLang="en-US" sz="1800" dirty="0"/>
            </a:br>
            <a:r>
              <a:rPr lang="en-GB" altLang="en-US" sz="1800" dirty="0"/>
              <a:t>in </a:t>
            </a:r>
            <a:r>
              <a:rPr lang="en-GB" altLang="en-US" sz="1800" dirty="0" err="1"/>
              <a:t>september</a:t>
            </a:r>
            <a:r>
              <a:rPr lang="en-GB" altLang="en-US" sz="1800" dirty="0"/>
              <a:t>. They love to visit </a:t>
            </a:r>
            <a:r>
              <a:rPr lang="en-GB" altLang="en-US" sz="1800" dirty="0" err="1"/>
              <a:t>bernie’s</a:t>
            </a:r>
            <a:r>
              <a:rPr lang="en-GB" altLang="en-US" sz="1800" dirty="0"/>
              <a:t> burger </a:t>
            </a:r>
            <a:br>
              <a:rPr lang="en-GB" altLang="en-US" sz="1800" dirty="0"/>
            </a:br>
            <a:r>
              <a:rPr lang="en-GB" altLang="en-US" sz="1800" dirty="0"/>
              <a:t>bar in their hometown of </a:t>
            </a:r>
            <a:r>
              <a:rPr lang="en-GB" altLang="en-US" sz="1800" dirty="0" err="1"/>
              <a:t>austin</a:t>
            </a:r>
            <a:r>
              <a:rPr lang="en-GB" altLang="en-US" sz="1800" dirty="0"/>
              <a:t>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185687B-951A-4754-82A8-C1B5631F1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0"/>
          <a:stretch/>
        </p:blipFill>
        <p:spPr>
          <a:xfrm>
            <a:off x="8686800" y="0"/>
            <a:ext cx="4572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21B4B-C641-4A2D-B0D8-0B430E32B08A}"/>
              </a:ext>
            </a:extLst>
          </p:cNvPr>
          <p:cNvSpPr>
            <a:spLocks/>
          </p:cNvSpPr>
          <p:nvPr/>
        </p:nvSpPr>
        <p:spPr bwMode="auto">
          <a:xfrm>
            <a:off x="765174" y="3581400"/>
            <a:ext cx="5464175" cy="1428749"/>
          </a:xfrm>
          <a:prstGeom prst="rect">
            <a:avLst/>
          </a:prstGeom>
          <a:solidFill>
            <a:srgbClr val="CFB6D8"/>
          </a:solidFill>
          <a:ln>
            <a:noFill/>
          </a:ln>
        </p:spPr>
        <p:txBody>
          <a:bodyPr lIns="108000" tIns="108000" rIns="108000" bIns="108000"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 dirty="0"/>
              <a:t>Marie</a:t>
            </a:r>
            <a:r>
              <a:rPr lang="en-GB" altLang="en-US" sz="1800" dirty="0"/>
              <a:t> and </a:t>
            </a:r>
            <a:r>
              <a:rPr lang="en-GB" altLang="en-US" sz="1800" b="1" dirty="0"/>
              <a:t>Mark</a:t>
            </a:r>
            <a:r>
              <a:rPr lang="en-GB" altLang="en-US" sz="1800" dirty="0"/>
              <a:t> are twins, who live at 132 </a:t>
            </a:r>
            <a:r>
              <a:rPr lang="en-GB" altLang="en-US" sz="1800" b="1" dirty="0"/>
              <a:t>Rosemary</a:t>
            </a:r>
            <a:r>
              <a:rPr lang="en-GB" altLang="en-US" sz="1800" dirty="0"/>
              <a:t> </a:t>
            </a:r>
            <a:r>
              <a:rPr lang="en-GB" altLang="en-US" sz="1800" b="1" dirty="0"/>
              <a:t>Road</a:t>
            </a:r>
            <a:r>
              <a:rPr lang="en-GB" altLang="en-US" sz="1800" dirty="0"/>
              <a:t> in </a:t>
            </a:r>
            <a:r>
              <a:rPr lang="en-GB" altLang="en-US" sz="1800" b="1" dirty="0"/>
              <a:t>Texas</a:t>
            </a:r>
            <a:r>
              <a:rPr lang="en-GB" altLang="en-US" sz="1800" dirty="0"/>
              <a:t>. Their birthday is </a:t>
            </a:r>
            <a:br>
              <a:rPr lang="en-GB" altLang="en-US" sz="1800" dirty="0"/>
            </a:br>
            <a:r>
              <a:rPr lang="en-GB" altLang="en-US" sz="1800" dirty="0"/>
              <a:t>in </a:t>
            </a:r>
            <a:r>
              <a:rPr lang="en-GB" altLang="en-US" sz="1800" b="1" dirty="0"/>
              <a:t>September</a:t>
            </a:r>
            <a:r>
              <a:rPr lang="en-GB" altLang="en-US" sz="1800" dirty="0"/>
              <a:t>. They love to visit </a:t>
            </a:r>
            <a:r>
              <a:rPr lang="en-GB" altLang="en-US" sz="1800" b="1" dirty="0"/>
              <a:t>Bernie’s</a:t>
            </a:r>
            <a:r>
              <a:rPr lang="en-GB" altLang="en-US" sz="1800" dirty="0"/>
              <a:t> </a:t>
            </a:r>
            <a:r>
              <a:rPr lang="en-GB" altLang="en-US" sz="1800" b="1" dirty="0"/>
              <a:t>Burger</a:t>
            </a:r>
            <a:r>
              <a:rPr lang="en-GB" altLang="en-US" sz="1800" dirty="0"/>
              <a:t> </a:t>
            </a:r>
            <a:r>
              <a:rPr lang="en-GB" altLang="en-US" sz="1800" b="1" dirty="0"/>
              <a:t>Bar</a:t>
            </a:r>
            <a:r>
              <a:rPr lang="en-GB" altLang="en-US" sz="1800" dirty="0"/>
              <a:t> in their hometown of </a:t>
            </a:r>
            <a:r>
              <a:rPr lang="en-GB" altLang="en-US" sz="1800" b="1" dirty="0"/>
              <a:t>Austin</a:t>
            </a:r>
            <a:r>
              <a:rPr lang="en-GB" altLang="en-US" sz="1800" dirty="0"/>
              <a:t>. </a:t>
            </a:r>
            <a:endParaRPr lang="en-GB" altLang="en-US" sz="1800" b="1" dirty="0"/>
          </a:p>
        </p:txBody>
      </p:sp>
      <p:pic>
        <p:nvPicPr>
          <p:cNvPr id="37" name="Picture 1">
            <a:extLst>
              <a:ext uri="{FF2B5EF4-FFF2-40B4-BE49-F238E27FC236}">
                <a16:creationId xmlns:a16="http://schemas.microsoft.com/office/drawing/2014/main" id="{5B8EE79A-3759-45B5-8F8D-2D0098BD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82130"/>
            <a:ext cx="31146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651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 Sb</vt:lpstr>
      <vt:lpstr>Arial</vt:lpstr>
      <vt:lpstr>Calibri</vt:lpstr>
      <vt:lpstr>Twinkl</vt:lpstr>
      <vt:lpstr>Twinkl SemiBold</vt:lpstr>
      <vt:lpstr>Office Theme</vt:lpstr>
      <vt:lpstr>PowerPoint Presentation</vt:lpstr>
      <vt:lpstr>Getting Started</vt:lpstr>
      <vt:lpstr>Getting Started</vt:lpstr>
      <vt:lpstr>Next Steps</vt:lpstr>
      <vt:lpstr>Proper Noun Hunt</vt:lpstr>
      <vt:lpstr>Proper Noun Hunt Continued</vt:lpstr>
      <vt:lpstr>Proper Noun Hunt</vt:lpstr>
      <vt:lpstr>Let’s Play!</vt:lpstr>
      <vt:lpstr>Quiz Question 1</vt:lpstr>
      <vt:lpstr>Quiz Question 2</vt:lpstr>
      <vt:lpstr>Quiz Question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Simone Wouters</cp:lastModifiedBy>
  <cp:revision>69</cp:revision>
  <dcterms:created xsi:type="dcterms:W3CDTF">2017-02-24T11:58:49Z</dcterms:created>
  <dcterms:modified xsi:type="dcterms:W3CDTF">2020-06-03T07:37:28Z</dcterms:modified>
</cp:coreProperties>
</file>