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1" r:id="rId7"/>
    <p:sldId id="263" r:id="rId8"/>
    <p:sldId id="264" r:id="rId9"/>
    <p:sldId id="265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 snapToGrid="0">
      <p:cViewPr varScale="1">
        <p:scale>
          <a:sx n="70" d="100"/>
          <a:sy n="70" d="100"/>
        </p:scale>
        <p:origin x="4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Measuring mass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 METRIC UNITS</a:t>
            </a:r>
          </a:p>
        </p:txBody>
      </p:sp>
    </p:spTree>
    <p:extLst>
      <p:ext uri="{BB962C8B-B14F-4D97-AF65-F5344CB8AC3E}">
        <p14:creationId xmlns:p14="http://schemas.microsoft.com/office/powerpoint/2010/main" val="2187096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Tell your partner about “King Henry” and see if you can write out the metric conversion ladder without using our notes </a:t>
            </a:r>
            <a:r>
              <a:rPr lang="en-US" sz="3600" dirty="0">
                <a:sym typeface="Wingdings" panose="05000000000000000000" pitchFamily="2" charset="2"/>
              </a:rPr>
              <a:t>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07750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61309" y="4128654"/>
            <a:ext cx="85399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How is MASS measured in the METRIC SYSTEM?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8797" y="4862946"/>
            <a:ext cx="40238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milligram, gram, kilogram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2E4F5E4-D897-FF2D-2D4E-31B953F77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45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Take out your math notebooks and open to a blank page. Divide your page into three sections.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1600" y="2171700"/>
            <a:ext cx="2479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MILLIGRAMS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70764" y="2164984"/>
            <a:ext cx="18842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GRAMS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62454" y="2164984"/>
            <a:ext cx="2479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KILOGRAMS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184073" y="1995055"/>
            <a:ext cx="0" cy="46689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232073" y="1995054"/>
            <a:ext cx="0" cy="46689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510146" y="3283483"/>
            <a:ext cx="1631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1000 mg = 1 g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146" y="5076347"/>
            <a:ext cx="1846694" cy="123359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371600" y="4118452"/>
            <a:ext cx="2216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1,000,000 mg = 1kg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92497" y="3129215"/>
            <a:ext cx="16311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 g = 1000 mg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1,000 g = 1kg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106" y="4904509"/>
            <a:ext cx="1901792" cy="126924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048" y="4780016"/>
            <a:ext cx="1744807" cy="1610591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898012" y="2947858"/>
            <a:ext cx="22741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 kg = 1,000 g</a:t>
            </a:r>
          </a:p>
          <a:p>
            <a:endParaRPr lang="en-US" dirty="0"/>
          </a:p>
          <a:p>
            <a:r>
              <a:rPr lang="en-US" dirty="0"/>
              <a:t>1 kg = 1,000,000 mg</a:t>
            </a:r>
          </a:p>
        </p:txBody>
      </p:sp>
    </p:spTree>
    <p:extLst>
      <p:ext uri="{BB962C8B-B14F-4D97-AF65-F5344CB8AC3E}">
        <p14:creationId xmlns:p14="http://schemas.microsoft.com/office/powerpoint/2010/main" val="424407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13164" y="637308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15492" y="1163781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017820" y="1967345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20148" y="2646218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622476" y="3491342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924804" y="4253346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227132" y="5015350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85508" y="656042"/>
            <a:ext cx="106067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kilo –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1,000 </a:t>
            </a:r>
            <a:br>
              <a:rPr lang="en-US" sz="2400" dirty="0"/>
            </a:br>
            <a:r>
              <a:rPr lang="en-US" sz="2400" dirty="0"/>
              <a:t>units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36318" y="1182515"/>
            <a:ext cx="116262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hecto</a:t>
            </a:r>
            <a:r>
              <a:rPr lang="en-US" sz="2400" dirty="0"/>
              <a:t> –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100 </a:t>
            </a:r>
            <a:br>
              <a:rPr lang="en-US" sz="2400" dirty="0"/>
            </a:br>
            <a:r>
              <a:rPr lang="en-US" sz="2400" dirty="0"/>
              <a:t>units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38646" y="1949395"/>
            <a:ext cx="10743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deca</a:t>
            </a:r>
            <a:r>
              <a:rPr lang="en-US" sz="2400" dirty="0"/>
              <a:t> –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10 </a:t>
            </a:r>
            <a:br>
              <a:rPr lang="en-US" sz="2400" dirty="0"/>
            </a:br>
            <a:r>
              <a:rPr lang="en-US" sz="2400" dirty="0"/>
              <a:t>units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26996" y="2695729"/>
            <a:ext cx="1088631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meters</a:t>
            </a:r>
            <a:br>
              <a:rPr lang="en-US" sz="2400" dirty="0"/>
            </a:br>
            <a:r>
              <a:rPr lang="en-US" sz="2400" dirty="0"/>
              <a:t>liters</a:t>
            </a:r>
            <a:br>
              <a:rPr lang="en-US" sz="2400" dirty="0"/>
            </a:br>
            <a:r>
              <a:rPr lang="en-US" sz="2400" dirty="0"/>
              <a:t>grams</a:t>
            </a:r>
            <a:br>
              <a:rPr lang="en-US" sz="2400" dirty="0"/>
            </a:br>
            <a:r>
              <a:rPr lang="en-US" dirty="0"/>
              <a:t>(base)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93808" y="3653181"/>
            <a:ext cx="11873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deci</a:t>
            </a:r>
            <a:r>
              <a:rPr lang="en-US" sz="2400" dirty="0"/>
              <a:t>-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0.1 unit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91581" y="4415185"/>
            <a:ext cx="13687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centi</a:t>
            </a:r>
            <a:r>
              <a:rPr lang="en-US" sz="2400" dirty="0"/>
              <a:t>-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0.01 unit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411437" y="5034084"/>
            <a:ext cx="10513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milli</a:t>
            </a:r>
            <a:r>
              <a:rPr lang="en-US" sz="2400" dirty="0"/>
              <a:t> –</a:t>
            </a:r>
          </a:p>
          <a:p>
            <a:endParaRPr lang="en-US" sz="2400" dirty="0"/>
          </a:p>
          <a:p>
            <a:r>
              <a:rPr lang="en-US" sz="2400" dirty="0"/>
              <a:t>0.001 </a:t>
            </a:r>
            <a:br>
              <a:rPr lang="en-US" sz="2400" dirty="0"/>
            </a:br>
            <a:r>
              <a:rPr lang="en-US" sz="2400" dirty="0"/>
              <a:t>units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2729347" y="181393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We can use our metric conversion </a:t>
            </a:r>
            <a:br>
              <a:rPr lang="en-US" sz="4000" dirty="0"/>
            </a:br>
            <a:r>
              <a:rPr lang="en-US" sz="4000" dirty="0"/>
              <a:t>ladder to convert metric mass</a:t>
            </a:r>
          </a:p>
        </p:txBody>
      </p:sp>
    </p:spTree>
    <p:extLst>
      <p:ext uri="{BB962C8B-B14F-4D97-AF65-F5344CB8AC3E}">
        <p14:creationId xmlns:p14="http://schemas.microsoft.com/office/powerpoint/2010/main" val="1726430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6582" y="872830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008910" y="1399303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311238" y="2202867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13566" y="2881740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915894" y="3726864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218222" y="4488868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520550" y="5250872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78926" y="891564"/>
            <a:ext cx="106067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kilo –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1,000 </a:t>
            </a:r>
            <a:br>
              <a:rPr lang="en-US" sz="2400" dirty="0"/>
            </a:br>
            <a:r>
              <a:rPr lang="en-US" sz="2400" dirty="0"/>
              <a:t>units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29736" y="1418037"/>
            <a:ext cx="116262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hecto</a:t>
            </a:r>
            <a:r>
              <a:rPr lang="en-US" sz="2400" dirty="0"/>
              <a:t> –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100 </a:t>
            </a:r>
            <a:br>
              <a:rPr lang="en-US" sz="2400" dirty="0"/>
            </a:br>
            <a:r>
              <a:rPr lang="en-US" sz="2400" dirty="0"/>
              <a:t>units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32064" y="2184917"/>
            <a:ext cx="10743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deca</a:t>
            </a:r>
            <a:r>
              <a:rPr lang="en-US" sz="2400" dirty="0"/>
              <a:t> –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10 </a:t>
            </a:r>
            <a:br>
              <a:rPr lang="en-US" sz="2400" dirty="0"/>
            </a:br>
            <a:r>
              <a:rPr lang="en-US" sz="2400" dirty="0"/>
              <a:t>units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20414" y="2931251"/>
            <a:ext cx="1088631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meters</a:t>
            </a:r>
            <a:br>
              <a:rPr lang="en-US" sz="2400" dirty="0"/>
            </a:br>
            <a:r>
              <a:rPr lang="en-US" sz="2400" dirty="0"/>
              <a:t>liters</a:t>
            </a:r>
            <a:br>
              <a:rPr lang="en-US" sz="2400" dirty="0"/>
            </a:br>
            <a:r>
              <a:rPr lang="en-US" sz="2400" dirty="0"/>
              <a:t>grams</a:t>
            </a:r>
            <a:br>
              <a:rPr lang="en-US" sz="2400" dirty="0"/>
            </a:br>
            <a:r>
              <a:rPr lang="en-US" dirty="0"/>
              <a:t>(base)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87226" y="3888703"/>
            <a:ext cx="11873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deci</a:t>
            </a:r>
            <a:r>
              <a:rPr lang="en-US" sz="2400" dirty="0"/>
              <a:t>-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0.1 unit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84999" y="4650707"/>
            <a:ext cx="13687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centi</a:t>
            </a:r>
            <a:r>
              <a:rPr lang="en-US" sz="2400" dirty="0"/>
              <a:t>-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0.01 unit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704855" y="5269606"/>
            <a:ext cx="10513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milli</a:t>
            </a:r>
            <a:r>
              <a:rPr lang="en-US" sz="2400" dirty="0"/>
              <a:t> –</a:t>
            </a:r>
          </a:p>
          <a:p>
            <a:endParaRPr lang="en-US" sz="2400" dirty="0"/>
          </a:p>
          <a:p>
            <a:r>
              <a:rPr lang="en-US" sz="2400" dirty="0"/>
              <a:t>0.001 </a:t>
            </a:r>
            <a:br>
              <a:rPr lang="en-US" sz="2400" dirty="0"/>
            </a:br>
            <a:r>
              <a:rPr lang="en-US" sz="2400" dirty="0"/>
              <a:t>units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73879" y="365091"/>
            <a:ext cx="9621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K</a:t>
            </a:r>
            <a:r>
              <a:rPr lang="en-US" sz="3200" dirty="0"/>
              <a:t>ing</a:t>
            </a:r>
            <a:endParaRPr lang="en-US" sz="3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2111945" y="788254"/>
            <a:ext cx="12019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H</a:t>
            </a:r>
            <a:r>
              <a:rPr lang="en-US" sz="3200" dirty="0"/>
              <a:t>enry</a:t>
            </a:r>
            <a:endParaRPr lang="en-US" sz="3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413188" y="1591167"/>
            <a:ext cx="15199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D</a:t>
            </a:r>
            <a:r>
              <a:rPr lang="en-US" sz="3200" dirty="0"/>
              <a:t>oesn’t</a:t>
            </a:r>
            <a:endParaRPr lang="en-US" sz="3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078805" y="1676394"/>
            <a:ext cx="8370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m</a:t>
            </a:r>
            <a:r>
              <a:rPr lang="en-US" sz="2400" dirty="0"/>
              <a:t>ind</a:t>
            </a:r>
          </a:p>
          <a:p>
            <a:r>
              <a:rPr lang="en-US" sz="2400" b="1" dirty="0"/>
              <a:t>l</a:t>
            </a:r>
            <a:r>
              <a:rPr lang="en-US" sz="2400" dirty="0"/>
              <a:t>ike</a:t>
            </a:r>
            <a:endParaRPr lang="en-US" sz="2400" b="1" dirty="0"/>
          </a:p>
          <a:p>
            <a:r>
              <a:rPr lang="en-US" sz="2400" b="1" dirty="0"/>
              <a:t>g</a:t>
            </a:r>
            <a:r>
              <a:rPr lang="en-US" sz="2400" dirty="0"/>
              <a:t>ag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099820" y="3100528"/>
            <a:ext cx="16273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D</a:t>
            </a:r>
            <a:r>
              <a:rPr lang="en-US" sz="3200" dirty="0"/>
              <a:t>rinking</a:t>
            </a:r>
            <a:endParaRPr lang="en-US" sz="3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7388324" y="3917933"/>
            <a:ext cx="19041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C</a:t>
            </a:r>
            <a:r>
              <a:rPr lang="en-US" sz="3200" dirty="0"/>
              <a:t>hocolate</a:t>
            </a:r>
            <a:endParaRPr lang="en-US" sz="32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8749482" y="4666096"/>
            <a:ext cx="912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M</a:t>
            </a:r>
            <a:r>
              <a:rPr lang="en-US" sz="3200" dirty="0"/>
              <a:t>ilk</a:t>
            </a:r>
            <a:endParaRPr lang="en-US" sz="32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6700728" y="365091"/>
            <a:ext cx="40473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02060"/>
                </a:solidFill>
              </a:rPr>
              <a:t>How can I remember the metric conversion ladder?</a:t>
            </a:r>
          </a:p>
        </p:txBody>
      </p:sp>
    </p:spTree>
    <p:extLst>
      <p:ext uri="{BB962C8B-B14F-4D97-AF65-F5344CB8AC3E}">
        <p14:creationId xmlns:p14="http://schemas.microsoft.com/office/powerpoint/2010/main" val="2725798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6582" y="872830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008910" y="1399303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311238" y="2202867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13566" y="2881740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915894" y="3726864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218222" y="4488868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520550" y="5250872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78926" y="891564"/>
            <a:ext cx="106067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kilo –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1,000 </a:t>
            </a:r>
            <a:br>
              <a:rPr lang="en-US" sz="2400" dirty="0"/>
            </a:br>
            <a:r>
              <a:rPr lang="en-US" sz="2400" dirty="0"/>
              <a:t>units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29736" y="1418037"/>
            <a:ext cx="116262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hecto</a:t>
            </a:r>
            <a:r>
              <a:rPr lang="en-US" sz="2400" dirty="0"/>
              <a:t> –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100 </a:t>
            </a:r>
            <a:br>
              <a:rPr lang="en-US" sz="2400" dirty="0"/>
            </a:br>
            <a:r>
              <a:rPr lang="en-US" sz="2400" dirty="0"/>
              <a:t>units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32064" y="2184917"/>
            <a:ext cx="10743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deca</a:t>
            </a:r>
            <a:r>
              <a:rPr lang="en-US" sz="2400" dirty="0"/>
              <a:t> –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10 </a:t>
            </a:r>
            <a:br>
              <a:rPr lang="en-US" sz="2400" dirty="0"/>
            </a:br>
            <a:r>
              <a:rPr lang="en-US" sz="2400" dirty="0"/>
              <a:t>units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20414" y="2931251"/>
            <a:ext cx="1088631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meters</a:t>
            </a:r>
            <a:br>
              <a:rPr lang="en-US" sz="2400" dirty="0"/>
            </a:br>
            <a:r>
              <a:rPr lang="en-US" sz="2400" dirty="0"/>
              <a:t>liters</a:t>
            </a:r>
            <a:br>
              <a:rPr lang="en-US" sz="2400" dirty="0"/>
            </a:br>
            <a:r>
              <a:rPr lang="en-US" sz="2400" dirty="0"/>
              <a:t>grams</a:t>
            </a:r>
            <a:br>
              <a:rPr lang="en-US" sz="2400" dirty="0"/>
            </a:br>
            <a:r>
              <a:rPr lang="en-US" dirty="0"/>
              <a:t>(base)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87226" y="3888703"/>
            <a:ext cx="11873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deci</a:t>
            </a:r>
            <a:r>
              <a:rPr lang="en-US" sz="2400" dirty="0"/>
              <a:t>-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0.1 unit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84999" y="4650707"/>
            <a:ext cx="13687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centi</a:t>
            </a:r>
            <a:r>
              <a:rPr lang="en-US" sz="2400" dirty="0"/>
              <a:t>-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0.01 unit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704855" y="5269606"/>
            <a:ext cx="10513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milli</a:t>
            </a:r>
            <a:r>
              <a:rPr lang="en-US" sz="2400" dirty="0"/>
              <a:t> –</a:t>
            </a:r>
          </a:p>
          <a:p>
            <a:endParaRPr lang="en-US" sz="2400" dirty="0"/>
          </a:p>
          <a:p>
            <a:r>
              <a:rPr lang="en-US" sz="2400" dirty="0"/>
              <a:t>0.001 </a:t>
            </a:r>
            <a:br>
              <a:rPr lang="en-US" sz="2400" dirty="0"/>
            </a:br>
            <a:r>
              <a:rPr lang="en-US" sz="2400" dirty="0"/>
              <a:t>units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27231" y="209801"/>
            <a:ext cx="43933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Watch me solve this one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02420" y="792354"/>
            <a:ext cx="64328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Some tigers can have a mass of </a:t>
            </a:r>
            <a:r>
              <a:rPr lang="en-US" sz="2400" b="1" dirty="0"/>
              <a:t>250</a:t>
            </a:r>
            <a:r>
              <a:rPr lang="en-US" sz="2400" dirty="0"/>
              <a:t> </a:t>
            </a:r>
            <a:r>
              <a:rPr lang="en-US" sz="2400" b="1" dirty="0"/>
              <a:t>kilograms</a:t>
            </a:r>
            <a:r>
              <a:rPr lang="en-US" sz="2400" dirty="0"/>
              <a:t>. </a:t>
            </a:r>
          </a:p>
          <a:p>
            <a:pPr algn="ctr"/>
            <a:r>
              <a:rPr lang="en-US" sz="2400" dirty="0"/>
              <a:t>How many </a:t>
            </a:r>
            <a:r>
              <a:rPr lang="en-US" sz="2400" b="1" dirty="0"/>
              <a:t>grams</a:t>
            </a:r>
            <a:r>
              <a:rPr lang="en-US" sz="2400" dirty="0"/>
              <a:t> is this?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603" y="4303483"/>
            <a:ext cx="3224742" cy="2418556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6763081" y="2042723"/>
            <a:ext cx="4107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Jump from </a:t>
            </a:r>
            <a:r>
              <a:rPr lang="en-US" sz="2400" b="1" dirty="0">
                <a:solidFill>
                  <a:srgbClr val="0070C0"/>
                </a:solidFill>
              </a:rPr>
              <a:t>kilo</a:t>
            </a:r>
            <a:r>
              <a:rPr lang="en-US" sz="2400" dirty="0">
                <a:solidFill>
                  <a:srgbClr val="0070C0"/>
                </a:solidFill>
              </a:rPr>
              <a:t>grams to </a:t>
            </a:r>
            <a:r>
              <a:rPr lang="en-US" sz="2400" b="1" dirty="0">
                <a:solidFill>
                  <a:srgbClr val="0070C0"/>
                </a:solidFill>
              </a:rPr>
              <a:t>grams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29" name="Circular Arrow 28"/>
          <p:cNvSpPr/>
          <p:nvPr/>
        </p:nvSpPr>
        <p:spPr>
          <a:xfrm>
            <a:off x="1427985" y="162528"/>
            <a:ext cx="1161849" cy="1420603"/>
          </a:xfrm>
          <a:prstGeom prst="circularArrow">
            <a:avLst>
              <a:gd name="adj1" fmla="val 12500"/>
              <a:gd name="adj2" fmla="val 3230490"/>
              <a:gd name="adj3" fmla="val 20457681"/>
              <a:gd name="adj4" fmla="val 10800000"/>
              <a:gd name="adj5" fmla="val 12500"/>
            </a:avLst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Circular Arrow 29"/>
          <p:cNvSpPr/>
          <p:nvPr/>
        </p:nvSpPr>
        <p:spPr>
          <a:xfrm>
            <a:off x="2839505" y="704402"/>
            <a:ext cx="1161849" cy="1420603"/>
          </a:xfrm>
          <a:prstGeom prst="circularArrow">
            <a:avLst>
              <a:gd name="adj1" fmla="val 12500"/>
              <a:gd name="adj2" fmla="val 3230490"/>
              <a:gd name="adj3" fmla="val 20457681"/>
              <a:gd name="adj4" fmla="val 10800000"/>
              <a:gd name="adj5" fmla="val 12500"/>
            </a:avLst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Circular Arrow 30"/>
          <p:cNvSpPr/>
          <p:nvPr/>
        </p:nvSpPr>
        <p:spPr>
          <a:xfrm>
            <a:off x="4213165" y="1334495"/>
            <a:ext cx="1161849" cy="1420603"/>
          </a:xfrm>
          <a:prstGeom prst="circularArrow">
            <a:avLst>
              <a:gd name="adj1" fmla="val 12500"/>
              <a:gd name="adj2" fmla="val 3230490"/>
              <a:gd name="adj3" fmla="val 20457681"/>
              <a:gd name="adj4" fmla="val 10800000"/>
              <a:gd name="adj5" fmla="val 12500"/>
            </a:avLst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403777" y="2881740"/>
            <a:ext cx="39635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3 steps down to the right =</a:t>
            </a:r>
          </a:p>
          <a:p>
            <a:pPr algn="ctr"/>
            <a:r>
              <a:rPr lang="en-US" sz="2000" dirty="0"/>
              <a:t>move decimal 3 spaces to the right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963891" y="3996682"/>
            <a:ext cx="14644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250.</a:t>
            </a:r>
          </a:p>
        </p:txBody>
      </p:sp>
      <p:sp>
        <p:nvSpPr>
          <p:cNvPr id="34" name="Block Arc 33"/>
          <p:cNvSpPr/>
          <p:nvPr/>
        </p:nvSpPr>
        <p:spPr>
          <a:xfrm rot="11090040">
            <a:off x="9838680" y="4277087"/>
            <a:ext cx="444918" cy="393829"/>
          </a:xfrm>
          <a:prstGeom prst="blockArc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Block Arc 34"/>
          <p:cNvSpPr/>
          <p:nvPr/>
        </p:nvSpPr>
        <p:spPr>
          <a:xfrm rot="11090040">
            <a:off x="10315204" y="4277088"/>
            <a:ext cx="444918" cy="393829"/>
          </a:xfrm>
          <a:prstGeom prst="blockArc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Block Arc 35"/>
          <p:cNvSpPr/>
          <p:nvPr/>
        </p:nvSpPr>
        <p:spPr>
          <a:xfrm rot="11090040">
            <a:off x="10776516" y="4295047"/>
            <a:ext cx="444918" cy="393829"/>
          </a:xfrm>
          <a:prstGeom prst="blockArc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1210992" y="4121647"/>
            <a:ext cx="2744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860277" y="3975075"/>
            <a:ext cx="3754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304277" y="3981922"/>
            <a:ext cx="3754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757634" y="4006411"/>
            <a:ext cx="3754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692386" y="5680497"/>
            <a:ext cx="22333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250 kg = 250000 grams</a:t>
            </a:r>
          </a:p>
        </p:txBody>
      </p:sp>
    </p:spTree>
    <p:extLst>
      <p:ext uri="{BB962C8B-B14F-4D97-AF65-F5344CB8AC3E}">
        <p14:creationId xmlns:p14="http://schemas.microsoft.com/office/powerpoint/2010/main" val="1659660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 animBg="1"/>
      <p:bldP spid="30" grpId="0" animBg="1"/>
      <p:bldP spid="31" grpId="0" animBg="1"/>
      <p:bldP spid="32" grpId="0"/>
      <p:bldP spid="33" grpId="0"/>
      <p:bldP spid="34" grpId="0" animBg="1"/>
      <p:bldP spid="35" grpId="0" animBg="1"/>
      <p:bldP spid="36" grpId="0" animBg="1"/>
      <p:bldP spid="37" grpId="0"/>
      <p:bldP spid="38" grpId="0"/>
      <p:bldP spid="39" grpId="0"/>
      <p:bldP spid="40" grpId="0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6582" y="872830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008910" y="1399303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311238" y="2202867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13566" y="2881740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915894" y="3726864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218222" y="4488868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520550" y="5250872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78926" y="891564"/>
            <a:ext cx="106067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kilo –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1,000 </a:t>
            </a:r>
            <a:br>
              <a:rPr lang="en-US" sz="2400" dirty="0"/>
            </a:br>
            <a:r>
              <a:rPr lang="en-US" sz="2400" dirty="0"/>
              <a:t>units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29736" y="1418037"/>
            <a:ext cx="116262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hecto</a:t>
            </a:r>
            <a:r>
              <a:rPr lang="en-US" sz="2400" dirty="0"/>
              <a:t> –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100 </a:t>
            </a:r>
            <a:br>
              <a:rPr lang="en-US" sz="2400" dirty="0"/>
            </a:br>
            <a:r>
              <a:rPr lang="en-US" sz="2400" dirty="0"/>
              <a:t>units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32064" y="2184917"/>
            <a:ext cx="10743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deca</a:t>
            </a:r>
            <a:r>
              <a:rPr lang="en-US" sz="2400" dirty="0"/>
              <a:t> –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10 </a:t>
            </a:r>
            <a:br>
              <a:rPr lang="en-US" sz="2400" dirty="0"/>
            </a:br>
            <a:r>
              <a:rPr lang="en-US" sz="2400" dirty="0"/>
              <a:t>units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20414" y="2931251"/>
            <a:ext cx="1088631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meters</a:t>
            </a:r>
            <a:br>
              <a:rPr lang="en-US" sz="2400" dirty="0"/>
            </a:br>
            <a:r>
              <a:rPr lang="en-US" sz="2400" dirty="0"/>
              <a:t>liters</a:t>
            </a:r>
            <a:br>
              <a:rPr lang="en-US" sz="2400" dirty="0"/>
            </a:br>
            <a:r>
              <a:rPr lang="en-US" sz="2400" dirty="0"/>
              <a:t>grams</a:t>
            </a:r>
            <a:br>
              <a:rPr lang="en-US" sz="2400" dirty="0"/>
            </a:br>
            <a:r>
              <a:rPr lang="en-US" dirty="0"/>
              <a:t>(base)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87226" y="3888703"/>
            <a:ext cx="11873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deci</a:t>
            </a:r>
            <a:r>
              <a:rPr lang="en-US" sz="2400" dirty="0"/>
              <a:t>-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0.1 unit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84999" y="4650707"/>
            <a:ext cx="13687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centi</a:t>
            </a:r>
            <a:r>
              <a:rPr lang="en-US" sz="2400" dirty="0"/>
              <a:t>-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0.01 unit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704855" y="5269606"/>
            <a:ext cx="10513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milli</a:t>
            </a:r>
            <a:r>
              <a:rPr lang="en-US" sz="2400" dirty="0"/>
              <a:t> –</a:t>
            </a:r>
          </a:p>
          <a:p>
            <a:endParaRPr lang="en-US" sz="2400" dirty="0"/>
          </a:p>
          <a:p>
            <a:r>
              <a:rPr lang="en-US" sz="2400" dirty="0"/>
              <a:t>0.001 </a:t>
            </a:r>
            <a:br>
              <a:rPr lang="en-US" sz="2400" dirty="0"/>
            </a:br>
            <a:r>
              <a:rPr lang="en-US" sz="2400" dirty="0"/>
              <a:t>units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27231" y="209801"/>
            <a:ext cx="36271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Try this one with me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65284" y="792354"/>
            <a:ext cx="59071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Some bobcats have a mass of </a:t>
            </a:r>
            <a:r>
              <a:rPr lang="en-US" sz="2400" b="1" dirty="0"/>
              <a:t>8618</a:t>
            </a:r>
            <a:r>
              <a:rPr lang="en-US" sz="2400" dirty="0"/>
              <a:t> </a:t>
            </a:r>
            <a:r>
              <a:rPr lang="en-US" sz="2400" b="1" dirty="0"/>
              <a:t>grams</a:t>
            </a:r>
            <a:r>
              <a:rPr lang="en-US" sz="2400" dirty="0"/>
              <a:t>. </a:t>
            </a:r>
          </a:p>
          <a:p>
            <a:pPr algn="ctr"/>
            <a:r>
              <a:rPr lang="en-US" sz="2400" dirty="0"/>
              <a:t>How many </a:t>
            </a:r>
            <a:r>
              <a:rPr lang="en-US" sz="2400" b="1" dirty="0"/>
              <a:t>kilo</a:t>
            </a:r>
            <a:r>
              <a:rPr lang="en-US" sz="2400" dirty="0"/>
              <a:t>grams is this?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763081" y="2042723"/>
            <a:ext cx="4107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Jump from </a:t>
            </a:r>
            <a:r>
              <a:rPr lang="en-US" sz="2400" b="1" dirty="0">
                <a:solidFill>
                  <a:srgbClr val="0070C0"/>
                </a:solidFill>
              </a:rPr>
              <a:t>grams</a:t>
            </a:r>
            <a:r>
              <a:rPr lang="en-US" sz="2400" dirty="0">
                <a:solidFill>
                  <a:srgbClr val="0070C0"/>
                </a:solidFill>
              </a:rPr>
              <a:t> to </a:t>
            </a:r>
            <a:r>
              <a:rPr lang="en-US" sz="2400" b="1" dirty="0">
                <a:solidFill>
                  <a:srgbClr val="0070C0"/>
                </a:solidFill>
              </a:rPr>
              <a:t>kilo</a:t>
            </a:r>
            <a:r>
              <a:rPr lang="en-US" sz="2400" dirty="0">
                <a:solidFill>
                  <a:srgbClr val="0070C0"/>
                </a:solidFill>
              </a:rPr>
              <a:t>grams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469949" y="2881740"/>
            <a:ext cx="38312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3 steps up to the left =</a:t>
            </a:r>
          </a:p>
          <a:p>
            <a:pPr algn="ctr"/>
            <a:r>
              <a:rPr lang="en-US" sz="2000" dirty="0"/>
              <a:t>move decimal 3 spaces to the left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502629" y="5763617"/>
            <a:ext cx="25702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</a:rPr>
              <a:t>8618 grams = 8.618 kilograms</a:t>
            </a:r>
          </a:p>
        </p:txBody>
      </p:sp>
      <p:sp>
        <p:nvSpPr>
          <p:cNvPr id="42" name="Freeform 41"/>
          <p:cNvSpPr/>
          <p:nvPr/>
        </p:nvSpPr>
        <p:spPr>
          <a:xfrm>
            <a:off x="3977291" y="969256"/>
            <a:ext cx="1316181" cy="1937240"/>
          </a:xfrm>
          <a:custGeom>
            <a:avLst/>
            <a:gdLst>
              <a:gd name="connsiteX0" fmla="*/ 1316181 w 1316181"/>
              <a:gd name="connsiteY0" fmla="*/ 1937240 h 1937240"/>
              <a:gd name="connsiteX1" fmla="*/ 346363 w 1316181"/>
              <a:gd name="connsiteY1" fmla="*/ 11459 h 1937240"/>
              <a:gd name="connsiteX2" fmla="*/ 0 w 1316181"/>
              <a:gd name="connsiteY2" fmla="*/ 1133677 h 193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16181" h="1937240">
                <a:moveTo>
                  <a:pt x="1316181" y="1937240"/>
                </a:moveTo>
                <a:cubicBezTo>
                  <a:pt x="940953" y="1041313"/>
                  <a:pt x="565726" y="145386"/>
                  <a:pt x="346363" y="11459"/>
                </a:cubicBezTo>
                <a:cubicBezTo>
                  <a:pt x="127000" y="-122468"/>
                  <a:pt x="69273" y="958186"/>
                  <a:pt x="0" y="113367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2530698" y="614473"/>
            <a:ext cx="1211442" cy="1343892"/>
          </a:xfrm>
          <a:custGeom>
            <a:avLst/>
            <a:gdLst>
              <a:gd name="connsiteX0" fmla="*/ 1316181 w 1316181"/>
              <a:gd name="connsiteY0" fmla="*/ 1937240 h 1937240"/>
              <a:gd name="connsiteX1" fmla="*/ 346363 w 1316181"/>
              <a:gd name="connsiteY1" fmla="*/ 11459 h 1937240"/>
              <a:gd name="connsiteX2" fmla="*/ 0 w 1316181"/>
              <a:gd name="connsiteY2" fmla="*/ 1133677 h 193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16181" h="1937240">
                <a:moveTo>
                  <a:pt x="1316181" y="1937240"/>
                </a:moveTo>
                <a:cubicBezTo>
                  <a:pt x="940953" y="1041313"/>
                  <a:pt x="565726" y="145386"/>
                  <a:pt x="346363" y="11459"/>
                </a:cubicBezTo>
                <a:cubicBezTo>
                  <a:pt x="127000" y="-122468"/>
                  <a:pt x="69273" y="958186"/>
                  <a:pt x="0" y="113367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1183550" y="209801"/>
            <a:ext cx="1114397" cy="1140849"/>
          </a:xfrm>
          <a:custGeom>
            <a:avLst/>
            <a:gdLst>
              <a:gd name="connsiteX0" fmla="*/ 1316181 w 1316181"/>
              <a:gd name="connsiteY0" fmla="*/ 1937240 h 1937240"/>
              <a:gd name="connsiteX1" fmla="*/ 346363 w 1316181"/>
              <a:gd name="connsiteY1" fmla="*/ 11459 h 1937240"/>
              <a:gd name="connsiteX2" fmla="*/ 0 w 1316181"/>
              <a:gd name="connsiteY2" fmla="*/ 1133677 h 193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16181" h="1937240">
                <a:moveTo>
                  <a:pt x="1316181" y="1937240"/>
                </a:moveTo>
                <a:cubicBezTo>
                  <a:pt x="940953" y="1041313"/>
                  <a:pt x="565726" y="145386"/>
                  <a:pt x="346363" y="11459"/>
                </a:cubicBezTo>
                <a:cubicBezTo>
                  <a:pt x="127000" y="-122468"/>
                  <a:pt x="69273" y="958186"/>
                  <a:pt x="0" y="113367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9822878" y="3874843"/>
            <a:ext cx="14947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8618.</a:t>
            </a:r>
          </a:p>
        </p:txBody>
      </p:sp>
      <p:sp>
        <p:nvSpPr>
          <p:cNvPr id="45" name="Block Arc 44"/>
          <p:cNvSpPr/>
          <p:nvPr/>
        </p:nvSpPr>
        <p:spPr>
          <a:xfrm rot="11090040">
            <a:off x="10788217" y="4249561"/>
            <a:ext cx="444918" cy="393829"/>
          </a:xfrm>
          <a:prstGeom prst="blockArc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Block Arc 45"/>
          <p:cNvSpPr/>
          <p:nvPr/>
        </p:nvSpPr>
        <p:spPr>
          <a:xfrm rot="11090040">
            <a:off x="10481247" y="4319465"/>
            <a:ext cx="444918" cy="313053"/>
          </a:xfrm>
          <a:prstGeom prst="blockArc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Block Arc 46"/>
          <p:cNvSpPr/>
          <p:nvPr/>
        </p:nvSpPr>
        <p:spPr>
          <a:xfrm rot="11090040">
            <a:off x="10172381" y="4301566"/>
            <a:ext cx="444918" cy="348849"/>
          </a:xfrm>
          <a:prstGeom prst="blockArc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054244" y="3806869"/>
            <a:ext cx="3385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.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101" y="4054497"/>
            <a:ext cx="3460657" cy="1958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60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2" grpId="0"/>
      <p:bldP spid="41" grpId="0"/>
      <p:bldP spid="42" grpId="0" animBg="1"/>
      <p:bldP spid="43" grpId="0" animBg="1"/>
      <p:bldP spid="44" grpId="0" animBg="1"/>
      <p:bldP spid="18" grpId="0"/>
      <p:bldP spid="45" grpId="0" animBg="1"/>
      <p:bldP spid="46" grpId="0" animBg="1"/>
      <p:bldP spid="47" grpId="0" animBg="1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6582" y="872830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008910" y="1399303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311238" y="2202867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13566" y="2881740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915894" y="3726864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218222" y="4488868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520550" y="5250872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78926" y="891564"/>
            <a:ext cx="106067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kilo –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1,000 </a:t>
            </a:r>
            <a:br>
              <a:rPr lang="en-US" sz="2400" dirty="0"/>
            </a:br>
            <a:r>
              <a:rPr lang="en-US" sz="2400" dirty="0"/>
              <a:t>units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29736" y="1418037"/>
            <a:ext cx="116262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hecto</a:t>
            </a:r>
            <a:r>
              <a:rPr lang="en-US" sz="2400" dirty="0"/>
              <a:t> –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100 </a:t>
            </a:r>
            <a:br>
              <a:rPr lang="en-US" sz="2400" dirty="0"/>
            </a:br>
            <a:r>
              <a:rPr lang="en-US" sz="2400" dirty="0"/>
              <a:t>units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32064" y="2184917"/>
            <a:ext cx="10743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deca</a:t>
            </a:r>
            <a:r>
              <a:rPr lang="en-US" sz="2400" dirty="0"/>
              <a:t> –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10 </a:t>
            </a:r>
            <a:br>
              <a:rPr lang="en-US" sz="2400" dirty="0"/>
            </a:br>
            <a:r>
              <a:rPr lang="en-US" sz="2400" dirty="0"/>
              <a:t>units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20414" y="2931251"/>
            <a:ext cx="1088631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meters</a:t>
            </a:r>
            <a:br>
              <a:rPr lang="en-US" sz="2400" dirty="0"/>
            </a:br>
            <a:r>
              <a:rPr lang="en-US" sz="2400" dirty="0"/>
              <a:t>liters</a:t>
            </a:r>
            <a:br>
              <a:rPr lang="en-US" sz="2400" dirty="0"/>
            </a:br>
            <a:r>
              <a:rPr lang="en-US" sz="2400" dirty="0"/>
              <a:t>grams</a:t>
            </a:r>
            <a:br>
              <a:rPr lang="en-US" sz="2400" dirty="0"/>
            </a:br>
            <a:r>
              <a:rPr lang="en-US" dirty="0"/>
              <a:t>(base)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87226" y="3888703"/>
            <a:ext cx="11873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deci</a:t>
            </a:r>
            <a:r>
              <a:rPr lang="en-US" sz="2400" dirty="0"/>
              <a:t>-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0.1 unit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84999" y="4650707"/>
            <a:ext cx="13687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centi</a:t>
            </a:r>
            <a:r>
              <a:rPr lang="en-US" sz="2400" dirty="0"/>
              <a:t>-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0.01 unit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704855" y="5269606"/>
            <a:ext cx="10513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milli</a:t>
            </a:r>
            <a:r>
              <a:rPr lang="en-US" sz="2400" dirty="0"/>
              <a:t> –</a:t>
            </a:r>
          </a:p>
          <a:p>
            <a:endParaRPr lang="en-US" sz="2400" dirty="0"/>
          </a:p>
          <a:p>
            <a:r>
              <a:rPr lang="en-US" sz="2400" dirty="0"/>
              <a:t>0.001 </a:t>
            </a:r>
            <a:br>
              <a:rPr lang="en-US" sz="2400" dirty="0"/>
            </a:br>
            <a:r>
              <a:rPr lang="en-US" sz="2400" dirty="0"/>
              <a:t>units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27231" y="209801"/>
            <a:ext cx="29506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You try this one!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8847" y="1390207"/>
            <a:ext cx="72155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Ms. Smith has a stack of pennies that </a:t>
            </a:r>
          </a:p>
          <a:p>
            <a:pPr algn="ctr"/>
            <a:r>
              <a:rPr lang="en-US" sz="2400" dirty="0"/>
              <a:t>has a mass of </a:t>
            </a:r>
            <a:r>
              <a:rPr lang="en-US" sz="2400" b="1" dirty="0"/>
              <a:t>2247 milligrams</a:t>
            </a:r>
            <a:r>
              <a:rPr lang="en-US" sz="2400" dirty="0"/>
              <a:t>. What is this in </a:t>
            </a:r>
            <a:r>
              <a:rPr lang="en-US" sz="2400" b="1" dirty="0"/>
              <a:t>grams?</a:t>
            </a:r>
            <a:endParaRPr lang="en-US" sz="2400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50" y="4045527"/>
            <a:ext cx="2068686" cy="2233048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8188036" y="2743200"/>
            <a:ext cx="17872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2.247 grams</a:t>
            </a:r>
          </a:p>
        </p:txBody>
      </p:sp>
    </p:spTree>
    <p:extLst>
      <p:ext uri="{BB962C8B-B14F-4D97-AF65-F5344CB8AC3E}">
        <p14:creationId xmlns:p14="http://schemas.microsoft.com/office/powerpoint/2010/main" val="162758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6582" y="872830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008910" y="1399303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311238" y="2202867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13566" y="2881740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915894" y="3726864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218222" y="4488868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520550" y="5250872"/>
            <a:ext cx="1302328" cy="160712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78926" y="891564"/>
            <a:ext cx="106067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kilo –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1,000 </a:t>
            </a:r>
            <a:br>
              <a:rPr lang="en-US" sz="2400" dirty="0"/>
            </a:br>
            <a:r>
              <a:rPr lang="en-US" sz="2400" dirty="0"/>
              <a:t>units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29736" y="1418037"/>
            <a:ext cx="116262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hecto</a:t>
            </a:r>
            <a:r>
              <a:rPr lang="en-US" sz="2400" dirty="0"/>
              <a:t> –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100 </a:t>
            </a:r>
            <a:br>
              <a:rPr lang="en-US" sz="2400" dirty="0"/>
            </a:br>
            <a:r>
              <a:rPr lang="en-US" sz="2400" dirty="0"/>
              <a:t>units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32064" y="2184917"/>
            <a:ext cx="10743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deca</a:t>
            </a:r>
            <a:r>
              <a:rPr lang="en-US" sz="2400" dirty="0"/>
              <a:t> –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10 </a:t>
            </a:r>
            <a:br>
              <a:rPr lang="en-US" sz="2400" dirty="0"/>
            </a:br>
            <a:r>
              <a:rPr lang="en-US" sz="2400" dirty="0"/>
              <a:t>units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20414" y="2931251"/>
            <a:ext cx="1088631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meters</a:t>
            </a:r>
            <a:br>
              <a:rPr lang="en-US" sz="2400" dirty="0"/>
            </a:br>
            <a:r>
              <a:rPr lang="en-US" sz="2400" dirty="0"/>
              <a:t>liters</a:t>
            </a:r>
            <a:br>
              <a:rPr lang="en-US" sz="2400" dirty="0"/>
            </a:br>
            <a:r>
              <a:rPr lang="en-US" sz="2400" dirty="0"/>
              <a:t>grams</a:t>
            </a:r>
            <a:br>
              <a:rPr lang="en-US" sz="2400" dirty="0"/>
            </a:br>
            <a:r>
              <a:rPr lang="en-US" dirty="0"/>
              <a:t>(base)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87226" y="3888703"/>
            <a:ext cx="11873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deci</a:t>
            </a:r>
            <a:r>
              <a:rPr lang="en-US" sz="2400" dirty="0"/>
              <a:t>-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0.1 unit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84999" y="4650707"/>
            <a:ext cx="13687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centi</a:t>
            </a:r>
            <a:r>
              <a:rPr lang="en-US" sz="2400" dirty="0"/>
              <a:t>-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0.01 unit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704855" y="5269606"/>
            <a:ext cx="10513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milli</a:t>
            </a:r>
            <a:r>
              <a:rPr lang="en-US" sz="2400" dirty="0"/>
              <a:t> –</a:t>
            </a:r>
          </a:p>
          <a:p>
            <a:endParaRPr lang="en-US" sz="2400" dirty="0"/>
          </a:p>
          <a:p>
            <a:r>
              <a:rPr lang="en-US" sz="2400" dirty="0"/>
              <a:t>0.001 </a:t>
            </a:r>
            <a:br>
              <a:rPr lang="en-US" sz="2400" dirty="0"/>
            </a:br>
            <a:r>
              <a:rPr lang="en-US" sz="2400" dirty="0"/>
              <a:t>units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27231" y="209801"/>
            <a:ext cx="29506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You try this one!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51143" y="1390207"/>
            <a:ext cx="62510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Jenny’s new puppy has a mass of 4 </a:t>
            </a:r>
            <a:r>
              <a:rPr lang="en-US" sz="2400" b="1" dirty="0"/>
              <a:t>kilograms</a:t>
            </a:r>
            <a:r>
              <a:rPr lang="en-US" sz="2400" dirty="0"/>
              <a:t>. </a:t>
            </a:r>
          </a:p>
          <a:p>
            <a:pPr algn="ctr"/>
            <a:r>
              <a:rPr lang="en-US" sz="2400" dirty="0"/>
              <a:t>How many </a:t>
            </a:r>
            <a:r>
              <a:rPr lang="en-US" sz="2400" b="1" dirty="0"/>
              <a:t>grams</a:t>
            </a:r>
            <a:r>
              <a:rPr lang="en-US" sz="2400" dirty="0"/>
              <a:t> is Jenny's new puppy?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188036" y="2743200"/>
            <a:ext cx="17872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4000 grams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474" y="4112353"/>
            <a:ext cx="2443278" cy="244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54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91</TotalTime>
  <Words>487</Words>
  <Application>Microsoft Office PowerPoint</Application>
  <PresentationFormat>Widescreen</PresentationFormat>
  <Paragraphs>174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Franklin Gothic Book</vt:lpstr>
      <vt:lpstr>Crop</vt:lpstr>
      <vt:lpstr>Measuring mass</vt:lpstr>
      <vt:lpstr>REVIEW</vt:lpstr>
      <vt:lpstr>Take out your math notebooks and open to a blank page. Divide your page into three sections.</vt:lpstr>
      <vt:lpstr>We can use our metric conversion  ladder to convert metric mass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Closure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mass</dc:title>
  <dc:creator>Elizabeth Kienle</dc:creator>
  <cp:lastModifiedBy>mariam tarek</cp:lastModifiedBy>
  <cp:revision>12</cp:revision>
  <dcterms:created xsi:type="dcterms:W3CDTF">2016-02-03T22:07:10Z</dcterms:created>
  <dcterms:modified xsi:type="dcterms:W3CDTF">2023-11-06T11:14:55Z</dcterms:modified>
</cp:coreProperties>
</file>