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5" r:id="rId2"/>
    <p:sldId id="263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embeddedFontLst>
    <p:embeddedFont>
      <p:font typeface="Twinkl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CD9"/>
    <a:srgbClr val="26BDBE"/>
    <a:srgbClr val="F1884C"/>
    <a:srgbClr val="EE73AA"/>
    <a:srgbClr val="FCDFCC"/>
    <a:srgbClr val="ED6C76"/>
    <a:srgbClr val="B9D36E"/>
    <a:srgbClr val="F7BBBF"/>
    <a:srgbClr val="DFEBBF"/>
    <a:srgbClr val="CFB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21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australian-resources-3---4-mathematics-number-and-algebra/australian-resources-3---4-mathematics-number-and-algebra-number-and-place-value/australian-resources-3---4-mathematics-number-and-algebra-number-and-place-value-multiplication-and-division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australian-resources-3---4-mathematics-number-and-algebra/australian-resources-3---4-mathematics-number-and-algebra-number-and-place-value/australian-resources-3---4-mathematics-number-and-algebra-number-and-place-value-multiplication-and-division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-1" y="5154490"/>
            <a:ext cx="2385753" cy="1703509"/>
          </a:xfrm>
          <a:custGeom>
            <a:avLst/>
            <a:gdLst>
              <a:gd name="connsiteX0" fmla="*/ 0 w 2385753"/>
              <a:gd name="connsiteY0" fmla="*/ 0 h 1703509"/>
              <a:gd name="connsiteX1" fmla="*/ 2385753 w 2385753"/>
              <a:gd name="connsiteY1" fmla="*/ 0 h 1703509"/>
              <a:gd name="connsiteX2" fmla="*/ 2385753 w 2385753"/>
              <a:gd name="connsiteY2" fmla="*/ 1703509 h 1703509"/>
              <a:gd name="connsiteX3" fmla="*/ 0 w 2385753"/>
              <a:gd name="connsiteY3" fmla="*/ 1703509 h 1703509"/>
              <a:gd name="connsiteX4" fmla="*/ 0 w 2385753"/>
              <a:gd name="connsiteY4" fmla="*/ 0 h 1703509"/>
              <a:gd name="connsiteX0" fmla="*/ 0 w 2385753"/>
              <a:gd name="connsiteY0" fmla="*/ 0 h 1703509"/>
              <a:gd name="connsiteX1" fmla="*/ 1280161 w 2385753"/>
              <a:gd name="connsiteY1" fmla="*/ 947651 h 1703509"/>
              <a:gd name="connsiteX2" fmla="*/ 2385753 w 2385753"/>
              <a:gd name="connsiteY2" fmla="*/ 1703509 h 1703509"/>
              <a:gd name="connsiteX3" fmla="*/ 0 w 2385753"/>
              <a:gd name="connsiteY3" fmla="*/ 1703509 h 1703509"/>
              <a:gd name="connsiteX4" fmla="*/ 0 w 2385753"/>
              <a:gd name="connsiteY4" fmla="*/ 0 h 170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753" h="1703509">
                <a:moveTo>
                  <a:pt x="0" y="0"/>
                </a:moveTo>
                <a:lnTo>
                  <a:pt x="1280161" y="947651"/>
                </a:lnTo>
                <a:lnTo>
                  <a:pt x="2385753" y="1703509"/>
                </a:lnTo>
                <a:lnTo>
                  <a:pt x="0" y="170350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hlinkClick r:id="rId3"/>
          </p:cNvPr>
          <p:cNvSpPr/>
          <p:nvPr userDrawn="1"/>
        </p:nvSpPr>
        <p:spPr>
          <a:xfrm>
            <a:off x="-1" y="5154490"/>
            <a:ext cx="2385753" cy="1703509"/>
          </a:xfrm>
          <a:custGeom>
            <a:avLst/>
            <a:gdLst>
              <a:gd name="connsiteX0" fmla="*/ 0 w 2385753"/>
              <a:gd name="connsiteY0" fmla="*/ 0 h 1703509"/>
              <a:gd name="connsiteX1" fmla="*/ 2385753 w 2385753"/>
              <a:gd name="connsiteY1" fmla="*/ 0 h 1703509"/>
              <a:gd name="connsiteX2" fmla="*/ 2385753 w 2385753"/>
              <a:gd name="connsiteY2" fmla="*/ 1703509 h 1703509"/>
              <a:gd name="connsiteX3" fmla="*/ 0 w 2385753"/>
              <a:gd name="connsiteY3" fmla="*/ 1703509 h 1703509"/>
              <a:gd name="connsiteX4" fmla="*/ 0 w 2385753"/>
              <a:gd name="connsiteY4" fmla="*/ 0 h 1703509"/>
              <a:gd name="connsiteX0" fmla="*/ 0 w 2385753"/>
              <a:gd name="connsiteY0" fmla="*/ 0 h 1703509"/>
              <a:gd name="connsiteX1" fmla="*/ 1280161 w 2385753"/>
              <a:gd name="connsiteY1" fmla="*/ 947651 h 1703509"/>
              <a:gd name="connsiteX2" fmla="*/ 2385753 w 2385753"/>
              <a:gd name="connsiteY2" fmla="*/ 1703509 h 1703509"/>
              <a:gd name="connsiteX3" fmla="*/ 0 w 2385753"/>
              <a:gd name="connsiteY3" fmla="*/ 1703509 h 1703509"/>
              <a:gd name="connsiteX4" fmla="*/ 0 w 2385753"/>
              <a:gd name="connsiteY4" fmla="*/ 0 h 170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753" h="1703509">
                <a:moveTo>
                  <a:pt x="0" y="0"/>
                </a:moveTo>
                <a:lnTo>
                  <a:pt x="1280161" y="947651"/>
                </a:lnTo>
                <a:lnTo>
                  <a:pt x="2385753" y="1703509"/>
                </a:lnTo>
                <a:lnTo>
                  <a:pt x="0" y="170350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9938" y="5943600"/>
            <a:ext cx="762000" cy="832338"/>
          </a:xfrm>
          <a:prstGeom prst="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229" y="5943600"/>
            <a:ext cx="1078525" cy="832338"/>
          </a:xfrm>
          <a:prstGeom prst="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5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645865" y="1501201"/>
            <a:ext cx="2522854" cy="2174874"/>
          </a:xfrm>
          <a:prstGeom prst="triangle">
            <a:avLst/>
          </a:prstGeom>
          <a:solidFill>
            <a:srgbClr val="DFEBB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76114" y="1942307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321" y="3024572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ED6C76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7101" y="3032330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14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1607537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9D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226" y="2437590"/>
              <a:ext cx="3290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20 apples.</a:t>
              </a:r>
            </a:p>
            <a:p>
              <a:r>
                <a:rPr lang="en-GB" dirty="0"/>
                <a:t>I cooked the 14 green apples in a pie.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74751" y="4614585"/>
            <a:ext cx="3678779" cy="1190410"/>
            <a:chOff x="611695" y="2755663"/>
            <a:chExt cx="2857899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2857899" cy="795878"/>
            </a:xfrm>
            <a:prstGeom prst="roundRect">
              <a:avLst>
                <a:gd name="adj" fmla="val 17553"/>
              </a:avLst>
            </a:prstGeom>
            <a:solidFill>
              <a:srgbClr val="DFEBBF"/>
            </a:solidFill>
            <a:ln w="38100">
              <a:solidFill>
                <a:srgbClr val="B9D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382" y="2896387"/>
              <a:ext cx="2617582" cy="514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4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20 – 14 = 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4" y="4638191"/>
            <a:ext cx="1970544" cy="1143199"/>
            <a:chOff x="525411" y="2664579"/>
            <a:chExt cx="1801619" cy="104519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81" y="2700048"/>
              <a:ext cx="565850" cy="571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180" y="3027204"/>
              <a:ext cx="565850" cy="571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47" y="2664579"/>
              <a:ext cx="565850" cy="5715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" y="3102808"/>
              <a:ext cx="565850" cy="5715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31" y="3132028"/>
              <a:ext cx="565850" cy="5715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32" y="3138277"/>
              <a:ext cx="565850" cy="5715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184672" y="4261581"/>
            <a:ext cx="2330915" cy="1896418"/>
            <a:chOff x="4790839" y="2338064"/>
            <a:chExt cx="2131096" cy="1733846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452" y="2386023"/>
              <a:ext cx="565850" cy="57150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598" y="2338064"/>
              <a:ext cx="565850" cy="57150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496" y="2586379"/>
              <a:ext cx="565850" cy="5715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67" y="2550087"/>
              <a:ext cx="565850" cy="5715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21" y="2939168"/>
              <a:ext cx="565850" cy="5715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606" y="2825827"/>
              <a:ext cx="565850" cy="57150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76" y="2806737"/>
              <a:ext cx="565850" cy="5715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593" y="3060854"/>
              <a:ext cx="565850" cy="57150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757" y="3042499"/>
              <a:ext cx="565850" cy="571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839" y="3320211"/>
              <a:ext cx="565850" cy="5715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21" y="3474443"/>
              <a:ext cx="565850" cy="57150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75" y="3371112"/>
              <a:ext cx="565850" cy="57150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29" y="3500410"/>
              <a:ext cx="565850" cy="57150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085" y="3286846"/>
              <a:ext cx="565850" cy="5715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6" y="2683275"/>
            <a:ext cx="3040859" cy="1692132"/>
          </a:xfrm>
          <a:prstGeom prst="rect">
            <a:avLst/>
          </a:prstGeom>
        </p:spPr>
      </p:pic>
      <p:sp>
        <p:nvSpPr>
          <p:cNvPr id="61" name="Multiply 60"/>
          <p:cNvSpPr/>
          <p:nvPr/>
        </p:nvSpPr>
        <p:spPr>
          <a:xfrm>
            <a:off x="6089863" y="3955962"/>
            <a:ext cx="2563656" cy="2563656"/>
          </a:xfrm>
          <a:prstGeom prst="mathMultiply">
            <a:avLst>
              <a:gd name="adj1" fmla="val 10853"/>
            </a:avLst>
          </a:prstGeom>
          <a:solidFill>
            <a:srgbClr val="ED6C7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61" grpId="0" animBg="1"/>
      <p:bldP spid="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645865" y="1501201"/>
            <a:ext cx="2522854" cy="2174874"/>
          </a:xfrm>
          <a:prstGeom prst="triangle">
            <a:avLst/>
          </a:prstGeom>
          <a:solidFill>
            <a:srgbClr val="F7BBB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76114" y="1942307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321" y="3024572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ED6C76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7101" y="3032330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14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1607537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713" y="2437590"/>
              <a:ext cx="3748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20 apples.</a:t>
              </a:r>
            </a:p>
            <a:p>
              <a:r>
                <a:rPr lang="en-GB" dirty="0"/>
                <a:t>I pack the 6 red apples for school lunches.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74751" y="4614585"/>
            <a:ext cx="3678779" cy="1190410"/>
            <a:chOff x="611695" y="2755663"/>
            <a:chExt cx="2857899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2857899" cy="795878"/>
            </a:xfrm>
            <a:prstGeom prst="roundRect">
              <a:avLst>
                <a:gd name="adj" fmla="val 17553"/>
              </a:avLst>
            </a:prstGeom>
            <a:solidFill>
              <a:srgbClr val="F7BBBF"/>
            </a:solidFill>
            <a:ln w="3810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382" y="2896387"/>
              <a:ext cx="2617582" cy="514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4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20 – 6 = 14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4" y="4638191"/>
            <a:ext cx="1970544" cy="1143199"/>
            <a:chOff x="525411" y="2664579"/>
            <a:chExt cx="1801619" cy="104519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81" y="2700048"/>
              <a:ext cx="565850" cy="571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180" y="3027204"/>
              <a:ext cx="565850" cy="571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47" y="2664579"/>
              <a:ext cx="565850" cy="5715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" y="3102808"/>
              <a:ext cx="565850" cy="5715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31" y="3132028"/>
              <a:ext cx="565850" cy="5715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32" y="3138277"/>
              <a:ext cx="565850" cy="5715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184672" y="4261581"/>
            <a:ext cx="2330915" cy="1896418"/>
            <a:chOff x="4790839" y="2338064"/>
            <a:chExt cx="2131096" cy="1733846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452" y="2386023"/>
              <a:ext cx="565850" cy="57150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598" y="2338064"/>
              <a:ext cx="565850" cy="57150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496" y="2586379"/>
              <a:ext cx="565850" cy="5715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67" y="2550087"/>
              <a:ext cx="565850" cy="5715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21" y="2939168"/>
              <a:ext cx="565850" cy="5715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606" y="2825827"/>
              <a:ext cx="565850" cy="57150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76" y="2806737"/>
              <a:ext cx="565850" cy="5715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593" y="3060854"/>
              <a:ext cx="565850" cy="57150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757" y="3042499"/>
              <a:ext cx="565850" cy="571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839" y="3320211"/>
              <a:ext cx="565850" cy="5715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21" y="3474443"/>
              <a:ext cx="565850" cy="57150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75" y="3371112"/>
              <a:ext cx="565850" cy="57150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29" y="3500410"/>
              <a:ext cx="565850" cy="57150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085" y="3286846"/>
              <a:ext cx="565850" cy="5715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69" y="2683275"/>
            <a:ext cx="2305352" cy="1692132"/>
          </a:xfrm>
          <a:prstGeom prst="rect">
            <a:avLst/>
          </a:prstGeom>
        </p:spPr>
      </p:pic>
      <p:sp>
        <p:nvSpPr>
          <p:cNvPr id="61" name="Multiply 60"/>
          <p:cNvSpPr/>
          <p:nvPr/>
        </p:nvSpPr>
        <p:spPr>
          <a:xfrm>
            <a:off x="612174" y="3955962"/>
            <a:ext cx="2563656" cy="2563656"/>
          </a:xfrm>
          <a:prstGeom prst="mathMultiply">
            <a:avLst>
              <a:gd name="adj1" fmla="val 10853"/>
            </a:avLst>
          </a:prstGeom>
          <a:solidFill>
            <a:srgbClr val="ED6C7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61" grpId="0" animBg="1"/>
      <p:bldP spid="6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1915" y="3397541"/>
            <a:ext cx="2446715" cy="27683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FB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488546" y="4411272"/>
            <a:ext cx="23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 + 6 = 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8546" y="3882765"/>
            <a:ext cx="23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 + 14 = 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8546" y="5452905"/>
            <a:ext cx="23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 – 6 = 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8546" y="4924398"/>
            <a:ext cx="23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 – 14 = 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327895" y="1551089"/>
            <a:ext cx="2634755" cy="2271341"/>
          </a:xfrm>
          <a:prstGeom prst="triangle">
            <a:avLst/>
          </a:prstGeom>
          <a:solidFill>
            <a:srgbClr val="E3D4E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14094" y="1952349"/>
            <a:ext cx="18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9050">
                  <a:noFill/>
                </a:ln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6419" y="309644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ED6C76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1770" y="309644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14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30480" y="4275519"/>
            <a:ext cx="2236957" cy="1297757"/>
            <a:chOff x="525411" y="2664579"/>
            <a:chExt cx="1801619" cy="104519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81" y="2700048"/>
              <a:ext cx="565850" cy="5715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180" y="3027204"/>
              <a:ext cx="565850" cy="5715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47" y="2664579"/>
              <a:ext cx="565850" cy="5715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" y="3102808"/>
              <a:ext cx="565850" cy="5715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31" y="3132028"/>
              <a:ext cx="565850" cy="5715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32" y="3138277"/>
              <a:ext cx="565850" cy="5715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5983421" y="3847994"/>
            <a:ext cx="2646059" cy="2152807"/>
            <a:chOff x="4790833" y="2338066"/>
            <a:chExt cx="2131102" cy="173384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446" y="2386024"/>
              <a:ext cx="565850" cy="5715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592" y="2338066"/>
              <a:ext cx="565850" cy="5715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490" y="2586381"/>
              <a:ext cx="565850" cy="57150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61" y="2550089"/>
              <a:ext cx="565850" cy="5715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15" y="2939170"/>
              <a:ext cx="565850" cy="571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601" y="2825829"/>
              <a:ext cx="565850" cy="571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70" y="2806738"/>
              <a:ext cx="565850" cy="5715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587" y="3060855"/>
              <a:ext cx="565850" cy="5715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750" y="3042501"/>
              <a:ext cx="565850" cy="5715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833" y="3320213"/>
              <a:ext cx="565850" cy="5715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16" y="3474445"/>
              <a:ext cx="565850" cy="57150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71" y="3371115"/>
              <a:ext cx="565850" cy="5715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26" y="3500411"/>
              <a:ext cx="565850" cy="5715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085" y="3286846"/>
              <a:ext cx="56585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0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  <p:bldP spid="17" grpId="0" build="p"/>
      <p:bldP spid="18" grpId="0" build="p"/>
      <p:bldP spid="19" grpId="0" build="p"/>
      <p:bldP spid="5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032620" y="3246539"/>
            <a:ext cx="3196206" cy="2755350"/>
          </a:xfrm>
          <a:prstGeom prst="triangle">
            <a:avLst/>
          </a:prstGeom>
          <a:solidFill>
            <a:srgbClr val="E3D4E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99545" y="3751927"/>
            <a:ext cx="18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9050">
                  <a:noFill/>
                </a:ln>
              </a:rPr>
              <a:t>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2866" y="518217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EE73AA"/>
                </a:solidFill>
              </a:rPr>
              <a:t>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1957" y="518217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F1884C"/>
                </a:solidFill>
              </a:rPr>
              <a:t>20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69116" y="1613320"/>
            <a:ext cx="7980734" cy="540175"/>
            <a:chOff x="-369116" y="1613320"/>
            <a:chExt cx="7980734" cy="540175"/>
          </a:xfrm>
        </p:grpSpPr>
        <p:sp>
          <p:nvSpPr>
            <p:cNvPr id="9" name="Rounded Rectangle 8"/>
            <p:cNvSpPr/>
            <p:nvPr/>
          </p:nvSpPr>
          <p:spPr>
            <a:xfrm>
              <a:off x="-369116" y="1613320"/>
              <a:ext cx="4798504" cy="5401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DBC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68873" y="1698742"/>
              <a:ext cx="644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43 flowers.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369117" y="2342476"/>
            <a:ext cx="9457198" cy="540175"/>
            <a:chOff x="-369117" y="2342476"/>
            <a:chExt cx="9457198" cy="540175"/>
          </a:xfrm>
        </p:grpSpPr>
        <p:sp>
          <p:nvSpPr>
            <p:cNvPr id="11" name="Rounded Rectangle 10"/>
            <p:cNvSpPr/>
            <p:nvPr/>
          </p:nvSpPr>
          <p:spPr>
            <a:xfrm>
              <a:off x="-369117" y="2342476"/>
              <a:ext cx="5684067" cy="5401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CFB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68873" y="2427898"/>
              <a:ext cx="791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23 are pink and 20 are orange.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6480" y="3242475"/>
            <a:ext cx="2216140" cy="2517628"/>
            <a:chOff x="816480" y="3242475"/>
            <a:chExt cx="2216140" cy="25176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223" y="3359183"/>
              <a:ext cx="480205" cy="47729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31" y="3242475"/>
              <a:ext cx="480205" cy="47729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244" y="3604242"/>
              <a:ext cx="480205" cy="47729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035" y="3512409"/>
              <a:ext cx="480205" cy="47729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5" y="3795555"/>
              <a:ext cx="480205" cy="47729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93" y="3483830"/>
              <a:ext cx="480205" cy="47729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621" y="3922910"/>
              <a:ext cx="480205" cy="47729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953" y="4065489"/>
              <a:ext cx="480205" cy="4772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60" y="3898000"/>
              <a:ext cx="480205" cy="47729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189" y="4237343"/>
              <a:ext cx="480205" cy="47729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80" y="3779028"/>
              <a:ext cx="480205" cy="47729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4220392"/>
              <a:ext cx="480205" cy="47729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21" y="4341307"/>
              <a:ext cx="480205" cy="47729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707" y="4497114"/>
              <a:ext cx="480205" cy="47729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247" y="4400134"/>
              <a:ext cx="480205" cy="47729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808" y="4704883"/>
              <a:ext cx="480205" cy="47729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033" y="4973474"/>
              <a:ext cx="480205" cy="47729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54" y="4736052"/>
              <a:ext cx="480205" cy="47729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14" y="4624214"/>
              <a:ext cx="480205" cy="47729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6" y="5012852"/>
              <a:ext cx="480205" cy="47729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855" y="5114850"/>
              <a:ext cx="480205" cy="47729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415" y="4818289"/>
              <a:ext cx="480205" cy="47729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498" y="5282809"/>
              <a:ext cx="480205" cy="477294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6114295" y="3365595"/>
            <a:ext cx="2345489" cy="2230875"/>
            <a:chOff x="6114295" y="3365595"/>
            <a:chExt cx="2345489" cy="2230875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018" y="3365595"/>
              <a:ext cx="480204" cy="47729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215" y="3751056"/>
              <a:ext cx="480204" cy="47729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208" y="3779028"/>
              <a:ext cx="480204" cy="47729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499" y="3483830"/>
              <a:ext cx="480204" cy="4772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90" y="3898731"/>
              <a:ext cx="480204" cy="47729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364" y="4212734"/>
              <a:ext cx="480204" cy="47729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506" y="4172607"/>
              <a:ext cx="480204" cy="47729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30" y="4019820"/>
              <a:ext cx="480204" cy="47729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36" y="4325942"/>
              <a:ext cx="480204" cy="47729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746" y="4034202"/>
              <a:ext cx="480204" cy="47729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20" y="4663107"/>
              <a:ext cx="480204" cy="47729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075" y="4558068"/>
              <a:ext cx="480204" cy="47729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982" y="4458077"/>
              <a:ext cx="480204" cy="47729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778" y="4734595"/>
              <a:ext cx="480204" cy="47729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580" y="4472837"/>
              <a:ext cx="480204" cy="47729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882" y="4873249"/>
              <a:ext cx="480204" cy="47729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159" y="5019746"/>
              <a:ext cx="480204" cy="47729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95" y="4805515"/>
              <a:ext cx="480204" cy="47729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82" y="5060956"/>
              <a:ext cx="480204" cy="47729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662" y="5119176"/>
              <a:ext cx="480204" cy="477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980363" y="2522572"/>
            <a:ext cx="2522854" cy="2174874"/>
          </a:xfrm>
          <a:prstGeom prst="triangle">
            <a:avLst/>
          </a:prstGeom>
          <a:solidFill>
            <a:srgbClr val="CFB6D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10612" y="2963678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3098" y="4045943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EE73AA"/>
                </a:solidFill>
              </a:rPr>
              <a:t>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709" y="4053701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F1884C"/>
                </a:solidFill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1607537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CFB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226" y="2437590"/>
              <a:ext cx="3290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43 flowers.</a:t>
              </a:r>
            </a:p>
            <a:p>
              <a:r>
                <a:rPr lang="en-GB" dirty="0"/>
                <a:t>23 are pink and 20 are orange.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64217" y="3122478"/>
            <a:ext cx="2761017" cy="795878"/>
            <a:chOff x="611695" y="2755663"/>
            <a:chExt cx="3208205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3208205" cy="795878"/>
            </a:xfrm>
            <a:prstGeom prst="roundRect">
              <a:avLst>
                <a:gd name="adj" fmla="val 17553"/>
              </a:avLst>
            </a:prstGeom>
            <a:solidFill>
              <a:srgbClr val="EDBCD9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382" y="2861215"/>
              <a:ext cx="3001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23 + 20 = 43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64217" y="4822430"/>
            <a:ext cx="2761017" cy="795878"/>
            <a:chOff x="611695" y="2755663"/>
            <a:chExt cx="3208206" cy="795878"/>
          </a:xfrm>
        </p:grpSpPr>
        <p:sp>
          <p:nvSpPr>
            <p:cNvPr id="71" name="Rounded Rectangle 70"/>
            <p:cNvSpPr/>
            <p:nvPr/>
          </p:nvSpPr>
          <p:spPr>
            <a:xfrm>
              <a:off x="611695" y="2755663"/>
              <a:ext cx="3208206" cy="795878"/>
            </a:xfrm>
            <a:prstGeom prst="roundRect">
              <a:avLst>
                <a:gd name="adj" fmla="val 17553"/>
              </a:avLst>
            </a:prstGeom>
            <a:solidFill>
              <a:srgbClr val="FCDFCC"/>
            </a:solidFill>
            <a:ln w="3810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628" y="2861215"/>
              <a:ext cx="2922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20 + 23 = 43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9571" y="2782202"/>
            <a:ext cx="1325623" cy="1505963"/>
            <a:chOff x="816480" y="3242475"/>
            <a:chExt cx="2216140" cy="2517628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223" y="3359183"/>
              <a:ext cx="480205" cy="47729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31" y="3242475"/>
              <a:ext cx="480205" cy="47729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244" y="3604242"/>
              <a:ext cx="480205" cy="47729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035" y="3512409"/>
              <a:ext cx="480205" cy="47729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5" y="3795555"/>
              <a:ext cx="480205" cy="47729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93" y="3483830"/>
              <a:ext cx="480205" cy="47729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621" y="3922910"/>
              <a:ext cx="480205" cy="47729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953" y="4065489"/>
              <a:ext cx="480205" cy="47729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60" y="3898000"/>
              <a:ext cx="480205" cy="4772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189" y="4237343"/>
              <a:ext cx="480205" cy="47729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80" y="3779028"/>
              <a:ext cx="480205" cy="47729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4220392"/>
              <a:ext cx="480205" cy="47729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21" y="4341307"/>
              <a:ext cx="480205" cy="47729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707" y="4497114"/>
              <a:ext cx="480205" cy="47729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247" y="4400134"/>
              <a:ext cx="480205" cy="47729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808" y="4704883"/>
              <a:ext cx="480205" cy="47729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033" y="4973474"/>
              <a:ext cx="480205" cy="47729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54" y="4736052"/>
              <a:ext cx="480205" cy="47729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14" y="4624214"/>
              <a:ext cx="480205" cy="47729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6" y="5012852"/>
              <a:ext cx="480205" cy="47729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855" y="5114850"/>
              <a:ext cx="480205" cy="47729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415" y="4818289"/>
              <a:ext cx="480205" cy="47729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498" y="5282809"/>
              <a:ext cx="480205" cy="477294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4963786" y="2782202"/>
            <a:ext cx="1402995" cy="1334437"/>
            <a:chOff x="6114295" y="3365595"/>
            <a:chExt cx="2345489" cy="2230875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018" y="3365595"/>
              <a:ext cx="480204" cy="47729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215" y="3751056"/>
              <a:ext cx="480204" cy="47729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208" y="3779028"/>
              <a:ext cx="480204" cy="47729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499" y="3483830"/>
              <a:ext cx="480204" cy="47729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90" y="3898731"/>
              <a:ext cx="480204" cy="477294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364" y="4212734"/>
              <a:ext cx="480204" cy="477294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506" y="4172607"/>
              <a:ext cx="480204" cy="477294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30" y="4019820"/>
              <a:ext cx="480204" cy="47729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36" y="4325942"/>
              <a:ext cx="480204" cy="477294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746" y="4034202"/>
              <a:ext cx="480204" cy="477294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20" y="4663107"/>
              <a:ext cx="480204" cy="477294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075" y="4558068"/>
              <a:ext cx="480204" cy="477294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982" y="4458077"/>
              <a:ext cx="480204" cy="477294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778" y="4734595"/>
              <a:ext cx="480204" cy="47729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580" y="4472837"/>
              <a:ext cx="480204" cy="47729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882" y="4873249"/>
              <a:ext cx="480204" cy="477294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159" y="5019746"/>
              <a:ext cx="480204" cy="477294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95" y="4805515"/>
              <a:ext cx="480204" cy="477294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82" y="5060956"/>
              <a:ext cx="480204" cy="477294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662" y="5119176"/>
              <a:ext cx="480204" cy="477294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5020793" y="4518970"/>
            <a:ext cx="1325623" cy="1505963"/>
            <a:chOff x="816480" y="3242475"/>
            <a:chExt cx="2216140" cy="2517628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223" y="3359183"/>
              <a:ext cx="480205" cy="477294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31" y="3242475"/>
              <a:ext cx="480205" cy="477294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244" y="3604242"/>
              <a:ext cx="480205" cy="477294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035" y="3512409"/>
              <a:ext cx="480205" cy="477294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5" y="3795555"/>
              <a:ext cx="480205" cy="477294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93" y="3483830"/>
              <a:ext cx="480205" cy="477294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621" y="3922910"/>
              <a:ext cx="480205" cy="47729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953" y="4065489"/>
              <a:ext cx="480205" cy="477294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60" y="3898000"/>
              <a:ext cx="480205" cy="47729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189" y="4237343"/>
              <a:ext cx="480205" cy="477294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80" y="3779028"/>
              <a:ext cx="480205" cy="477294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4220392"/>
              <a:ext cx="480205" cy="477294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21" y="4341307"/>
              <a:ext cx="480205" cy="47729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707" y="4497114"/>
              <a:ext cx="480205" cy="47729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247" y="4400134"/>
              <a:ext cx="480205" cy="477294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808" y="4704883"/>
              <a:ext cx="480205" cy="477294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033" y="4973474"/>
              <a:ext cx="480205" cy="477294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54" y="4736052"/>
              <a:ext cx="480205" cy="477294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14" y="4624214"/>
              <a:ext cx="480205" cy="477294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6" y="5012852"/>
              <a:ext cx="480205" cy="477294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855" y="5114850"/>
              <a:ext cx="480205" cy="477294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415" y="4818289"/>
              <a:ext cx="480205" cy="477294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498" y="5282809"/>
              <a:ext cx="480205" cy="477294"/>
            </a:xfrm>
            <a:prstGeom prst="rect">
              <a:avLst/>
            </a:prstGeom>
          </p:spPr>
        </p:pic>
      </p:grpSp>
      <p:grpSp>
        <p:nvGrpSpPr>
          <p:cNvPr id="170" name="Group 169"/>
          <p:cNvGrpSpPr/>
          <p:nvPr/>
        </p:nvGrpSpPr>
        <p:grpSpPr>
          <a:xfrm>
            <a:off x="613926" y="4690496"/>
            <a:ext cx="1402995" cy="1334437"/>
            <a:chOff x="6114295" y="3365595"/>
            <a:chExt cx="2345489" cy="2230875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018" y="3365595"/>
              <a:ext cx="480204" cy="477294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215" y="3751056"/>
              <a:ext cx="480204" cy="477294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208" y="3779028"/>
              <a:ext cx="480204" cy="477294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499" y="3483830"/>
              <a:ext cx="480204" cy="477294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90" y="3898731"/>
              <a:ext cx="480204" cy="477294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364" y="4212734"/>
              <a:ext cx="480204" cy="477294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506" y="4172607"/>
              <a:ext cx="480204" cy="477294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30" y="4019820"/>
              <a:ext cx="480204" cy="477294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36" y="4325942"/>
              <a:ext cx="480204" cy="477294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746" y="4034202"/>
              <a:ext cx="480204" cy="477294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20" y="4663107"/>
              <a:ext cx="480204" cy="477294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075" y="4558068"/>
              <a:ext cx="480204" cy="477294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982" y="4458077"/>
              <a:ext cx="480204" cy="477294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778" y="4734595"/>
              <a:ext cx="480204" cy="477294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580" y="4472837"/>
              <a:ext cx="480204" cy="477294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882" y="4873249"/>
              <a:ext cx="480204" cy="477294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159" y="5019746"/>
              <a:ext cx="480204" cy="477294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95" y="4805515"/>
              <a:ext cx="480204" cy="477294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82" y="5060956"/>
              <a:ext cx="480204" cy="477294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662" y="5119176"/>
              <a:ext cx="480204" cy="477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6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682648" y="1457129"/>
            <a:ext cx="2522854" cy="2174874"/>
          </a:xfrm>
          <a:prstGeom prst="triangle">
            <a:avLst/>
          </a:prstGeom>
          <a:solidFill>
            <a:srgbClr val="EDBC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12897" y="1898235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5383" y="2980500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EE73AA"/>
                </a:solidFill>
              </a:rPr>
              <a:t>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9994" y="2988258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F1884C"/>
                </a:solidFill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1989112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225" y="2437590"/>
              <a:ext cx="358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43 flowers.</a:t>
              </a:r>
            </a:p>
            <a:p>
              <a:r>
                <a:rPr lang="en-GB" dirty="0"/>
                <a:t>I send the 23 pink flowers to my Aunty.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40467" y="4352267"/>
            <a:ext cx="4065113" cy="1171791"/>
            <a:chOff x="611695" y="2755663"/>
            <a:chExt cx="3208205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3208205" cy="795878"/>
            </a:xfrm>
            <a:prstGeom prst="roundRect">
              <a:avLst>
                <a:gd name="adj" fmla="val 17553"/>
              </a:avLst>
            </a:prstGeom>
            <a:solidFill>
              <a:srgbClr val="EDBCD9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382" y="2911507"/>
              <a:ext cx="3001538" cy="5226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4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43 – 23 = 20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29104" y="3878660"/>
            <a:ext cx="1951747" cy="2217266"/>
            <a:chOff x="816480" y="3242475"/>
            <a:chExt cx="2216140" cy="2517628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223" y="3359183"/>
              <a:ext cx="480205" cy="47729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31" y="3242475"/>
              <a:ext cx="480205" cy="47729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244" y="3604242"/>
              <a:ext cx="480205" cy="47729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035" y="3512409"/>
              <a:ext cx="480205" cy="47729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5" y="3795555"/>
              <a:ext cx="480205" cy="47729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93" y="3483830"/>
              <a:ext cx="480205" cy="47729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621" y="3922910"/>
              <a:ext cx="480205" cy="47729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953" y="4065489"/>
              <a:ext cx="480205" cy="47729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60" y="3898000"/>
              <a:ext cx="480205" cy="4772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189" y="4237343"/>
              <a:ext cx="480205" cy="47729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80" y="3779028"/>
              <a:ext cx="480205" cy="47729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4220392"/>
              <a:ext cx="480205" cy="47729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21" y="4341307"/>
              <a:ext cx="480205" cy="47729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707" y="4497114"/>
              <a:ext cx="480205" cy="47729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247" y="4400134"/>
              <a:ext cx="480205" cy="47729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808" y="4704883"/>
              <a:ext cx="480205" cy="47729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033" y="4973474"/>
              <a:ext cx="480205" cy="47729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54" y="4736052"/>
              <a:ext cx="480205" cy="47729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14" y="4624214"/>
              <a:ext cx="480205" cy="47729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6" y="5012852"/>
              <a:ext cx="480205" cy="47729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855" y="5114850"/>
              <a:ext cx="480205" cy="47729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415" y="4818289"/>
              <a:ext cx="480205" cy="47729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498" y="5282809"/>
              <a:ext cx="480205" cy="477294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6288279" y="3892618"/>
            <a:ext cx="2065664" cy="1964724"/>
            <a:chOff x="6114295" y="3365595"/>
            <a:chExt cx="2345489" cy="2230875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018" y="3365595"/>
              <a:ext cx="480204" cy="47729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215" y="3751056"/>
              <a:ext cx="480204" cy="47729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208" y="3779028"/>
              <a:ext cx="480204" cy="47729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499" y="3483830"/>
              <a:ext cx="480204" cy="47729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90" y="3898731"/>
              <a:ext cx="480204" cy="477294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364" y="4212734"/>
              <a:ext cx="480204" cy="477294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506" y="4172607"/>
              <a:ext cx="480204" cy="477294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30" y="4019820"/>
              <a:ext cx="480204" cy="47729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36" y="4325942"/>
              <a:ext cx="480204" cy="477294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746" y="4034202"/>
              <a:ext cx="480204" cy="477294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20" y="4663107"/>
              <a:ext cx="480204" cy="477294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075" y="4558068"/>
              <a:ext cx="480204" cy="477294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982" y="4458077"/>
              <a:ext cx="480204" cy="477294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778" y="4734595"/>
              <a:ext cx="480204" cy="47729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580" y="4472837"/>
              <a:ext cx="480204" cy="47729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882" y="4873249"/>
              <a:ext cx="480204" cy="477294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159" y="5019746"/>
              <a:ext cx="480204" cy="477294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95" y="4805515"/>
              <a:ext cx="480204" cy="477294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82" y="5060956"/>
              <a:ext cx="480204" cy="477294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662" y="5119176"/>
              <a:ext cx="480204" cy="477294"/>
            </a:xfrm>
            <a:prstGeom prst="rect">
              <a:avLst/>
            </a:prstGeom>
          </p:spPr>
        </p:pic>
      </p:grpSp>
      <p:sp>
        <p:nvSpPr>
          <p:cNvPr id="106" name="Multiply 105"/>
          <p:cNvSpPr/>
          <p:nvPr/>
        </p:nvSpPr>
        <p:spPr>
          <a:xfrm>
            <a:off x="493685" y="3701788"/>
            <a:ext cx="2563656" cy="2563656"/>
          </a:xfrm>
          <a:prstGeom prst="mathMultiply">
            <a:avLst>
              <a:gd name="adj1" fmla="val 10853"/>
            </a:avLst>
          </a:prstGeom>
          <a:solidFill>
            <a:srgbClr val="ED6C7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6" grpId="0" animBg="1"/>
      <p:bldP spid="10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682648" y="1457129"/>
            <a:ext cx="2522854" cy="2174874"/>
          </a:xfrm>
          <a:prstGeom prst="triangle">
            <a:avLst/>
          </a:prstGeom>
          <a:solidFill>
            <a:srgbClr val="FCD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12897" y="1898235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5383" y="2980500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EE73AA"/>
                </a:solidFill>
              </a:rPr>
              <a:t>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9994" y="2988258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F1884C"/>
                </a:solidFill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1989112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225" y="2437590"/>
              <a:ext cx="358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43 flowers.</a:t>
              </a:r>
            </a:p>
            <a:p>
              <a:r>
                <a:rPr lang="en-GB" dirty="0"/>
                <a:t>I put 20 orange flowers in vases.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40467" y="4352267"/>
            <a:ext cx="4065113" cy="1171791"/>
            <a:chOff x="611695" y="2755663"/>
            <a:chExt cx="3208205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3208205" cy="795878"/>
            </a:xfrm>
            <a:prstGeom prst="roundRect">
              <a:avLst>
                <a:gd name="adj" fmla="val 17553"/>
              </a:avLst>
            </a:prstGeom>
            <a:solidFill>
              <a:srgbClr val="FCDFCC"/>
            </a:solidFill>
            <a:ln w="3810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382" y="2911507"/>
              <a:ext cx="3001538" cy="5226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4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43 – 20 = 23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29104" y="3878660"/>
            <a:ext cx="1951747" cy="2217266"/>
            <a:chOff x="816480" y="3242475"/>
            <a:chExt cx="2216140" cy="2517628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223" y="3359183"/>
              <a:ext cx="480205" cy="47729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31" y="3242475"/>
              <a:ext cx="480205" cy="47729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244" y="3604242"/>
              <a:ext cx="480205" cy="47729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035" y="3512409"/>
              <a:ext cx="480205" cy="47729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5" y="3795555"/>
              <a:ext cx="480205" cy="47729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93" y="3483830"/>
              <a:ext cx="480205" cy="47729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621" y="3922910"/>
              <a:ext cx="480205" cy="47729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953" y="4065489"/>
              <a:ext cx="480205" cy="47729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60" y="3898000"/>
              <a:ext cx="480205" cy="4772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189" y="4237343"/>
              <a:ext cx="480205" cy="47729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80" y="3779028"/>
              <a:ext cx="480205" cy="47729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4220392"/>
              <a:ext cx="480205" cy="47729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21" y="4341307"/>
              <a:ext cx="480205" cy="47729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707" y="4497114"/>
              <a:ext cx="480205" cy="47729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247" y="4400134"/>
              <a:ext cx="480205" cy="47729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808" y="4704883"/>
              <a:ext cx="480205" cy="47729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033" y="4973474"/>
              <a:ext cx="480205" cy="47729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54" y="4736052"/>
              <a:ext cx="480205" cy="47729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14" y="4624214"/>
              <a:ext cx="480205" cy="47729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6" y="5012852"/>
              <a:ext cx="480205" cy="47729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855" y="5114850"/>
              <a:ext cx="480205" cy="47729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415" y="4818289"/>
              <a:ext cx="480205" cy="47729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498" y="5282809"/>
              <a:ext cx="480205" cy="477294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6288279" y="3892618"/>
            <a:ext cx="2065664" cy="1964724"/>
            <a:chOff x="6114295" y="3365595"/>
            <a:chExt cx="2345489" cy="2230875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018" y="3365595"/>
              <a:ext cx="480204" cy="47729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215" y="3751056"/>
              <a:ext cx="480204" cy="47729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208" y="3779028"/>
              <a:ext cx="480204" cy="47729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499" y="3483830"/>
              <a:ext cx="480204" cy="47729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90" y="3898731"/>
              <a:ext cx="480204" cy="477294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364" y="4212734"/>
              <a:ext cx="480204" cy="477294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506" y="4172607"/>
              <a:ext cx="480204" cy="477294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30" y="4019820"/>
              <a:ext cx="480204" cy="47729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36" y="4325942"/>
              <a:ext cx="480204" cy="477294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746" y="4034202"/>
              <a:ext cx="480204" cy="477294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20" y="4663107"/>
              <a:ext cx="480204" cy="477294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075" y="4558068"/>
              <a:ext cx="480204" cy="477294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982" y="4458077"/>
              <a:ext cx="480204" cy="477294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778" y="4734595"/>
              <a:ext cx="480204" cy="47729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580" y="4472837"/>
              <a:ext cx="480204" cy="47729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882" y="4873249"/>
              <a:ext cx="480204" cy="477294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159" y="5019746"/>
              <a:ext cx="480204" cy="477294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95" y="4805515"/>
              <a:ext cx="480204" cy="477294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82" y="5060956"/>
              <a:ext cx="480204" cy="477294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662" y="5119176"/>
              <a:ext cx="480204" cy="477294"/>
            </a:xfrm>
            <a:prstGeom prst="rect">
              <a:avLst/>
            </a:prstGeom>
          </p:spPr>
        </p:pic>
      </p:grpSp>
      <p:sp>
        <p:nvSpPr>
          <p:cNvPr id="106" name="Multiply 105"/>
          <p:cNvSpPr/>
          <p:nvPr/>
        </p:nvSpPr>
        <p:spPr>
          <a:xfrm>
            <a:off x="6091620" y="3701788"/>
            <a:ext cx="2563656" cy="2563656"/>
          </a:xfrm>
          <a:prstGeom prst="mathMultiply">
            <a:avLst>
              <a:gd name="adj1" fmla="val 10853"/>
            </a:avLst>
          </a:prstGeom>
          <a:solidFill>
            <a:srgbClr val="ED6C7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6" grpId="0" animBg="1"/>
      <p:bldP spid="10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63194" y="3397541"/>
            <a:ext cx="2575526" cy="27683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FB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391788" y="4411272"/>
            <a:ext cx="251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 + 23 = 43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2482" y="3882765"/>
            <a:ext cx="253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 + 20 = 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7683" y="5452905"/>
            <a:ext cx="254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43 – 20 = 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7496" y="4924398"/>
            <a:ext cx="248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43 – 23 = 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221464" y="1357787"/>
            <a:ext cx="2858986" cy="2464644"/>
          </a:xfrm>
          <a:prstGeom prst="triangle">
            <a:avLst/>
          </a:prstGeom>
          <a:solidFill>
            <a:srgbClr val="E3D4E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14094" y="1952349"/>
            <a:ext cx="18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9050">
                  <a:noFill/>
                </a:ln>
              </a:rPr>
              <a:t>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6419" y="309644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EE73AA"/>
                </a:solidFill>
              </a:rPr>
              <a:t>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1770" y="309644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F1884C"/>
                </a:solidFill>
              </a:rPr>
              <a:t>20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16480" y="3242475"/>
            <a:ext cx="2216140" cy="2517628"/>
            <a:chOff x="816480" y="3242475"/>
            <a:chExt cx="2216140" cy="251762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223" y="3359183"/>
              <a:ext cx="480205" cy="4772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31" y="3242475"/>
              <a:ext cx="480205" cy="4772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244" y="3604242"/>
              <a:ext cx="480205" cy="47729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035" y="3512409"/>
              <a:ext cx="480205" cy="47729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5" y="3795555"/>
              <a:ext cx="480205" cy="47729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93" y="3483830"/>
              <a:ext cx="480205" cy="47729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621" y="3922910"/>
              <a:ext cx="480205" cy="47729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953" y="4065489"/>
              <a:ext cx="480205" cy="47729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60" y="3898000"/>
              <a:ext cx="480205" cy="47729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189" y="4237343"/>
              <a:ext cx="480205" cy="47729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80" y="3779028"/>
              <a:ext cx="480205" cy="47729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4220392"/>
              <a:ext cx="480205" cy="47729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21" y="4341307"/>
              <a:ext cx="480205" cy="47729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707" y="4497114"/>
              <a:ext cx="480205" cy="47729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247" y="4400134"/>
              <a:ext cx="480205" cy="47729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808" y="4704883"/>
              <a:ext cx="480205" cy="47729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033" y="4973474"/>
              <a:ext cx="480205" cy="47729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54" y="4736052"/>
              <a:ext cx="480205" cy="47729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14" y="4624214"/>
              <a:ext cx="480205" cy="4772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6" y="5012852"/>
              <a:ext cx="480205" cy="47729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855" y="5114850"/>
              <a:ext cx="480205" cy="47729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415" y="4818289"/>
              <a:ext cx="480205" cy="47729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498" y="5282809"/>
              <a:ext cx="480205" cy="477294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6114295" y="3365595"/>
            <a:ext cx="2345489" cy="2230875"/>
            <a:chOff x="6114295" y="3365595"/>
            <a:chExt cx="2345489" cy="223087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018" y="3365595"/>
              <a:ext cx="480204" cy="47729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215" y="3751056"/>
              <a:ext cx="480204" cy="47729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208" y="3779028"/>
              <a:ext cx="480204" cy="47729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499" y="3483830"/>
              <a:ext cx="480204" cy="47729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90" y="3898731"/>
              <a:ext cx="480204" cy="47729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364" y="4212734"/>
              <a:ext cx="480204" cy="47729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506" y="4172607"/>
              <a:ext cx="480204" cy="47729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30" y="4019820"/>
              <a:ext cx="480204" cy="47729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36" y="4325942"/>
              <a:ext cx="480204" cy="47729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746" y="4034202"/>
              <a:ext cx="480204" cy="47729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20" y="4663107"/>
              <a:ext cx="480204" cy="47729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075" y="4558068"/>
              <a:ext cx="480204" cy="47729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982" y="4458077"/>
              <a:ext cx="480204" cy="477294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778" y="4734595"/>
              <a:ext cx="480204" cy="47729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580" y="4472837"/>
              <a:ext cx="480204" cy="477294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882" y="4873249"/>
              <a:ext cx="480204" cy="47729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159" y="5019746"/>
              <a:ext cx="480204" cy="477294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95" y="4805515"/>
              <a:ext cx="480204" cy="477294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82" y="5060956"/>
              <a:ext cx="480204" cy="477294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662" y="5119176"/>
              <a:ext cx="480204" cy="477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  <p:bldP spid="17" grpId="0" build="p"/>
      <p:bldP spid="18" grpId="0" build="p"/>
      <p:bldP spid="19" grpId="0" build="p"/>
      <p:bldP spid="5" grpId="0" animBg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Fact Family Triangles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91820" y="2086473"/>
            <a:ext cx="2556210" cy="1636737"/>
            <a:chOff x="5739904" y="1687237"/>
            <a:chExt cx="3052774" cy="1954690"/>
          </a:xfrm>
        </p:grpSpPr>
        <p:sp>
          <p:nvSpPr>
            <p:cNvPr id="5" name="Isosceles Triangle 4"/>
            <p:cNvSpPr/>
            <p:nvPr/>
          </p:nvSpPr>
          <p:spPr>
            <a:xfrm>
              <a:off x="6111250" y="1687237"/>
              <a:ext cx="2259755" cy="1948064"/>
            </a:xfrm>
            <a:prstGeom prst="triangle">
              <a:avLst/>
            </a:prstGeom>
            <a:solidFill>
              <a:srgbClr val="E3D4E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09950" y="2142892"/>
              <a:ext cx="1862356" cy="62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39904" y="2993510"/>
              <a:ext cx="1862356" cy="62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0322" y="3017069"/>
              <a:ext cx="1862356" cy="62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73774" y="3376106"/>
            <a:ext cx="1891937" cy="1382274"/>
            <a:chOff x="2710744" y="4065007"/>
            <a:chExt cx="2875532" cy="2100902"/>
          </a:xfrm>
        </p:grpSpPr>
        <p:sp>
          <p:nvSpPr>
            <p:cNvPr id="10" name="Rounded Rectangle 9"/>
            <p:cNvSpPr/>
            <p:nvPr/>
          </p:nvSpPr>
          <p:spPr>
            <a:xfrm>
              <a:off x="2710744" y="4065007"/>
              <a:ext cx="2875532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899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8 + 14 = 22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804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14 + 8 = 22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993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22 – 14 = 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898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22 – 8 = 14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73774" y="1913268"/>
            <a:ext cx="1891937" cy="1382274"/>
            <a:chOff x="3188990" y="4065007"/>
            <a:chExt cx="2875533" cy="2100902"/>
          </a:xfrm>
        </p:grpSpPr>
        <p:sp>
          <p:nvSpPr>
            <p:cNvPr id="16" name="Rounded Rectangle 15"/>
            <p:cNvSpPr/>
            <p:nvPr/>
          </p:nvSpPr>
          <p:spPr>
            <a:xfrm>
              <a:off x="3188990" y="4065007"/>
              <a:ext cx="2875533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2564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7 + 11 = 18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469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+ 7 = 18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1658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18 + 7 = 11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2563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18 – 11 = 7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73775" y="4864979"/>
            <a:ext cx="1891936" cy="1382274"/>
            <a:chOff x="2692642" y="4065007"/>
            <a:chExt cx="2875530" cy="2100902"/>
          </a:xfrm>
        </p:grpSpPr>
        <p:sp>
          <p:nvSpPr>
            <p:cNvPr id="22" name="Rounded Rectangle 21"/>
            <p:cNvSpPr/>
            <p:nvPr/>
          </p:nvSpPr>
          <p:spPr>
            <a:xfrm>
              <a:off x="2692642" y="4065007"/>
              <a:ext cx="2875530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8899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6 + 5 = 11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9804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5 + 6 = 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7993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– 6 = 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898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– 5 = 6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95573" y="1331897"/>
            <a:ext cx="61433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dirty="0"/>
              <a:t>Can you match the triangle with the correct fact family?</a:t>
            </a:r>
          </a:p>
        </p:txBody>
      </p:sp>
      <p:sp>
        <p:nvSpPr>
          <p:cNvPr id="28" name="Rounded Rectangle 27">
            <a:hlinkClick r:id="rId2" action="ppaction://hlinksldjump"/>
          </p:cNvPr>
          <p:cNvSpPr/>
          <p:nvPr/>
        </p:nvSpPr>
        <p:spPr>
          <a:xfrm>
            <a:off x="2201768" y="5729793"/>
            <a:ext cx="3094169" cy="5288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6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1248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2448 0.0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3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Fact Family Triangles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91819" y="2086473"/>
            <a:ext cx="2514069" cy="1636737"/>
            <a:chOff x="5739904" y="1687237"/>
            <a:chExt cx="3002447" cy="1954690"/>
          </a:xfrm>
        </p:grpSpPr>
        <p:sp>
          <p:nvSpPr>
            <p:cNvPr id="5" name="Isosceles Triangle 4"/>
            <p:cNvSpPr/>
            <p:nvPr/>
          </p:nvSpPr>
          <p:spPr>
            <a:xfrm>
              <a:off x="6111250" y="1687237"/>
              <a:ext cx="2259755" cy="1948064"/>
            </a:xfrm>
            <a:prstGeom prst="triangle">
              <a:avLst/>
            </a:prstGeom>
            <a:solidFill>
              <a:srgbClr val="DFEBB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09950" y="2142892"/>
              <a:ext cx="1862356" cy="62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39904" y="2993510"/>
              <a:ext cx="1862356" cy="62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79995" y="3017069"/>
              <a:ext cx="1862356" cy="62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73774" y="3376106"/>
            <a:ext cx="1891937" cy="1382274"/>
            <a:chOff x="2710744" y="4065007"/>
            <a:chExt cx="2875532" cy="2100902"/>
          </a:xfrm>
        </p:grpSpPr>
        <p:sp>
          <p:nvSpPr>
            <p:cNvPr id="10" name="Rounded Rectangle 9"/>
            <p:cNvSpPr/>
            <p:nvPr/>
          </p:nvSpPr>
          <p:spPr>
            <a:xfrm>
              <a:off x="2710744" y="4065007"/>
              <a:ext cx="2875532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899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8 + 14 = 22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804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14 + 8 = 22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993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22 – 14 = 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898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22 – 8 = 14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73774" y="1913268"/>
            <a:ext cx="1891937" cy="1382274"/>
            <a:chOff x="3188990" y="4065007"/>
            <a:chExt cx="2875533" cy="2100902"/>
          </a:xfrm>
        </p:grpSpPr>
        <p:sp>
          <p:nvSpPr>
            <p:cNvPr id="16" name="Rounded Rectangle 15"/>
            <p:cNvSpPr/>
            <p:nvPr/>
          </p:nvSpPr>
          <p:spPr>
            <a:xfrm>
              <a:off x="3188990" y="4065007"/>
              <a:ext cx="2875533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2564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7 + 11 = 18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469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+ 7 = 18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1658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18 – 7 = 11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2563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18 – 11 = 7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73775" y="4864979"/>
            <a:ext cx="1891936" cy="1382274"/>
            <a:chOff x="2692642" y="4065007"/>
            <a:chExt cx="2875530" cy="2100902"/>
          </a:xfrm>
        </p:grpSpPr>
        <p:sp>
          <p:nvSpPr>
            <p:cNvPr id="22" name="Rounded Rectangle 21"/>
            <p:cNvSpPr/>
            <p:nvPr/>
          </p:nvSpPr>
          <p:spPr>
            <a:xfrm>
              <a:off x="2692642" y="4065007"/>
              <a:ext cx="2875530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8899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6 + 5 = 11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9804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5 + 6 = 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7993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– 6 = 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898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– 5 = 6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95573" y="1331897"/>
            <a:ext cx="61433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dirty="0"/>
              <a:t>Can you match the triangle with the correct fact family?</a:t>
            </a:r>
          </a:p>
        </p:txBody>
      </p:sp>
      <p:sp>
        <p:nvSpPr>
          <p:cNvPr id="28" name="Rounded Rectangle 27">
            <a:hlinkClick r:id="rId2" action="ppaction://hlinksldjump"/>
          </p:cNvPr>
          <p:cNvSpPr/>
          <p:nvPr/>
        </p:nvSpPr>
        <p:spPr>
          <a:xfrm>
            <a:off x="2201768" y="5729793"/>
            <a:ext cx="3094169" cy="5288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6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4221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42239 0.2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8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97705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393758" y="1520734"/>
            <a:ext cx="8750242" cy="1409700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1500"/>
            </a:pPr>
            <a:r>
              <a:rPr lang="en-GB" dirty="0"/>
              <a:t>I can understand and make fact families using addition and subtraction.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01" y="2493396"/>
            <a:ext cx="2205452" cy="43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Fact Family Triangles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91820" y="2086473"/>
            <a:ext cx="2556210" cy="1636737"/>
            <a:chOff x="5739904" y="1687237"/>
            <a:chExt cx="3052774" cy="1954690"/>
          </a:xfrm>
        </p:grpSpPr>
        <p:sp>
          <p:nvSpPr>
            <p:cNvPr id="5" name="Isosceles Triangle 4"/>
            <p:cNvSpPr/>
            <p:nvPr/>
          </p:nvSpPr>
          <p:spPr>
            <a:xfrm>
              <a:off x="6111250" y="1687237"/>
              <a:ext cx="2259755" cy="1948064"/>
            </a:xfrm>
            <a:prstGeom prst="triangle">
              <a:avLst/>
            </a:prstGeom>
            <a:solidFill>
              <a:srgbClr val="F8BD9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09950" y="2142892"/>
              <a:ext cx="1862356" cy="62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39904" y="2993510"/>
              <a:ext cx="1862356" cy="62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0322" y="3017069"/>
              <a:ext cx="1862356" cy="62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73774" y="3376106"/>
            <a:ext cx="1891937" cy="1382274"/>
            <a:chOff x="2710744" y="4065007"/>
            <a:chExt cx="2875532" cy="2100902"/>
          </a:xfrm>
        </p:grpSpPr>
        <p:sp>
          <p:nvSpPr>
            <p:cNvPr id="10" name="Rounded Rectangle 9"/>
            <p:cNvSpPr/>
            <p:nvPr/>
          </p:nvSpPr>
          <p:spPr>
            <a:xfrm>
              <a:off x="2710744" y="4065007"/>
              <a:ext cx="2875532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899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8 + 14 = 22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804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14 + 8 = 22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993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22 – 14 = 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898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22 – 8 = 14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73774" y="1913268"/>
            <a:ext cx="1891937" cy="1382274"/>
            <a:chOff x="3188990" y="4065007"/>
            <a:chExt cx="2875533" cy="2100902"/>
          </a:xfrm>
        </p:grpSpPr>
        <p:sp>
          <p:nvSpPr>
            <p:cNvPr id="16" name="Rounded Rectangle 15"/>
            <p:cNvSpPr/>
            <p:nvPr/>
          </p:nvSpPr>
          <p:spPr>
            <a:xfrm>
              <a:off x="3188990" y="4065007"/>
              <a:ext cx="2875533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2564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7 + 11 = 18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469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+ 7 = 18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1658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18 – 7 = 11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2563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18 – 11 = 7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73775" y="4864979"/>
            <a:ext cx="1891936" cy="1382274"/>
            <a:chOff x="2692642" y="4065007"/>
            <a:chExt cx="2875530" cy="2100902"/>
          </a:xfrm>
        </p:grpSpPr>
        <p:sp>
          <p:nvSpPr>
            <p:cNvPr id="22" name="Rounded Rectangle 21"/>
            <p:cNvSpPr/>
            <p:nvPr/>
          </p:nvSpPr>
          <p:spPr>
            <a:xfrm>
              <a:off x="2692642" y="4065007"/>
              <a:ext cx="2875530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8899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6 + 5 = 11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9804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5 + 6 = 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7993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– 6 = 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898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11 – 5 = 6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95573" y="1331897"/>
            <a:ext cx="61433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dirty="0"/>
              <a:t>Can you match the triangle with the correct fact family?</a:t>
            </a:r>
          </a:p>
        </p:txBody>
      </p:sp>
    </p:spTree>
    <p:extLst>
      <p:ext uri="{BB962C8B-B14F-4D97-AF65-F5344CB8AC3E}">
        <p14:creationId xmlns:p14="http://schemas.microsoft.com/office/powerpoint/2010/main" val="30156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2239 -0.149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00131" y="3962639"/>
            <a:ext cx="1891937" cy="1382274"/>
            <a:chOff x="2710744" y="4065007"/>
            <a:chExt cx="2875532" cy="2100902"/>
          </a:xfrm>
        </p:grpSpPr>
        <p:sp>
          <p:nvSpPr>
            <p:cNvPr id="4" name="Rounded Rectangle 3"/>
            <p:cNvSpPr/>
            <p:nvPr/>
          </p:nvSpPr>
          <p:spPr>
            <a:xfrm>
              <a:off x="2710744" y="4065007"/>
              <a:ext cx="2875532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FB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19565" y="4146669"/>
              <a:ext cx="229409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25 + 15 = 40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09993" y="4645341"/>
              <a:ext cx="2133723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15 + 25 = 40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85188" y="5144014"/>
              <a:ext cx="2081882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40 – 15 = 25                                              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8765" y="5642686"/>
              <a:ext cx="2054727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40 – 25 = 15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46170" y="3971073"/>
            <a:ext cx="1891937" cy="1382274"/>
            <a:chOff x="2710744" y="4065007"/>
            <a:chExt cx="2875532" cy="2100902"/>
          </a:xfrm>
        </p:grpSpPr>
        <p:sp>
          <p:nvSpPr>
            <p:cNvPr id="10" name="Rounded Rectangle 9"/>
            <p:cNvSpPr/>
            <p:nvPr/>
          </p:nvSpPr>
          <p:spPr>
            <a:xfrm>
              <a:off x="2710744" y="4065007"/>
              <a:ext cx="2875532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FE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82553" y="4146669"/>
              <a:ext cx="2132714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12 + 22 = 34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5819" y="4645341"/>
              <a:ext cx="2046179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22 + 12 = 34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80336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34 – 12 = 22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0336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34 – 22 = 12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6547" y="3955151"/>
            <a:ext cx="1891937" cy="1382274"/>
            <a:chOff x="2710744" y="4065007"/>
            <a:chExt cx="2875532" cy="2100902"/>
          </a:xfrm>
        </p:grpSpPr>
        <p:sp>
          <p:nvSpPr>
            <p:cNvPr id="16" name="Rounded Rectangle 15"/>
            <p:cNvSpPr/>
            <p:nvPr/>
          </p:nvSpPr>
          <p:spPr>
            <a:xfrm>
              <a:off x="2710744" y="4065007"/>
              <a:ext cx="2875532" cy="21009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8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88990" y="4146669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6 + 13 = 19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98041" y="4645341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13 + 6 = 19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79938" y="5144015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19 – 6 = 13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88989" y="5642686"/>
              <a:ext cx="1937146" cy="51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 w="12700">
                    <a:noFill/>
                  </a:ln>
                </a:rPr>
                <a:t>19 – 13 = 6</a:t>
              </a: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Fact Family Triangles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352452" y="2122687"/>
            <a:ext cx="2464056" cy="1636737"/>
            <a:chOff x="5769961" y="1687237"/>
            <a:chExt cx="2942715" cy="1954690"/>
          </a:xfrm>
        </p:grpSpPr>
        <p:sp>
          <p:nvSpPr>
            <p:cNvPr id="23" name="Isosceles Triangle 22"/>
            <p:cNvSpPr/>
            <p:nvPr/>
          </p:nvSpPr>
          <p:spPr>
            <a:xfrm>
              <a:off x="6111250" y="1687237"/>
              <a:ext cx="2259755" cy="1948064"/>
            </a:xfrm>
            <a:prstGeom prst="triangle">
              <a:avLst/>
            </a:prstGeom>
            <a:solidFill>
              <a:srgbClr val="DFEBB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09950" y="2142892"/>
              <a:ext cx="1862356" cy="62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69961" y="2993511"/>
              <a:ext cx="1862357" cy="62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0319" y="3017069"/>
              <a:ext cx="1862357" cy="62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22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95573" y="1331897"/>
            <a:ext cx="61433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dirty="0"/>
              <a:t>Write your own fact families for these triangles.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54944" y="2122687"/>
            <a:ext cx="2422110" cy="1636737"/>
            <a:chOff x="5800017" y="1687237"/>
            <a:chExt cx="2892622" cy="1954690"/>
          </a:xfrm>
        </p:grpSpPr>
        <p:sp>
          <p:nvSpPr>
            <p:cNvPr id="29" name="Isosceles Triangle 28"/>
            <p:cNvSpPr/>
            <p:nvPr/>
          </p:nvSpPr>
          <p:spPr>
            <a:xfrm>
              <a:off x="6111250" y="1687237"/>
              <a:ext cx="2259755" cy="1948064"/>
            </a:xfrm>
            <a:prstGeom prst="triangle">
              <a:avLst/>
            </a:prstGeom>
            <a:solidFill>
              <a:srgbClr val="CFB6D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FB6D8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09950" y="2142892"/>
              <a:ext cx="1862356" cy="62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0017" y="2993511"/>
              <a:ext cx="1862359" cy="62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30284" y="3017069"/>
              <a:ext cx="1862355" cy="62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49952" y="2122687"/>
            <a:ext cx="2522779" cy="1636737"/>
            <a:chOff x="5739904" y="1687237"/>
            <a:chExt cx="3012846" cy="1954690"/>
          </a:xfrm>
        </p:grpSpPr>
        <p:sp>
          <p:nvSpPr>
            <p:cNvPr id="34" name="Isosceles Triangle 33"/>
            <p:cNvSpPr/>
            <p:nvPr/>
          </p:nvSpPr>
          <p:spPr>
            <a:xfrm>
              <a:off x="6111250" y="1687237"/>
              <a:ext cx="2259755" cy="1948064"/>
            </a:xfrm>
            <a:prstGeom prst="triangle">
              <a:avLst/>
            </a:prstGeom>
            <a:solidFill>
              <a:srgbClr val="F8BD9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09950" y="2142892"/>
              <a:ext cx="1862356" cy="62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39904" y="2993510"/>
              <a:ext cx="1862356" cy="62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90396" y="3017069"/>
              <a:ext cx="1862354" cy="62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13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084472" y="4311761"/>
            <a:ext cx="1923257" cy="5288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FB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Reveal Answers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622680" y="4311761"/>
            <a:ext cx="1923257" cy="5288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F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Reveal Answers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160888" y="4311761"/>
            <a:ext cx="1923257" cy="5288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Reveal Answers</a:t>
            </a:r>
          </a:p>
        </p:txBody>
      </p:sp>
    </p:spTree>
    <p:extLst>
      <p:ext uri="{BB962C8B-B14F-4D97-AF65-F5344CB8AC3E}">
        <p14:creationId xmlns:p14="http://schemas.microsoft.com/office/powerpoint/2010/main" val="4320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032620" y="3246539"/>
            <a:ext cx="3196206" cy="2755350"/>
          </a:xfrm>
          <a:prstGeom prst="triangle">
            <a:avLst/>
          </a:prstGeom>
          <a:solidFill>
            <a:srgbClr val="E3D4E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99545" y="3751927"/>
            <a:ext cx="18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9050">
                  <a:noFill/>
                </a:ln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1855" y="518217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211" y="518217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47B1E5"/>
                </a:solidFill>
              </a:rPr>
              <a:t>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69116" y="1613320"/>
            <a:ext cx="8019876" cy="540175"/>
            <a:chOff x="-369116" y="1613320"/>
            <a:chExt cx="8019876" cy="540175"/>
          </a:xfrm>
        </p:grpSpPr>
        <p:sp>
          <p:nvSpPr>
            <p:cNvPr id="9" name="Rounded Rectangle 8"/>
            <p:cNvSpPr/>
            <p:nvPr/>
          </p:nvSpPr>
          <p:spPr>
            <a:xfrm>
              <a:off x="-369116" y="1613320"/>
              <a:ext cx="4798504" cy="5401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DBC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08015" y="1698742"/>
              <a:ext cx="644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15 lollies.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369117" y="2342476"/>
            <a:ext cx="9480214" cy="540175"/>
            <a:chOff x="-369117" y="2342476"/>
            <a:chExt cx="9480214" cy="540175"/>
          </a:xfrm>
        </p:grpSpPr>
        <p:sp>
          <p:nvSpPr>
            <p:cNvPr id="11" name="Rounded Rectangle 10"/>
            <p:cNvSpPr/>
            <p:nvPr/>
          </p:nvSpPr>
          <p:spPr>
            <a:xfrm>
              <a:off x="-369117" y="2342476"/>
              <a:ext cx="5722167" cy="5401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CFB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91889" y="2427898"/>
              <a:ext cx="791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7 are green and 8 are blue.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5320" y="3543460"/>
            <a:ext cx="2249932" cy="1703534"/>
            <a:chOff x="535804" y="2937898"/>
            <a:chExt cx="1670598" cy="126489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92" y="3203070"/>
              <a:ext cx="1000672" cy="4028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1" y="2937898"/>
              <a:ext cx="1000672" cy="40287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04" y="3139335"/>
              <a:ext cx="1000672" cy="4028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11" y="3476331"/>
              <a:ext cx="1000672" cy="4028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460777"/>
              <a:ext cx="1000672" cy="4028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718484"/>
              <a:ext cx="1000672" cy="40287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30" y="3799916"/>
              <a:ext cx="1000672" cy="40287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840454" y="3552633"/>
            <a:ext cx="2749873" cy="1641732"/>
            <a:chOff x="1509287" y="4000677"/>
            <a:chExt cx="2041810" cy="121900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59" y="4225454"/>
              <a:ext cx="1000672" cy="40287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267" y="4000677"/>
              <a:ext cx="1000672" cy="40287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894" y="4174184"/>
              <a:ext cx="1000672" cy="40287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731" y="4489567"/>
              <a:ext cx="1000672" cy="40287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287" y="4387709"/>
              <a:ext cx="1000672" cy="40287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929" y="4748202"/>
              <a:ext cx="1000672" cy="4028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53" y="4816806"/>
              <a:ext cx="1000672" cy="4028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425" y="4653420"/>
              <a:ext cx="1000672" cy="402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6057838" y="2522572"/>
            <a:ext cx="2522854" cy="2174874"/>
          </a:xfrm>
          <a:prstGeom prst="triangle">
            <a:avLst/>
          </a:prstGeom>
          <a:solidFill>
            <a:srgbClr val="CFB6D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88087" y="2963678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8294" y="4045943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4799" y="4053701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47B1E5"/>
                </a:solidFill>
              </a:rPr>
              <a:t>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1607537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CFB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226" y="2437590"/>
              <a:ext cx="3290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15 lollies.</a:t>
              </a:r>
            </a:p>
            <a:p>
              <a:r>
                <a:rPr lang="en-GB" dirty="0"/>
                <a:t>7 are green and 8 are blue.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151" y="2810083"/>
            <a:ext cx="2459539" cy="795878"/>
            <a:chOff x="611695" y="2755663"/>
            <a:chExt cx="2857899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2857899" cy="795878"/>
            </a:xfrm>
            <a:prstGeom prst="roundRect">
              <a:avLst>
                <a:gd name="adj" fmla="val 17553"/>
              </a:avLst>
            </a:prstGeom>
            <a:solidFill>
              <a:srgbClr val="DFEBBF"/>
            </a:solidFill>
            <a:ln w="38100">
              <a:solidFill>
                <a:srgbClr val="B9D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2011" y="2861215"/>
              <a:ext cx="2313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7 + 8 = 15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4743" y="2547568"/>
            <a:ext cx="1670598" cy="1264892"/>
            <a:chOff x="535804" y="2937898"/>
            <a:chExt cx="1670598" cy="126489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92" y="3203070"/>
              <a:ext cx="1000672" cy="4028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1" y="2937898"/>
              <a:ext cx="1000672" cy="40287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04" y="3139335"/>
              <a:ext cx="1000672" cy="40287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11" y="3476331"/>
              <a:ext cx="1000672" cy="40287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460777"/>
              <a:ext cx="1000672" cy="40287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718484"/>
              <a:ext cx="1000672" cy="40287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30" y="3799916"/>
              <a:ext cx="1000672" cy="40287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39514" y="2564378"/>
            <a:ext cx="2041810" cy="1219003"/>
            <a:chOff x="1509287" y="4000677"/>
            <a:chExt cx="2041810" cy="121900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59" y="4225454"/>
              <a:ext cx="1000672" cy="4028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267" y="4000677"/>
              <a:ext cx="1000672" cy="40287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894" y="4174184"/>
              <a:ext cx="1000672" cy="4028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731" y="4489567"/>
              <a:ext cx="1000672" cy="40287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287" y="4387709"/>
              <a:ext cx="1000672" cy="40287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929" y="4748202"/>
              <a:ext cx="1000672" cy="40287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53" y="4816806"/>
              <a:ext cx="1000672" cy="40287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425" y="4653420"/>
              <a:ext cx="1000672" cy="402874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2348091" y="4877655"/>
            <a:ext cx="2459539" cy="795878"/>
            <a:chOff x="611695" y="2755663"/>
            <a:chExt cx="2857899" cy="795878"/>
          </a:xfrm>
        </p:grpSpPr>
        <p:sp>
          <p:nvSpPr>
            <p:cNvPr id="71" name="Rounded Rectangle 70"/>
            <p:cNvSpPr/>
            <p:nvPr/>
          </p:nvSpPr>
          <p:spPr>
            <a:xfrm>
              <a:off x="611695" y="2755663"/>
              <a:ext cx="2857899" cy="795878"/>
            </a:xfrm>
            <a:prstGeom prst="roundRect">
              <a:avLst>
                <a:gd name="adj" fmla="val 17553"/>
              </a:avLst>
            </a:prstGeom>
            <a:solidFill>
              <a:srgbClr val="AFDEF9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52012" y="2861215"/>
              <a:ext cx="2313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8 + 7 = 15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70674" y="4615140"/>
            <a:ext cx="1670598" cy="1264892"/>
            <a:chOff x="535804" y="2937898"/>
            <a:chExt cx="1670598" cy="1264892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92" y="3203070"/>
              <a:ext cx="1000672" cy="40287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1" y="2937898"/>
              <a:ext cx="1000672" cy="40287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04" y="3139335"/>
              <a:ext cx="1000672" cy="40287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11" y="3476331"/>
              <a:ext cx="1000672" cy="40287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460777"/>
              <a:ext cx="1000672" cy="40287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718484"/>
              <a:ext cx="1000672" cy="402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30" y="3799916"/>
              <a:ext cx="1000672" cy="402874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541167" y="4631950"/>
            <a:ext cx="2041810" cy="1219003"/>
            <a:chOff x="1509287" y="4000677"/>
            <a:chExt cx="2041810" cy="1219003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59" y="4225454"/>
              <a:ext cx="1000672" cy="40287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267" y="4000677"/>
              <a:ext cx="1000672" cy="40287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894" y="4174184"/>
              <a:ext cx="1000672" cy="40287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731" y="4489567"/>
              <a:ext cx="1000672" cy="40287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287" y="4387709"/>
              <a:ext cx="1000672" cy="40287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929" y="4748202"/>
              <a:ext cx="1000672" cy="40287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53" y="4816806"/>
              <a:ext cx="1000672" cy="40287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425" y="4653420"/>
              <a:ext cx="1000672" cy="402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6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774132" y="1554772"/>
            <a:ext cx="2522854" cy="2174874"/>
          </a:xfrm>
          <a:prstGeom prst="triangle">
            <a:avLst/>
          </a:prstGeom>
          <a:solidFill>
            <a:srgbClr val="DFEBB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04381" y="1995878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4588" y="3078143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1093" y="3085901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47B1E5"/>
                </a:solidFill>
              </a:rPr>
              <a:t>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2152776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9D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226" y="2437590"/>
              <a:ext cx="3290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15 lollies.</a:t>
              </a:r>
            </a:p>
            <a:p>
              <a:r>
                <a:rPr lang="en-GB" dirty="0"/>
                <a:t>I eat the blue ones.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70128" y="4374927"/>
            <a:ext cx="3194213" cy="1033610"/>
            <a:chOff x="611695" y="2755663"/>
            <a:chExt cx="2857899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2857899" cy="795878"/>
            </a:xfrm>
            <a:prstGeom prst="roundRect">
              <a:avLst>
                <a:gd name="adj" fmla="val 17553"/>
              </a:avLst>
            </a:prstGeom>
            <a:solidFill>
              <a:srgbClr val="DFEBBF"/>
            </a:solidFill>
            <a:ln w="38100">
              <a:solidFill>
                <a:srgbClr val="B9D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2011" y="2861215"/>
              <a:ext cx="2313452" cy="59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15 – 8 = 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50752" y="3953399"/>
            <a:ext cx="2169613" cy="1642721"/>
            <a:chOff x="535804" y="2937898"/>
            <a:chExt cx="1670598" cy="126489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92" y="3203070"/>
              <a:ext cx="1000672" cy="4028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1" y="2937898"/>
              <a:ext cx="1000672" cy="40287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04" y="3139335"/>
              <a:ext cx="1000672" cy="40287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11" y="3476331"/>
              <a:ext cx="1000672" cy="40287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460777"/>
              <a:ext cx="1000672" cy="40287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718484"/>
              <a:ext cx="1000672" cy="40287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30" y="3799916"/>
              <a:ext cx="1000672" cy="40287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16665" y="4002832"/>
            <a:ext cx="2651708" cy="1583125"/>
            <a:chOff x="1509287" y="4000677"/>
            <a:chExt cx="2041810" cy="121900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59" y="4225454"/>
              <a:ext cx="1000672" cy="4028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267" y="4000677"/>
              <a:ext cx="1000672" cy="40287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894" y="4174184"/>
              <a:ext cx="1000672" cy="4028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731" y="4489567"/>
              <a:ext cx="1000672" cy="40287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287" y="4387709"/>
              <a:ext cx="1000672" cy="40287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929" y="4748202"/>
              <a:ext cx="1000672" cy="40287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53" y="4816806"/>
              <a:ext cx="1000672" cy="40287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425" y="4653420"/>
              <a:ext cx="1000672" cy="402874"/>
            </a:xfrm>
            <a:prstGeom prst="rect">
              <a:avLst/>
            </a:prstGeom>
          </p:spPr>
        </p:pic>
      </p:grpSp>
      <p:sp>
        <p:nvSpPr>
          <p:cNvPr id="9" name="Multiply 8"/>
          <p:cNvSpPr/>
          <p:nvPr/>
        </p:nvSpPr>
        <p:spPr>
          <a:xfrm>
            <a:off x="610860" y="3536137"/>
            <a:ext cx="2563656" cy="2563656"/>
          </a:xfrm>
          <a:prstGeom prst="mathMultiply">
            <a:avLst>
              <a:gd name="adj1" fmla="val 10853"/>
            </a:avLst>
          </a:prstGeom>
          <a:solidFill>
            <a:srgbClr val="ED6C7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774132" y="1554772"/>
            <a:ext cx="2522854" cy="2174874"/>
          </a:xfrm>
          <a:prstGeom prst="triangle">
            <a:avLst/>
          </a:prstGeom>
          <a:solidFill>
            <a:srgbClr val="AFDEF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04381" y="1995878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4588" y="3078143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1093" y="3085901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47B1E5"/>
                </a:solidFill>
              </a:rPr>
              <a:t>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2152776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226" y="2437590"/>
              <a:ext cx="3290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15 lollies.</a:t>
              </a:r>
            </a:p>
            <a:p>
              <a:r>
                <a:rPr lang="en-GB" dirty="0"/>
                <a:t>I save the greens ones for later.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70128" y="4374927"/>
            <a:ext cx="3194213" cy="1033610"/>
            <a:chOff x="611695" y="2755663"/>
            <a:chExt cx="2857899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2857899" cy="795878"/>
            </a:xfrm>
            <a:prstGeom prst="roundRect">
              <a:avLst>
                <a:gd name="adj" fmla="val 17553"/>
              </a:avLst>
            </a:prstGeom>
            <a:solidFill>
              <a:srgbClr val="AFDEF9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2011" y="2861215"/>
              <a:ext cx="2313452" cy="59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15 – 7 = 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50752" y="3953399"/>
            <a:ext cx="2169613" cy="1642721"/>
            <a:chOff x="535804" y="2937898"/>
            <a:chExt cx="1670598" cy="126489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92" y="3203070"/>
              <a:ext cx="1000672" cy="4028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1" y="2937898"/>
              <a:ext cx="1000672" cy="40287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04" y="3139335"/>
              <a:ext cx="1000672" cy="40287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11" y="3476331"/>
              <a:ext cx="1000672" cy="40287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460777"/>
              <a:ext cx="1000672" cy="40287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718484"/>
              <a:ext cx="1000672" cy="40287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30" y="3799916"/>
              <a:ext cx="1000672" cy="40287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16665" y="4002832"/>
            <a:ext cx="2651708" cy="1583125"/>
            <a:chOff x="1509287" y="4000677"/>
            <a:chExt cx="2041810" cy="121900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59" y="4225454"/>
              <a:ext cx="1000672" cy="4028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267" y="4000677"/>
              <a:ext cx="1000672" cy="40287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894" y="4174184"/>
              <a:ext cx="1000672" cy="4028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731" y="4489567"/>
              <a:ext cx="1000672" cy="40287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287" y="4387709"/>
              <a:ext cx="1000672" cy="40287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929" y="4748202"/>
              <a:ext cx="1000672" cy="40287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53" y="4816806"/>
              <a:ext cx="1000672" cy="40287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425" y="4653420"/>
              <a:ext cx="1000672" cy="402874"/>
            </a:xfrm>
            <a:prstGeom prst="rect">
              <a:avLst/>
            </a:prstGeom>
          </p:spPr>
        </p:pic>
      </p:grpSp>
      <p:sp>
        <p:nvSpPr>
          <p:cNvPr id="9" name="Multiply 8"/>
          <p:cNvSpPr/>
          <p:nvPr/>
        </p:nvSpPr>
        <p:spPr>
          <a:xfrm>
            <a:off x="5892407" y="3536137"/>
            <a:ext cx="2563656" cy="2563656"/>
          </a:xfrm>
          <a:prstGeom prst="mathMultiply">
            <a:avLst>
              <a:gd name="adj1" fmla="val 10853"/>
            </a:avLst>
          </a:prstGeom>
          <a:solidFill>
            <a:srgbClr val="ED6C7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82525" y="3397541"/>
            <a:ext cx="2313451" cy="27683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FB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422404" y="4411272"/>
            <a:ext cx="23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 + 7 =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2404" y="3882765"/>
            <a:ext cx="23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 + 8 =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2525" y="5452905"/>
            <a:ext cx="23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 – 7 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2525" y="4924398"/>
            <a:ext cx="23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 – 8 = 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327895" y="1551089"/>
            <a:ext cx="2634755" cy="2271341"/>
          </a:xfrm>
          <a:prstGeom prst="triangle">
            <a:avLst/>
          </a:prstGeom>
          <a:solidFill>
            <a:srgbClr val="E3D4E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14094" y="1952349"/>
            <a:ext cx="18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9050">
                  <a:noFill/>
                </a:ln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6419" y="309644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1770" y="309644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47B1E5"/>
                </a:solidFill>
              </a:rPr>
              <a:t>8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21612" y="4128527"/>
            <a:ext cx="2041084" cy="1545405"/>
            <a:chOff x="535804" y="2937898"/>
            <a:chExt cx="1670598" cy="126489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92" y="3203070"/>
              <a:ext cx="1000672" cy="4028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1" y="2937898"/>
              <a:ext cx="1000672" cy="4028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04" y="3139335"/>
              <a:ext cx="1000672" cy="40287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11" y="3476331"/>
              <a:ext cx="1000672" cy="40287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460777"/>
              <a:ext cx="1000672" cy="40287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5" y="3718484"/>
              <a:ext cx="1000672" cy="40287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30" y="3799916"/>
              <a:ext cx="1000672" cy="40287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061167" y="4156560"/>
            <a:ext cx="2494618" cy="1489339"/>
            <a:chOff x="1509287" y="4000677"/>
            <a:chExt cx="2041810" cy="121900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59" y="4225454"/>
              <a:ext cx="1000672" cy="40287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267" y="4000677"/>
              <a:ext cx="1000672" cy="40287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894" y="4174184"/>
              <a:ext cx="1000672" cy="40287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731" y="4489567"/>
              <a:ext cx="1000672" cy="40287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287" y="4387709"/>
              <a:ext cx="1000672" cy="40287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929" y="4748202"/>
              <a:ext cx="1000672" cy="4028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53" y="4816806"/>
              <a:ext cx="1000672" cy="40287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425" y="4653420"/>
              <a:ext cx="1000672" cy="402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4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  <p:bldP spid="17" grpId="0" build="p"/>
      <p:bldP spid="18" grpId="0" build="p"/>
      <p:bldP spid="19" grpId="0" build="p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032620" y="3246539"/>
            <a:ext cx="3196206" cy="2755350"/>
          </a:xfrm>
          <a:prstGeom prst="triangle">
            <a:avLst/>
          </a:prstGeom>
          <a:solidFill>
            <a:srgbClr val="E3D4E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99545" y="3751927"/>
            <a:ext cx="186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9050">
                  <a:noFill/>
                </a:ln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1855" y="518217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ED6C76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211" y="5182177"/>
            <a:ext cx="18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14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69116" y="1613320"/>
            <a:ext cx="8056725" cy="540175"/>
            <a:chOff x="-369116" y="1613320"/>
            <a:chExt cx="8056725" cy="540175"/>
          </a:xfrm>
        </p:grpSpPr>
        <p:sp>
          <p:nvSpPr>
            <p:cNvPr id="9" name="Rounded Rectangle 8"/>
            <p:cNvSpPr/>
            <p:nvPr/>
          </p:nvSpPr>
          <p:spPr>
            <a:xfrm>
              <a:off x="-369116" y="1613320"/>
              <a:ext cx="4798504" cy="5401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DBC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44864" y="1698742"/>
              <a:ext cx="644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20 apples.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369117" y="2342476"/>
            <a:ext cx="9513117" cy="540175"/>
            <a:chOff x="-369117" y="2342476"/>
            <a:chExt cx="9513117" cy="540175"/>
          </a:xfrm>
        </p:grpSpPr>
        <p:sp>
          <p:nvSpPr>
            <p:cNvPr id="11" name="Rounded Rectangle 10"/>
            <p:cNvSpPr/>
            <p:nvPr/>
          </p:nvSpPr>
          <p:spPr>
            <a:xfrm>
              <a:off x="-369117" y="2342476"/>
              <a:ext cx="6007917" cy="5401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CFB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4792" y="2427898"/>
              <a:ext cx="791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 are red and 14 are green.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37899" y="3743797"/>
            <a:ext cx="2235775" cy="1297071"/>
            <a:chOff x="525411" y="2664579"/>
            <a:chExt cx="1801619" cy="10451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81" y="2700048"/>
              <a:ext cx="565850" cy="571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180" y="3027204"/>
              <a:ext cx="565850" cy="571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47" y="2664579"/>
              <a:ext cx="565850" cy="571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" y="3102808"/>
              <a:ext cx="565850" cy="571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31" y="3132028"/>
              <a:ext cx="565850" cy="5715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32" y="3138277"/>
              <a:ext cx="565850" cy="5715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901166" y="3291764"/>
            <a:ext cx="2644651" cy="2151671"/>
            <a:chOff x="4790839" y="2338064"/>
            <a:chExt cx="2131096" cy="173384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452" y="2386023"/>
              <a:ext cx="565850" cy="5715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598" y="2338064"/>
              <a:ext cx="565850" cy="5715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496" y="2586379"/>
              <a:ext cx="565850" cy="5715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67" y="2550087"/>
              <a:ext cx="565850" cy="571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21" y="2939168"/>
              <a:ext cx="565850" cy="5715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606" y="2825827"/>
              <a:ext cx="565850" cy="5715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76" y="2806737"/>
              <a:ext cx="565850" cy="5715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593" y="3060854"/>
              <a:ext cx="565850" cy="5715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757" y="3042499"/>
              <a:ext cx="565850" cy="5715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839" y="3320211"/>
              <a:ext cx="565850" cy="5715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21" y="3474443"/>
              <a:ext cx="565850" cy="5715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75" y="3371112"/>
              <a:ext cx="565850" cy="5715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29" y="3500410"/>
              <a:ext cx="565850" cy="5715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085" y="3286846"/>
              <a:ext cx="56585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6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Family Triangles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980363" y="2522572"/>
            <a:ext cx="2522854" cy="2174874"/>
          </a:xfrm>
          <a:prstGeom prst="triangle">
            <a:avLst/>
          </a:prstGeom>
          <a:solidFill>
            <a:srgbClr val="CFB6D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10612" y="2963678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noFill/>
                </a:ln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0819" y="4045943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ED6C76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1599" y="4053701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chemeClr val="tx1"/>
                  </a:solidFill>
                </a:ln>
                <a:solidFill>
                  <a:srgbClr val="B9D36E"/>
                </a:solidFill>
              </a:rPr>
              <a:t>14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28939" y="1607537"/>
            <a:ext cx="6275189" cy="836560"/>
            <a:chOff x="-369117" y="2342476"/>
            <a:chExt cx="5225342" cy="836560"/>
          </a:xfrm>
        </p:grpSpPr>
        <p:sp>
          <p:nvSpPr>
            <p:cNvPr id="15" name="Rounded Rectangle 14"/>
            <p:cNvSpPr/>
            <p:nvPr/>
          </p:nvSpPr>
          <p:spPr>
            <a:xfrm>
              <a:off x="-369117" y="2342476"/>
              <a:ext cx="5225342" cy="8365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CFB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226" y="2437590"/>
              <a:ext cx="3290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have 20 apples.</a:t>
              </a:r>
            </a:p>
            <a:p>
              <a:r>
                <a:rPr lang="en-GB" dirty="0"/>
                <a:t>6 are red and 14 are green.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64217" y="3122478"/>
            <a:ext cx="2459539" cy="795878"/>
            <a:chOff x="611695" y="2755663"/>
            <a:chExt cx="2857899" cy="795878"/>
          </a:xfrm>
        </p:grpSpPr>
        <p:sp>
          <p:nvSpPr>
            <p:cNvPr id="10" name="Rounded Rectangle 9"/>
            <p:cNvSpPr/>
            <p:nvPr/>
          </p:nvSpPr>
          <p:spPr>
            <a:xfrm>
              <a:off x="611695" y="2755663"/>
              <a:ext cx="2857899" cy="795878"/>
            </a:xfrm>
            <a:prstGeom prst="roundRect">
              <a:avLst>
                <a:gd name="adj" fmla="val 17553"/>
              </a:avLst>
            </a:prstGeom>
            <a:solidFill>
              <a:srgbClr val="F7BBBF"/>
            </a:solidFill>
            <a:ln w="38100">
              <a:solidFill>
                <a:srgbClr val="ED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382" y="2861215"/>
              <a:ext cx="2617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6 + 14 = 20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64216" y="4877655"/>
            <a:ext cx="2459539" cy="795878"/>
            <a:chOff x="611695" y="2755663"/>
            <a:chExt cx="2857899" cy="795878"/>
          </a:xfrm>
        </p:grpSpPr>
        <p:sp>
          <p:nvSpPr>
            <p:cNvPr id="71" name="Rounded Rectangle 70"/>
            <p:cNvSpPr/>
            <p:nvPr/>
          </p:nvSpPr>
          <p:spPr>
            <a:xfrm>
              <a:off x="611695" y="2755663"/>
              <a:ext cx="2857899" cy="795878"/>
            </a:xfrm>
            <a:prstGeom prst="roundRect">
              <a:avLst>
                <a:gd name="adj" fmla="val 17553"/>
              </a:avLst>
            </a:prstGeom>
            <a:solidFill>
              <a:srgbClr val="DFEBBF"/>
            </a:solidFill>
            <a:ln w="38100">
              <a:solidFill>
                <a:srgbClr val="B9D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1853" y="2861215"/>
              <a:ext cx="2617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 + 6 = 20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2766" y="3145622"/>
            <a:ext cx="1317456" cy="764314"/>
            <a:chOff x="525411" y="2664579"/>
            <a:chExt cx="1801619" cy="104519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81" y="2700048"/>
              <a:ext cx="565850" cy="571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180" y="3027204"/>
              <a:ext cx="565850" cy="571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47" y="2664579"/>
              <a:ext cx="565850" cy="5715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" y="3102808"/>
              <a:ext cx="565850" cy="5715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31" y="3132028"/>
              <a:ext cx="565850" cy="5715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32" y="3138277"/>
              <a:ext cx="565850" cy="5715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476259" y="2945085"/>
            <a:ext cx="1558391" cy="1267897"/>
            <a:chOff x="4790839" y="2338064"/>
            <a:chExt cx="2131096" cy="1733846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452" y="2386023"/>
              <a:ext cx="565850" cy="57150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598" y="2338064"/>
              <a:ext cx="565850" cy="57150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496" y="2586379"/>
              <a:ext cx="565850" cy="5715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67" y="2550087"/>
              <a:ext cx="565850" cy="5715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21" y="2939168"/>
              <a:ext cx="565850" cy="5715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606" y="2825827"/>
              <a:ext cx="565850" cy="57150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76" y="2806737"/>
              <a:ext cx="565850" cy="5715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593" y="3060854"/>
              <a:ext cx="565850" cy="57150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757" y="3042499"/>
              <a:ext cx="565850" cy="571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839" y="3320211"/>
              <a:ext cx="565850" cy="5715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21" y="3474443"/>
              <a:ext cx="565850" cy="57150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75" y="3371112"/>
              <a:ext cx="565850" cy="57150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29" y="3500410"/>
              <a:ext cx="565850" cy="57150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085" y="3286846"/>
              <a:ext cx="565850" cy="571500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709234" y="4641645"/>
            <a:ext cx="1558391" cy="1267897"/>
            <a:chOff x="4790839" y="2338064"/>
            <a:chExt cx="2131096" cy="1733846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452" y="2386023"/>
              <a:ext cx="565850" cy="57150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598" y="2338064"/>
              <a:ext cx="565850" cy="57150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496" y="2586379"/>
              <a:ext cx="565850" cy="5715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67" y="2550087"/>
              <a:ext cx="565850" cy="5715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21" y="2939168"/>
              <a:ext cx="565850" cy="5715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606" y="2825827"/>
              <a:ext cx="565850" cy="5715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76" y="2806737"/>
              <a:ext cx="565850" cy="5715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593" y="3060854"/>
              <a:ext cx="565850" cy="5715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757" y="3042499"/>
              <a:ext cx="565850" cy="5715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839" y="3320211"/>
              <a:ext cx="565850" cy="57150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21" y="3474443"/>
              <a:ext cx="565850" cy="57150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75" y="3371112"/>
              <a:ext cx="565850" cy="571500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29" y="3500410"/>
              <a:ext cx="565850" cy="57150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085" y="3286846"/>
              <a:ext cx="565850" cy="571500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4611141" y="4889259"/>
            <a:ext cx="1317456" cy="764314"/>
            <a:chOff x="525411" y="2664579"/>
            <a:chExt cx="1801619" cy="1045198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81" y="2700048"/>
              <a:ext cx="565850" cy="57150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180" y="3027204"/>
              <a:ext cx="565850" cy="571500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47" y="2664579"/>
              <a:ext cx="565850" cy="57150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" y="3102808"/>
              <a:ext cx="565850" cy="57150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31" y="3132028"/>
              <a:ext cx="565850" cy="57150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32" y="3138277"/>
              <a:ext cx="56585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5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2B828E38-98E0-4383-94F7-1551083635AD}" vid="{98D973AB-FEE2-41B7-BB8D-8C5BBB1E9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1479</TotalTime>
  <Words>707</Words>
  <Application>Microsoft Office PowerPoint</Application>
  <PresentationFormat>On-screen Show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  <vt:lpstr>Fact Family Triangles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Mews</dc:creator>
  <cp:lastModifiedBy>marwa zakzouk</cp:lastModifiedBy>
  <cp:revision>41</cp:revision>
  <dcterms:created xsi:type="dcterms:W3CDTF">2020-10-19T15:48:20Z</dcterms:created>
  <dcterms:modified xsi:type="dcterms:W3CDTF">2024-04-28T06:42:51Z</dcterms:modified>
</cp:coreProperties>
</file>