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9" r:id="rId5"/>
    <p:sldId id="258" r:id="rId6"/>
    <p:sldId id="326" r:id="rId7"/>
    <p:sldId id="264" r:id="rId8"/>
    <p:sldId id="278" r:id="rId9"/>
    <p:sldId id="279" r:id="rId10"/>
    <p:sldId id="280" r:id="rId11"/>
    <p:sldId id="281" r:id="rId12"/>
    <p:sldId id="327" r:id="rId13"/>
    <p:sldId id="32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14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eystage2-ks2/ks2-english/ks2-stori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9/19/2023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9/19/2023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4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72736" y="5928938"/>
            <a:ext cx="1207423" cy="796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7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7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9/19/2023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684" r:id="rId7"/>
    <p:sldLayoutId id="2147483724" r:id="rId8"/>
    <p:sldLayoutId id="214748372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LDMWJCrDVMI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1026" name="Picture 2" descr="35,418 Writing Clipart Stock Photos and Images - 123RF">
            <a:extLst>
              <a:ext uri="{FF2B5EF4-FFF2-40B4-BE49-F238E27FC236}">
                <a16:creationId xmlns:a16="http://schemas.microsoft.com/office/drawing/2014/main" id="{140D8634-51ED-1B90-4F3E-6498E43D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967"/>
            <a:ext cx="6781800" cy="35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C01E-D59E-E9F7-34BB-08D0F8D9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8895"/>
            <a:ext cx="7762873" cy="99430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Watch the story</a:t>
            </a:r>
          </a:p>
        </p:txBody>
      </p:sp>
      <p:pic>
        <p:nvPicPr>
          <p:cNvPr id="6" name="Online Media 5" title="Little Red Riding Hood | Fairy Tales | Gigglebox">
            <a:hlinkClick r:id="" action="ppaction://media"/>
            <a:extLst>
              <a:ext uri="{FF2B5EF4-FFF2-40B4-BE49-F238E27FC236}">
                <a16:creationId xmlns:a16="http://schemas.microsoft.com/office/drawing/2014/main" id="{DE181A13-339E-3055-F9A0-377DFF96D5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1792986"/>
            <a:ext cx="7162800" cy="40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2" name="Google Shape;821;p33">
            <a:extLst>
              <a:ext uri="{FF2B5EF4-FFF2-40B4-BE49-F238E27FC236}">
                <a16:creationId xmlns:a16="http://schemas.microsoft.com/office/drawing/2014/main" id="{4843AE7F-98BD-9C10-F89E-5FBB944324DD}"/>
              </a:ext>
            </a:extLst>
          </p:cNvPr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write caption or sentences to describe a story.</a:t>
            </a:r>
          </a:p>
        </p:txBody>
      </p:sp>
      <p:grpSp>
        <p:nvGrpSpPr>
          <p:cNvPr id="3" name="Google Shape;825;p33">
            <a:extLst>
              <a:ext uri="{FF2B5EF4-FFF2-40B4-BE49-F238E27FC236}">
                <a16:creationId xmlns:a16="http://schemas.microsoft.com/office/drawing/2014/main" id="{47380295-004C-3F70-1300-E3F0B375BCC5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4" name="Google Shape;826;p33">
              <a:extLst>
                <a:ext uri="{FF2B5EF4-FFF2-40B4-BE49-F238E27FC236}">
                  <a16:creationId xmlns:a16="http://schemas.microsoft.com/office/drawing/2014/main" id="{B2158246-907D-32D8-8A75-0C24B57ED21A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and identify the main features of writing a story.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Google Shape;827;p33">
              <a:extLst>
                <a:ext uri="{FF2B5EF4-FFF2-40B4-BE49-F238E27FC236}">
                  <a16:creationId xmlns:a16="http://schemas.microsoft.com/office/drawing/2014/main" id="{3D21B490-682A-1FB4-5F61-D6BCE34E9BDC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" name="Google Shape;786;p33">
            <a:extLst>
              <a:ext uri="{FF2B5EF4-FFF2-40B4-BE49-F238E27FC236}">
                <a16:creationId xmlns:a16="http://schemas.microsoft.com/office/drawing/2014/main" id="{1A1EB4A9-CF63-07B9-174D-9232427E8E4B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12" name="Google Shape;787;p33">
              <a:extLst>
                <a:ext uri="{FF2B5EF4-FFF2-40B4-BE49-F238E27FC236}">
                  <a16:creationId xmlns:a16="http://schemas.microsoft.com/office/drawing/2014/main" id="{2AF5EDEF-56F4-2845-4EB4-2DC4D4FC17E3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present text in a range of different ways, e.g. diagrams with typed labels, storyboards with handwritten captions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788;p33">
              <a:extLst>
                <a:ext uri="{FF2B5EF4-FFF2-40B4-BE49-F238E27FC236}">
                  <a16:creationId xmlns:a16="http://schemas.microsoft.com/office/drawing/2014/main" id="{33341055-E24F-5AD2-855C-82674AF5D369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write caption or sentences to describe a story.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grpSp>
        <p:nvGrpSpPr>
          <p:cNvPr id="2" name="Google Shape;825;p33">
            <a:extLst>
              <a:ext uri="{FF2B5EF4-FFF2-40B4-BE49-F238E27FC236}">
                <a16:creationId xmlns:a16="http://schemas.microsoft.com/office/drawing/2014/main" id="{E81EBB10-6165-59CE-F4A1-312A8517950A}"/>
              </a:ext>
            </a:extLst>
          </p:cNvPr>
          <p:cNvGrpSpPr/>
          <p:nvPr/>
        </p:nvGrpSpPr>
        <p:grpSpPr>
          <a:xfrm>
            <a:off x="4755688" y="1729700"/>
            <a:ext cx="3273243" cy="826492"/>
            <a:chOff x="4521875" y="1199075"/>
            <a:chExt cx="3273243" cy="694200"/>
          </a:xfrm>
        </p:grpSpPr>
        <p:sp>
          <p:nvSpPr>
            <p:cNvPr id="3" name="Google Shape;826;p33">
              <a:extLst>
                <a:ext uri="{FF2B5EF4-FFF2-40B4-BE49-F238E27FC236}">
                  <a16:creationId xmlns:a16="http://schemas.microsoft.com/office/drawing/2014/main" id="{D262847A-6ECA-4EE1-B1A2-0B62462CCB20}"/>
                </a:ext>
              </a:extLst>
            </p:cNvPr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and identify the main features of writing a story.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827;p33">
              <a:extLst>
                <a:ext uri="{FF2B5EF4-FFF2-40B4-BE49-F238E27FC236}">
                  <a16:creationId xmlns:a16="http://schemas.microsoft.com/office/drawing/2014/main" id="{C5ECCBEA-FB7C-42B9-FA07-711C14509A7E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Google Shape;786;p33">
            <a:extLst>
              <a:ext uri="{FF2B5EF4-FFF2-40B4-BE49-F238E27FC236}">
                <a16:creationId xmlns:a16="http://schemas.microsoft.com/office/drawing/2014/main" id="{F2AEA588-04EA-9741-D228-CBFEC9A4FD39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>
              <a:extLst>
                <a:ext uri="{FF2B5EF4-FFF2-40B4-BE49-F238E27FC236}">
                  <a16:creationId xmlns:a16="http://schemas.microsoft.com/office/drawing/2014/main" id="{A20E8AE2-87E0-B64E-B3F6-7B9030EF36DD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present text in a range of different ways, e.g. diagrams with typed labels, storyboards with handwritten captions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788;p33">
              <a:extLst>
                <a:ext uri="{FF2B5EF4-FFF2-40B4-BE49-F238E27FC236}">
                  <a16:creationId xmlns:a16="http://schemas.microsoft.com/office/drawing/2014/main" id="{CB556AFC-CA55-5DF6-924A-728A41256CAC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B2D1-F507-184E-0195-E9EFFD50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24B39-1D5F-8EEA-5DFF-55BEDB5DF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0196" r="11666" b="7648"/>
          <a:stretch/>
        </p:blipFill>
        <p:spPr>
          <a:xfrm>
            <a:off x="533399" y="478896"/>
            <a:ext cx="8143873" cy="5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32519EE-21A0-4013-BB3F-D6A7F079E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24" y="2507649"/>
            <a:ext cx="1348291" cy="301627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E6BC637-4E82-496E-A187-5DF61061BED7}"/>
              </a:ext>
            </a:extLst>
          </p:cNvPr>
          <p:cNvSpPr/>
          <p:nvPr/>
        </p:nvSpPr>
        <p:spPr>
          <a:xfrm>
            <a:off x="616015" y="1396257"/>
            <a:ext cx="7860490" cy="648998"/>
          </a:xfrm>
          <a:custGeom>
            <a:avLst/>
            <a:gdLst>
              <a:gd name="connsiteX0" fmla="*/ 0 w 7860490"/>
              <a:gd name="connsiteY0" fmla="*/ 0 h 648998"/>
              <a:gd name="connsiteX1" fmla="*/ 546425 w 7860490"/>
              <a:gd name="connsiteY1" fmla="*/ 0 h 648998"/>
              <a:gd name="connsiteX2" fmla="*/ 581512 w 7860490"/>
              <a:gd name="connsiteY2" fmla="*/ 0 h 648998"/>
              <a:gd name="connsiteX3" fmla="*/ 7278978 w 7860490"/>
              <a:gd name="connsiteY3" fmla="*/ 0 h 648998"/>
              <a:gd name="connsiteX4" fmla="*/ 7397955 w 7860490"/>
              <a:gd name="connsiteY4" fmla="*/ 0 h 648998"/>
              <a:gd name="connsiteX5" fmla="*/ 7860490 w 7860490"/>
              <a:gd name="connsiteY5" fmla="*/ 0 h 648998"/>
              <a:gd name="connsiteX6" fmla="*/ 7535991 w 7860490"/>
              <a:gd name="connsiteY6" fmla="*/ 324499 h 648998"/>
              <a:gd name="connsiteX7" fmla="*/ 7860490 w 7860490"/>
              <a:gd name="connsiteY7" fmla="*/ 648998 h 648998"/>
              <a:gd name="connsiteX8" fmla="*/ 7278978 w 7860490"/>
              <a:gd name="connsiteY8" fmla="*/ 648998 h 648998"/>
              <a:gd name="connsiteX9" fmla="*/ 7278977 w 7860490"/>
              <a:gd name="connsiteY9" fmla="*/ 648997 h 648998"/>
              <a:gd name="connsiteX10" fmla="*/ 581513 w 7860490"/>
              <a:gd name="connsiteY10" fmla="*/ 648997 h 648998"/>
              <a:gd name="connsiteX11" fmla="*/ 581512 w 7860490"/>
              <a:gd name="connsiteY11" fmla="*/ 648998 h 648998"/>
              <a:gd name="connsiteX12" fmla="*/ 0 w 7860490"/>
              <a:gd name="connsiteY12" fmla="*/ 648998 h 648998"/>
              <a:gd name="connsiteX13" fmla="*/ 324499 w 7860490"/>
              <a:gd name="connsiteY13" fmla="*/ 324499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0490" h="648998">
                <a:moveTo>
                  <a:pt x="0" y="0"/>
                </a:moveTo>
                <a:lnTo>
                  <a:pt x="546425" y="0"/>
                </a:lnTo>
                <a:lnTo>
                  <a:pt x="581512" y="0"/>
                </a:lnTo>
                <a:lnTo>
                  <a:pt x="7278978" y="0"/>
                </a:lnTo>
                <a:lnTo>
                  <a:pt x="7397955" y="0"/>
                </a:lnTo>
                <a:lnTo>
                  <a:pt x="7860490" y="0"/>
                </a:lnTo>
                <a:lnTo>
                  <a:pt x="7535991" y="324499"/>
                </a:lnTo>
                <a:lnTo>
                  <a:pt x="7860490" y="648998"/>
                </a:lnTo>
                <a:lnTo>
                  <a:pt x="7278978" y="648998"/>
                </a:lnTo>
                <a:lnTo>
                  <a:pt x="7278977" y="648997"/>
                </a:lnTo>
                <a:lnTo>
                  <a:pt x="581513" y="648997"/>
                </a:lnTo>
                <a:lnTo>
                  <a:pt x="581512" y="648998"/>
                </a:lnTo>
                <a:lnTo>
                  <a:pt x="0" y="648998"/>
                </a:lnTo>
                <a:lnTo>
                  <a:pt x="324499" y="324499"/>
                </a:lnTo>
                <a:close/>
              </a:path>
            </a:pathLst>
          </a:custGeom>
          <a:solidFill>
            <a:srgbClr val="78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AU" sz="3200" b="1" dirty="0">
                <a:solidFill>
                  <a:schemeClr val="bg1"/>
                </a:solidFill>
              </a:rPr>
              <a:t>Who is the story about?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>
                <a:solidFill>
                  <a:srgbClr val="643C90"/>
                </a:solidFill>
                <a:latin typeface="+mn-lt"/>
              </a:rPr>
              <a:t>Characters</a:t>
            </a:r>
            <a:endParaRPr lang="en-GB" sz="3600" dirty="0">
              <a:solidFill>
                <a:srgbClr val="643C9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9EBF38-8449-4CC0-9EE5-B6AE88BA8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52" y="2940540"/>
            <a:ext cx="4647501" cy="25833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0967AB-A475-45F7-BF8E-04B539EE0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7" y="2192333"/>
            <a:ext cx="2364881" cy="3561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D9144-DFE8-4AF3-B95A-55606E55D7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87" y="2126008"/>
            <a:ext cx="2364882" cy="3576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F4E59D-75A9-42C2-8790-2F2AD4E69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40" y="2123024"/>
            <a:ext cx="1411263" cy="35024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CB96-95B5-4474-B9CF-AA6DEAB29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11" y="3021780"/>
            <a:ext cx="1591378" cy="26802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3318B0-E202-4C5B-9220-B1EE2F655A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58" y="2453929"/>
            <a:ext cx="1067923" cy="3111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DE08A1-C6BD-4BC1-857F-889CF8E9BA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97" y="4181560"/>
            <a:ext cx="2690702" cy="16827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86BA70-D564-463A-B4C8-452F45FFB3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88" y="4676465"/>
            <a:ext cx="491777" cy="847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53253B-C315-48AA-A6C2-8982323AF871}"/>
              </a:ext>
            </a:extLst>
          </p:cNvPr>
          <p:cNvSpPr/>
          <p:nvPr/>
        </p:nvSpPr>
        <p:spPr>
          <a:xfrm>
            <a:off x="863493" y="5387171"/>
            <a:ext cx="7365534" cy="648999"/>
          </a:xfrm>
          <a:prstGeom prst="rect">
            <a:avLst/>
          </a:prstGeom>
          <a:solidFill>
            <a:srgbClr val="643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0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This may be people, animals, and sometimes objects that are alive.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476D7E8-CE13-43B3-AA36-6AD3337DDF55}"/>
              </a:ext>
            </a:extLst>
          </p:cNvPr>
          <p:cNvSpPr/>
          <p:nvPr/>
        </p:nvSpPr>
        <p:spPr>
          <a:xfrm>
            <a:off x="616015" y="1454534"/>
            <a:ext cx="7860490" cy="648998"/>
          </a:xfrm>
          <a:custGeom>
            <a:avLst/>
            <a:gdLst>
              <a:gd name="connsiteX0" fmla="*/ 0 w 7860490"/>
              <a:gd name="connsiteY0" fmla="*/ 0 h 648998"/>
              <a:gd name="connsiteX1" fmla="*/ 546425 w 7860490"/>
              <a:gd name="connsiteY1" fmla="*/ 0 h 648998"/>
              <a:gd name="connsiteX2" fmla="*/ 581512 w 7860490"/>
              <a:gd name="connsiteY2" fmla="*/ 0 h 648998"/>
              <a:gd name="connsiteX3" fmla="*/ 7278978 w 7860490"/>
              <a:gd name="connsiteY3" fmla="*/ 0 h 648998"/>
              <a:gd name="connsiteX4" fmla="*/ 7397955 w 7860490"/>
              <a:gd name="connsiteY4" fmla="*/ 0 h 648998"/>
              <a:gd name="connsiteX5" fmla="*/ 7860490 w 7860490"/>
              <a:gd name="connsiteY5" fmla="*/ 0 h 648998"/>
              <a:gd name="connsiteX6" fmla="*/ 7535991 w 7860490"/>
              <a:gd name="connsiteY6" fmla="*/ 324499 h 648998"/>
              <a:gd name="connsiteX7" fmla="*/ 7860490 w 7860490"/>
              <a:gd name="connsiteY7" fmla="*/ 648998 h 648998"/>
              <a:gd name="connsiteX8" fmla="*/ 7278978 w 7860490"/>
              <a:gd name="connsiteY8" fmla="*/ 648998 h 648998"/>
              <a:gd name="connsiteX9" fmla="*/ 7278977 w 7860490"/>
              <a:gd name="connsiteY9" fmla="*/ 648997 h 648998"/>
              <a:gd name="connsiteX10" fmla="*/ 581513 w 7860490"/>
              <a:gd name="connsiteY10" fmla="*/ 648997 h 648998"/>
              <a:gd name="connsiteX11" fmla="*/ 581512 w 7860490"/>
              <a:gd name="connsiteY11" fmla="*/ 648998 h 648998"/>
              <a:gd name="connsiteX12" fmla="*/ 0 w 7860490"/>
              <a:gd name="connsiteY12" fmla="*/ 648998 h 648998"/>
              <a:gd name="connsiteX13" fmla="*/ 324499 w 7860490"/>
              <a:gd name="connsiteY13" fmla="*/ 324499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0490" h="648998">
                <a:moveTo>
                  <a:pt x="0" y="0"/>
                </a:moveTo>
                <a:lnTo>
                  <a:pt x="546425" y="0"/>
                </a:lnTo>
                <a:lnTo>
                  <a:pt x="581512" y="0"/>
                </a:lnTo>
                <a:lnTo>
                  <a:pt x="7278978" y="0"/>
                </a:lnTo>
                <a:lnTo>
                  <a:pt x="7397955" y="0"/>
                </a:lnTo>
                <a:lnTo>
                  <a:pt x="7860490" y="0"/>
                </a:lnTo>
                <a:lnTo>
                  <a:pt x="7535991" y="324499"/>
                </a:lnTo>
                <a:lnTo>
                  <a:pt x="7860490" y="648998"/>
                </a:lnTo>
                <a:lnTo>
                  <a:pt x="7278978" y="648998"/>
                </a:lnTo>
                <a:lnTo>
                  <a:pt x="7278977" y="648997"/>
                </a:lnTo>
                <a:lnTo>
                  <a:pt x="581513" y="648997"/>
                </a:lnTo>
                <a:lnTo>
                  <a:pt x="581512" y="648998"/>
                </a:lnTo>
                <a:lnTo>
                  <a:pt x="0" y="648998"/>
                </a:lnTo>
                <a:lnTo>
                  <a:pt x="324499" y="324499"/>
                </a:lnTo>
                <a:close/>
              </a:path>
            </a:pathLst>
          </a:cu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Where and when does the story take place?</a:t>
            </a:r>
          </a:p>
        </p:txBody>
      </p:sp>
      <p:sp>
        <p:nvSpPr>
          <p:cNvPr id="7" name="Title 20">
            <a:extLst>
              <a:ext uri="{FF2B5EF4-FFF2-40B4-BE49-F238E27FC236}">
                <a16:creationId xmlns:a16="http://schemas.microsoft.com/office/drawing/2014/main" id="{323A1786-5595-4B59-9ADE-A5940C5F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6000" dirty="0">
                <a:solidFill>
                  <a:srgbClr val="E94E13"/>
                </a:solidFill>
                <a:latin typeface="+mn-lt"/>
              </a:rPr>
              <a:t>Setting</a:t>
            </a:r>
            <a:endParaRPr lang="en-GB" sz="3600" dirty="0">
              <a:solidFill>
                <a:srgbClr val="E94E13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16D07E-A911-4BAB-AB5A-2FB184148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239">
            <a:off x="688877" y="2350432"/>
            <a:ext cx="3050528" cy="2157139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2C2827-92A0-4692-B0D9-10047270A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6816">
            <a:off x="5355355" y="2388603"/>
            <a:ext cx="3050527" cy="2157139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3E2191-B68C-44E4-8866-4D79A19DB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2819" y="2456269"/>
            <a:ext cx="3050527" cy="2157074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AC065-7827-4587-98BE-03A81A56B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8371">
            <a:off x="5098704" y="3877243"/>
            <a:ext cx="3045244" cy="2157074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948BE1-7D5A-44EF-BA83-2BD886BA64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173" y="3814916"/>
            <a:ext cx="3050525" cy="215707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C295F-B1D6-472A-BFF1-F8A2BDBED6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74817">
            <a:off x="3142820" y="4136798"/>
            <a:ext cx="3050525" cy="2157074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34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2D28362-A9CD-41E7-A6F3-0804634D7935}"/>
              </a:ext>
            </a:extLst>
          </p:cNvPr>
          <p:cNvSpPr/>
          <p:nvPr/>
        </p:nvSpPr>
        <p:spPr>
          <a:xfrm>
            <a:off x="616015" y="1454534"/>
            <a:ext cx="7860490" cy="919550"/>
          </a:xfrm>
          <a:custGeom>
            <a:avLst/>
            <a:gdLst>
              <a:gd name="connsiteX0" fmla="*/ 0 w 7860490"/>
              <a:gd name="connsiteY0" fmla="*/ 0 h 648998"/>
              <a:gd name="connsiteX1" fmla="*/ 546425 w 7860490"/>
              <a:gd name="connsiteY1" fmla="*/ 0 h 648998"/>
              <a:gd name="connsiteX2" fmla="*/ 581512 w 7860490"/>
              <a:gd name="connsiteY2" fmla="*/ 0 h 648998"/>
              <a:gd name="connsiteX3" fmla="*/ 7278978 w 7860490"/>
              <a:gd name="connsiteY3" fmla="*/ 0 h 648998"/>
              <a:gd name="connsiteX4" fmla="*/ 7397955 w 7860490"/>
              <a:gd name="connsiteY4" fmla="*/ 0 h 648998"/>
              <a:gd name="connsiteX5" fmla="*/ 7860490 w 7860490"/>
              <a:gd name="connsiteY5" fmla="*/ 0 h 648998"/>
              <a:gd name="connsiteX6" fmla="*/ 7535991 w 7860490"/>
              <a:gd name="connsiteY6" fmla="*/ 324499 h 648998"/>
              <a:gd name="connsiteX7" fmla="*/ 7860490 w 7860490"/>
              <a:gd name="connsiteY7" fmla="*/ 648998 h 648998"/>
              <a:gd name="connsiteX8" fmla="*/ 7278978 w 7860490"/>
              <a:gd name="connsiteY8" fmla="*/ 648998 h 648998"/>
              <a:gd name="connsiteX9" fmla="*/ 7278977 w 7860490"/>
              <a:gd name="connsiteY9" fmla="*/ 648997 h 648998"/>
              <a:gd name="connsiteX10" fmla="*/ 581513 w 7860490"/>
              <a:gd name="connsiteY10" fmla="*/ 648997 h 648998"/>
              <a:gd name="connsiteX11" fmla="*/ 581512 w 7860490"/>
              <a:gd name="connsiteY11" fmla="*/ 648998 h 648998"/>
              <a:gd name="connsiteX12" fmla="*/ 0 w 7860490"/>
              <a:gd name="connsiteY12" fmla="*/ 648998 h 648998"/>
              <a:gd name="connsiteX13" fmla="*/ 324499 w 7860490"/>
              <a:gd name="connsiteY13" fmla="*/ 324499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0490" h="648998">
                <a:moveTo>
                  <a:pt x="0" y="0"/>
                </a:moveTo>
                <a:lnTo>
                  <a:pt x="546425" y="0"/>
                </a:lnTo>
                <a:lnTo>
                  <a:pt x="581512" y="0"/>
                </a:lnTo>
                <a:lnTo>
                  <a:pt x="7278978" y="0"/>
                </a:lnTo>
                <a:lnTo>
                  <a:pt x="7397955" y="0"/>
                </a:lnTo>
                <a:lnTo>
                  <a:pt x="7860490" y="0"/>
                </a:lnTo>
                <a:lnTo>
                  <a:pt x="7535991" y="324499"/>
                </a:lnTo>
                <a:lnTo>
                  <a:pt x="7860490" y="648998"/>
                </a:lnTo>
                <a:lnTo>
                  <a:pt x="7278978" y="648998"/>
                </a:lnTo>
                <a:lnTo>
                  <a:pt x="7278977" y="648997"/>
                </a:lnTo>
                <a:lnTo>
                  <a:pt x="581513" y="648997"/>
                </a:lnTo>
                <a:lnTo>
                  <a:pt x="581512" y="648998"/>
                </a:lnTo>
                <a:lnTo>
                  <a:pt x="0" y="648998"/>
                </a:lnTo>
                <a:lnTo>
                  <a:pt x="324499" y="324499"/>
                </a:lnTo>
                <a:close/>
              </a:path>
            </a:pathLst>
          </a:cu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What is the character trying to fix, </a:t>
            </a:r>
            <a:br>
              <a:rPr lang="en-GB" sz="24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</a:br>
            <a:r>
              <a:rPr lang="en-GB" sz="24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change, or figure out in the story? 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2BF3F3C0-A3B7-4D6B-9C6B-AEBB74A3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6000" dirty="0">
                <a:solidFill>
                  <a:srgbClr val="01407D"/>
                </a:solidFill>
                <a:latin typeface="+mn-lt"/>
              </a:rPr>
              <a:t>Problem</a:t>
            </a:r>
            <a:endParaRPr lang="en-GB" sz="3600" dirty="0">
              <a:solidFill>
                <a:srgbClr val="01407D"/>
              </a:solidFill>
              <a:latin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C09D31-C46E-48EE-9BE1-6718C18D54DE}"/>
              </a:ext>
            </a:extLst>
          </p:cNvPr>
          <p:cNvGrpSpPr/>
          <p:nvPr/>
        </p:nvGrpSpPr>
        <p:grpSpPr>
          <a:xfrm>
            <a:off x="3758268" y="2706927"/>
            <a:ext cx="4600223" cy="1776990"/>
            <a:chOff x="3758268" y="2706927"/>
            <a:chExt cx="4600223" cy="177699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58B12F-C7DE-4EE8-84A2-28B594148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268" y="2706927"/>
              <a:ext cx="4600223" cy="17769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1D4EBB-5504-4B94-83AF-5BEAC8AC011D}"/>
                </a:ext>
              </a:extLst>
            </p:cNvPr>
            <p:cNvSpPr txBox="1"/>
            <p:nvPr/>
          </p:nvSpPr>
          <p:spPr>
            <a:xfrm>
              <a:off x="4127384" y="3075057"/>
              <a:ext cx="3680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dirty="0"/>
                <a:t>What do I do?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0F866F8-9D5C-4590-BA22-5E2B7984B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687" y="3040532"/>
            <a:ext cx="3979548" cy="52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6B0FD0-3617-430A-8966-F8981A4C12CA}"/>
              </a:ext>
            </a:extLst>
          </p:cNvPr>
          <p:cNvSpPr/>
          <p:nvPr/>
        </p:nvSpPr>
        <p:spPr>
          <a:xfrm>
            <a:off x="641755" y="1548210"/>
            <a:ext cx="7860490" cy="1245323"/>
          </a:xfrm>
          <a:custGeom>
            <a:avLst/>
            <a:gdLst>
              <a:gd name="connsiteX0" fmla="*/ 0 w 7860490"/>
              <a:gd name="connsiteY0" fmla="*/ 0 h 648998"/>
              <a:gd name="connsiteX1" fmla="*/ 546425 w 7860490"/>
              <a:gd name="connsiteY1" fmla="*/ 0 h 648998"/>
              <a:gd name="connsiteX2" fmla="*/ 581512 w 7860490"/>
              <a:gd name="connsiteY2" fmla="*/ 0 h 648998"/>
              <a:gd name="connsiteX3" fmla="*/ 7278978 w 7860490"/>
              <a:gd name="connsiteY3" fmla="*/ 0 h 648998"/>
              <a:gd name="connsiteX4" fmla="*/ 7397955 w 7860490"/>
              <a:gd name="connsiteY4" fmla="*/ 0 h 648998"/>
              <a:gd name="connsiteX5" fmla="*/ 7860490 w 7860490"/>
              <a:gd name="connsiteY5" fmla="*/ 0 h 648998"/>
              <a:gd name="connsiteX6" fmla="*/ 7535991 w 7860490"/>
              <a:gd name="connsiteY6" fmla="*/ 324499 h 648998"/>
              <a:gd name="connsiteX7" fmla="*/ 7860490 w 7860490"/>
              <a:gd name="connsiteY7" fmla="*/ 648998 h 648998"/>
              <a:gd name="connsiteX8" fmla="*/ 7278978 w 7860490"/>
              <a:gd name="connsiteY8" fmla="*/ 648998 h 648998"/>
              <a:gd name="connsiteX9" fmla="*/ 7278977 w 7860490"/>
              <a:gd name="connsiteY9" fmla="*/ 648997 h 648998"/>
              <a:gd name="connsiteX10" fmla="*/ 581513 w 7860490"/>
              <a:gd name="connsiteY10" fmla="*/ 648997 h 648998"/>
              <a:gd name="connsiteX11" fmla="*/ 581512 w 7860490"/>
              <a:gd name="connsiteY11" fmla="*/ 648998 h 648998"/>
              <a:gd name="connsiteX12" fmla="*/ 0 w 7860490"/>
              <a:gd name="connsiteY12" fmla="*/ 648998 h 648998"/>
              <a:gd name="connsiteX13" fmla="*/ 324499 w 7860490"/>
              <a:gd name="connsiteY13" fmla="*/ 324499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0490" h="648998">
                <a:moveTo>
                  <a:pt x="0" y="0"/>
                </a:moveTo>
                <a:lnTo>
                  <a:pt x="546425" y="0"/>
                </a:lnTo>
                <a:lnTo>
                  <a:pt x="581512" y="0"/>
                </a:lnTo>
                <a:lnTo>
                  <a:pt x="7278978" y="0"/>
                </a:lnTo>
                <a:lnTo>
                  <a:pt x="7397955" y="0"/>
                </a:lnTo>
                <a:lnTo>
                  <a:pt x="7860490" y="0"/>
                </a:lnTo>
                <a:lnTo>
                  <a:pt x="7535991" y="324499"/>
                </a:lnTo>
                <a:lnTo>
                  <a:pt x="7860490" y="648998"/>
                </a:lnTo>
                <a:lnTo>
                  <a:pt x="7278978" y="648998"/>
                </a:lnTo>
                <a:lnTo>
                  <a:pt x="7278977" y="648997"/>
                </a:lnTo>
                <a:lnTo>
                  <a:pt x="581513" y="648997"/>
                </a:lnTo>
                <a:lnTo>
                  <a:pt x="581512" y="648998"/>
                </a:lnTo>
                <a:lnTo>
                  <a:pt x="0" y="648998"/>
                </a:lnTo>
                <a:lnTo>
                  <a:pt x="324499" y="324499"/>
                </a:lnTo>
                <a:close/>
              </a:path>
            </a:pathLst>
          </a:cu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32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What important events </a:t>
            </a:r>
            <a:br>
              <a:rPr lang="en-GB" sz="32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</a:br>
            <a:r>
              <a:rPr lang="en-GB" sz="32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happened in the story?</a:t>
            </a:r>
            <a:endParaRPr lang="en-AU" sz="4400" b="1" dirty="0">
              <a:solidFill>
                <a:schemeClr val="bg1"/>
              </a:solidFill>
            </a:endParaRP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C42FA4A5-95A9-400E-8CC2-1AA91FA9DCC4}"/>
              </a:ext>
            </a:extLst>
          </p:cNvPr>
          <p:cNvSpPr txBox="1">
            <a:spLocks/>
          </p:cNvSpPr>
          <p:nvPr/>
        </p:nvSpPr>
        <p:spPr>
          <a:xfrm>
            <a:off x="482938" y="6312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E50050"/>
                </a:solidFill>
                <a:latin typeface="+mn-lt"/>
              </a:rPr>
              <a:t>Events</a:t>
            </a:r>
            <a:endParaRPr lang="en-GB" sz="3600" dirty="0">
              <a:solidFill>
                <a:srgbClr val="E50050"/>
              </a:solidFill>
              <a:latin typeface="+mn-lt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6B2BCB8-954E-40D1-B1BA-98E1CFE2DF9B}"/>
              </a:ext>
            </a:extLst>
          </p:cNvPr>
          <p:cNvSpPr/>
          <p:nvPr/>
        </p:nvSpPr>
        <p:spPr>
          <a:xfrm>
            <a:off x="2097248" y="3397543"/>
            <a:ext cx="713064" cy="1333850"/>
          </a:xfrm>
          <a:prstGeom prst="rightArrow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508F448-3F56-4ADD-9D1C-4E9FB7338E91}"/>
              </a:ext>
            </a:extLst>
          </p:cNvPr>
          <p:cNvSpPr/>
          <p:nvPr/>
        </p:nvSpPr>
        <p:spPr>
          <a:xfrm>
            <a:off x="4861420" y="3397543"/>
            <a:ext cx="713064" cy="1333850"/>
          </a:xfrm>
          <a:prstGeom prst="rightArrow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32F17C-5855-487B-9364-580836410188}"/>
              </a:ext>
            </a:extLst>
          </p:cNvPr>
          <p:cNvSpPr/>
          <p:nvPr/>
        </p:nvSpPr>
        <p:spPr>
          <a:xfrm>
            <a:off x="6300131" y="3238150"/>
            <a:ext cx="2038525" cy="1702966"/>
          </a:xfrm>
          <a:prstGeom prst="rect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E</a:t>
            </a:r>
          </a:p>
          <a:p>
            <a:pPr algn="ctr"/>
            <a:r>
              <a:rPr lang="en-AU" sz="3200" dirty="0"/>
              <a:t>End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1FD57-EC38-49AA-AA64-952CE52E3229}"/>
              </a:ext>
            </a:extLst>
          </p:cNvPr>
          <p:cNvSpPr/>
          <p:nvPr/>
        </p:nvSpPr>
        <p:spPr>
          <a:xfrm>
            <a:off x="771787" y="3238150"/>
            <a:ext cx="2038525" cy="1702966"/>
          </a:xfrm>
          <a:prstGeom prst="rect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B</a:t>
            </a:r>
          </a:p>
          <a:p>
            <a:pPr algn="ctr"/>
            <a:r>
              <a:rPr lang="en-AU" sz="3200" dirty="0"/>
              <a:t>Beginning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3455A3-21DF-4949-91B7-F61D5AB77285}"/>
              </a:ext>
            </a:extLst>
          </p:cNvPr>
          <p:cNvSpPr/>
          <p:nvPr/>
        </p:nvSpPr>
        <p:spPr>
          <a:xfrm>
            <a:off x="3535959" y="3238150"/>
            <a:ext cx="2038525" cy="1702966"/>
          </a:xfrm>
          <a:prstGeom prst="rect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/>
              <a:t>M</a:t>
            </a:r>
          </a:p>
          <a:p>
            <a:pPr algn="ctr"/>
            <a:r>
              <a:rPr lang="en-AU" sz="3200" dirty="0"/>
              <a:t>Middle</a:t>
            </a:r>
          </a:p>
        </p:txBody>
      </p:sp>
    </p:spTree>
    <p:extLst>
      <p:ext uri="{BB962C8B-B14F-4D97-AF65-F5344CB8AC3E}">
        <p14:creationId xmlns:p14="http://schemas.microsoft.com/office/powerpoint/2010/main" val="17530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7795 -2.59259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7795 -2.59259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934101-2096-4BAB-AD1F-1D5E50B4B399}"/>
              </a:ext>
            </a:extLst>
          </p:cNvPr>
          <p:cNvSpPr/>
          <p:nvPr/>
        </p:nvSpPr>
        <p:spPr>
          <a:xfrm>
            <a:off x="641755" y="1548211"/>
            <a:ext cx="7860490" cy="741983"/>
          </a:xfrm>
          <a:custGeom>
            <a:avLst/>
            <a:gdLst>
              <a:gd name="connsiteX0" fmla="*/ 0 w 7860490"/>
              <a:gd name="connsiteY0" fmla="*/ 0 h 648998"/>
              <a:gd name="connsiteX1" fmla="*/ 546425 w 7860490"/>
              <a:gd name="connsiteY1" fmla="*/ 0 h 648998"/>
              <a:gd name="connsiteX2" fmla="*/ 581512 w 7860490"/>
              <a:gd name="connsiteY2" fmla="*/ 0 h 648998"/>
              <a:gd name="connsiteX3" fmla="*/ 7278978 w 7860490"/>
              <a:gd name="connsiteY3" fmla="*/ 0 h 648998"/>
              <a:gd name="connsiteX4" fmla="*/ 7397955 w 7860490"/>
              <a:gd name="connsiteY4" fmla="*/ 0 h 648998"/>
              <a:gd name="connsiteX5" fmla="*/ 7860490 w 7860490"/>
              <a:gd name="connsiteY5" fmla="*/ 0 h 648998"/>
              <a:gd name="connsiteX6" fmla="*/ 7535991 w 7860490"/>
              <a:gd name="connsiteY6" fmla="*/ 324499 h 648998"/>
              <a:gd name="connsiteX7" fmla="*/ 7860490 w 7860490"/>
              <a:gd name="connsiteY7" fmla="*/ 648998 h 648998"/>
              <a:gd name="connsiteX8" fmla="*/ 7278978 w 7860490"/>
              <a:gd name="connsiteY8" fmla="*/ 648998 h 648998"/>
              <a:gd name="connsiteX9" fmla="*/ 7278977 w 7860490"/>
              <a:gd name="connsiteY9" fmla="*/ 648997 h 648998"/>
              <a:gd name="connsiteX10" fmla="*/ 581513 w 7860490"/>
              <a:gd name="connsiteY10" fmla="*/ 648997 h 648998"/>
              <a:gd name="connsiteX11" fmla="*/ 581512 w 7860490"/>
              <a:gd name="connsiteY11" fmla="*/ 648998 h 648998"/>
              <a:gd name="connsiteX12" fmla="*/ 0 w 7860490"/>
              <a:gd name="connsiteY12" fmla="*/ 648998 h 648998"/>
              <a:gd name="connsiteX13" fmla="*/ 324499 w 7860490"/>
              <a:gd name="connsiteY13" fmla="*/ 324499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60490" h="648998">
                <a:moveTo>
                  <a:pt x="0" y="0"/>
                </a:moveTo>
                <a:lnTo>
                  <a:pt x="546425" y="0"/>
                </a:lnTo>
                <a:lnTo>
                  <a:pt x="581512" y="0"/>
                </a:lnTo>
                <a:lnTo>
                  <a:pt x="7278978" y="0"/>
                </a:lnTo>
                <a:lnTo>
                  <a:pt x="7397955" y="0"/>
                </a:lnTo>
                <a:lnTo>
                  <a:pt x="7860490" y="0"/>
                </a:lnTo>
                <a:lnTo>
                  <a:pt x="7535991" y="324499"/>
                </a:lnTo>
                <a:lnTo>
                  <a:pt x="7860490" y="648998"/>
                </a:lnTo>
                <a:lnTo>
                  <a:pt x="7278978" y="648998"/>
                </a:lnTo>
                <a:lnTo>
                  <a:pt x="7278977" y="648997"/>
                </a:lnTo>
                <a:lnTo>
                  <a:pt x="581513" y="648997"/>
                </a:lnTo>
                <a:lnTo>
                  <a:pt x="581512" y="648998"/>
                </a:lnTo>
                <a:lnTo>
                  <a:pt x="0" y="648998"/>
                </a:lnTo>
                <a:lnTo>
                  <a:pt x="324499" y="324499"/>
                </a:lnTo>
                <a:close/>
              </a:path>
            </a:pathLst>
          </a:cu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800" b="1" i="0" u="none" strike="noStrike" baseline="0" dirty="0">
                <a:solidFill>
                  <a:schemeClr val="bg1"/>
                </a:solidFill>
                <a:latin typeface="Twinkl" panose="02000000000000000000" pitchFamily="2" charset="0"/>
              </a:rPr>
              <a:t>How was the problem in the story solved? </a:t>
            </a:r>
            <a:endParaRPr lang="en-AU" sz="4000" b="1" dirty="0">
              <a:solidFill>
                <a:schemeClr val="bg1"/>
              </a:solidFill>
            </a:endParaRPr>
          </a:p>
        </p:txBody>
      </p:sp>
      <p:sp>
        <p:nvSpPr>
          <p:cNvPr id="4" name="Title 20">
            <a:extLst>
              <a:ext uri="{FF2B5EF4-FFF2-40B4-BE49-F238E27FC236}">
                <a16:creationId xmlns:a16="http://schemas.microsoft.com/office/drawing/2014/main" id="{BA8A6140-0D4D-4329-8DBF-54598030F8FD}"/>
              </a:ext>
            </a:extLst>
          </p:cNvPr>
          <p:cNvSpPr txBox="1">
            <a:spLocks/>
          </p:cNvSpPr>
          <p:nvPr/>
        </p:nvSpPr>
        <p:spPr>
          <a:xfrm>
            <a:off x="482938" y="6312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rgbClr val="689429"/>
                </a:solidFill>
                <a:latin typeface="+mn-lt"/>
              </a:rPr>
              <a:t>Solution</a:t>
            </a:r>
            <a:endParaRPr lang="en-GB" sz="3600" dirty="0">
              <a:solidFill>
                <a:srgbClr val="689429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580CB-2228-437E-841B-6581C9862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429000"/>
            <a:ext cx="3272552" cy="4369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B5B471-58E1-499B-BA92-C42222B15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0" y="2699547"/>
            <a:ext cx="2238302" cy="431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202</Words>
  <Application>Microsoft Office PowerPoint</Application>
  <PresentationFormat>On-screen Show (4:3)</PresentationFormat>
  <Paragraphs>40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Abadi</vt:lpstr>
      <vt:lpstr>Arial</vt:lpstr>
      <vt:lpstr>Calibri</vt:lpstr>
      <vt:lpstr>Comic Sans MS</vt:lpstr>
      <vt:lpstr>Fira Sans</vt:lpstr>
      <vt:lpstr>Roboto</vt:lpstr>
      <vt:lpstr>Twinkl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PowerPoint Presentation</vt:lpstr>
      <vt:lpstr>PowerPoint Presentation</vt:lpstr>
      <vt:lpstr>Characters</vt:lpstr>
      <vt:lpstr>Setting</vt:lpstr>
      <vt:lpstr>Problem</vt:lpstr>
      <vt:lpstr>PowerPoint Presentation</vt:lpstr>
      <vt:lpstr>PowerPoint Presentation</vt:lpstr>
      <vt:lpstr>Watch the story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yasmine Mohamed Helmy</cp:lastModifiedBy>
  <cp:revision>131</cp:revision>
  <dcterms:created xsi:type="dcterms:W3CDTF">2022-01-21T12:30:51Z</dcterms:created>
  <dcterms:modified xsi:type="dcterms:W3CDTF">2023-09-19T20:57:59Z</dcterms:modified>
</cp:coreProperties>
</file>