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8" r:id="rId2"/>
    <p:sldId id="279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winkl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6F9"/>
    <a:srgbClr val="FFE000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82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22" y="21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-number-and-algebra/australian-resources-f-2-mathematics-number-and-algebra-number-and-place-value/australian-resources-f-2-mathematics-number-and-algebra-number-and-place-value-multiplication-and-division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.au/resources/australian-resources-f-2-mathematics-number-and-algebra/australian-resources-f-2-mathematics-number-and-algebra-number-and-place-value/australian-resources-f-2-mathematics-number-and-algebra-number-and-place-value-multiplication-and-division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hlinkClick r:id="rId4"/>
            <a:extLst>
              <a:ext uri="{FF2B5EF4-FFF2-40B4-BE49-F238E27FC236}">
                <a16:creationId xmlns:a16="http://schemas.microsoft.com/office/drawing/2014/main" xmlns="" id="{3866F2CA-02B3-EF47-9E73-F428FCC1FC1F}"/>
              </a:ext>
            </a:extLst>
          </p:cNvPr>
          <p:cNvSpPr txBox="1"/>
          <p:nvPr userDrawn="1"/>
        </p:nvSpPr>
        <p:spPr>
          <a:xfrm>
            <a:off x="8080744" y="5837274"/>
            <a:ext cx="1063258" cy="102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xmlns="" id="{79D01E16-C4C4-E34D-8523-A02EAC7FF690}"/>
              </a:ext>
            </a:extLst>
          </p:cNvPr>
          <p:cNvSpPr txBox="1"/>
          <p:nvPr userDrawn="1"/>
        </p:nvSpPr>
        <p:spPr>
          <a:xfrm>
            <a:off x="0" y="5380074"/>
            <a:ext cx="2317898" cy="147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xmlns="" id="{B413DA57-CB20-4C4F-B657-E879D9EE4F4B}"/>
              </a:ext>
            </a:extLst>
          </p:cNvPr>
          <p:cNvSpPr txBox="1"/>
          <p:nvPr userDrawn="1"/>
        </p:nvSpPr>
        <p:spPr>
          <a:xfrm>
            <a:off x="8080744" y="5837274"/>
            <a:ext cx="1063258" cy="102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569" y="6028590"/>
            <a:ext cx="1008185" cy="732691"/>
          </a:xfrm>
          <a:prstGeom prst="rect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64062" y="6107724"/>
            <a:ext cx="633046" cy="548050"/>
          </a:xfrm>
          <a:prstGeom prst="rect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6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123" y="6028590"/>
            <a:ext cx="1008185" cy="732691"/>
          </a:xfrm>
          <a:prstGeom prst="rect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52338" y="6074018"/>
            <a:ext cx="691662" cy="641834"/>
          </a:xfrm>
          <a:prstGeom prst="rect">
            <a:avLst/>
          </a:prstGeom>
          <a:solidFill>
            <a:srgbClr val="21A6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1661-356D-CF4E-BB2C-9B58CB0A1580}"/>
              </a:ext>
            </a:extLst>
          </p:cNvPr>
          <p:cNvSpPr txBox="1"/>
          <p:nvPr/>
        </p:nvSpPr>
        <p:spPr>
          <a:xfrm>
            <a:off x="611312" y="3708235"/>
            <a:ext cx="485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If 2 people were sharing this pizza equally, how many slices would they get each?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EEED-4FAC-0347-8378-97C7880911E4}"/>
              </a:ext>
            </a:extLst>
          </p:cNvPr>
          <p:cNvSpPr txBox="1"/>
          <p:nvPr/>
        </p:nvSpPr>
        <p:spPr>
          <a:xfrm>
            <a:off x="611312" y="4781377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They would get 3 slices each.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F69902-5669-D644-9819-EB4FF893769F}"/>
              </a:ext>
            </a:extLst>
          </p:cNvPr>
          <p:cNvSpPr txBox="1"/>
          <p:nvPr/>
        </p:nvSpPr>
        <p:spPr>
          <a:xfrm>
            <a:off x="611312" y="5622818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6 divided equally between 2 groups = 3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82C003B-2BC9-574F-9E62-47AACF16F192}"/>
              </a:ext>
            </a:extLst>
          </p:cNvPr>
          <p:cNvSpPr/>
          <p:nvPr/>
        </p:nvSpPr>
        <p:spPr>
          <a:xfrm>
            <a:off x="611311" y="3599886"/>
            <a:ext cx="4741524" cy="887976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78DE1E-420B-244E-BD31-13B9679791D1}"/>
              </a:ext>
            </a:extLst>
          </p:cNvPr>
          <p:cNvSpPr/>
          <p:nvPr/>
        </p:nvSpPr>
        <p:spPr>
          <a:xfrm>
            <a:off x="611312" y="4669326"/>
            <a:ext cx="3313416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D3EFC30-2D1B-054A-BDC3-A96F8D48B844}"/>
              </a:ext>
            </a:extLst>
          </p:cNvPr>
          <p:cNvSpPr/>
          <p:nvPr/>
        </p:nvSpPr>
        <p:spPr>
          <a:xfrm>
            <a:off x="611312" y="5513638"/>
            <a:ext cx="4248364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01AE16FD-14B8-A24A-946F-6284E86AFF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01" y="812894"/>
            <a:ext cx="1114452" cy="109753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D00DEE18-F76F-F949-91FF-B8F0C2887B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9611">
            <a:off x="2040908" y="1109914"/>
            <a:ext cx="1114452" cy="1097538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323C14BF-23EF-FB48-BB49-4BCE470B0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8787">
            <a:off x="1031620" y="1107869"/>
            <a:ext cx="1114452" cy="1097538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2AF1CA1-3921-8F4A-BCA5-CBEE82902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2546" y="1983110"/>
            <a:ext cx="1114452" cy="1097538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816731D-44F5-C741-96E7-87E281229B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3267">
            <a:off x="2060787" y="1706461"/>
            <a:ext cx="1114452" cy="109753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6273501-460C-C049-ABD9-0702B44DF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5629">
            <a:off x="1044892" y="1696428"/>
            <a:ext cx="1114452" cy="109753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xmlns="" id="{EF3678BE-AD40-0447-B69B-D70A19D46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09" y="888773"/>
            <a:ext cx="2190611" cy="2188674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xmlns="" id="{00722FC5-C2F2-1C41-97D7-A17192B0C8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15" y="887301"/>
            <a:ext cx="2190611" cy="2188674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86A1AA2-5D9E-0946-86E2-E6E4DA109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88" y="880754"/>
            <a:ext cx="1114452" cy="1097538"/>
          </a:xfrm>
          <a:prstGeom prst="rect">
            <a:avLst/>
          </a:prstGeom>
        </p:spPr>
      </p:pic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67B4674-5A2F-6B47-9470-600833EA10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89611">
            <a:off x="4495595" y="1177774"/>
            <a:ext cx="1114452" cy="1097538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C88EB517-9CAC-D248-B0ED-299770AF9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3267">
            <a:off x="4515474" y="1774321"/>
            <a:ext cx="1114452" cy="1097538"/>
          </a:xfrm>
          <a:prstGeom prst="rect">
            <a:avLst/>
          </a:prstGeom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F0BD8524-A113-1E4B-8CDA-3D6A43E25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88787">
            <a:off x="6201382" y="1120380"/>
            <a:ext cx="1114452" cy="1097538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528F3FF6-A7E5-FE48-9AF6-E8F3FCA7A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22308" y="1995621"/>
            <a:ext cx="1114452" cy="109753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BF96BE7-CD04-B647-B13D-386E000E7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5629">
            <a:off x="6214654" y="1708939"/>
            <a:ext cx="1114452" cy="10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4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1661-356D-CF4E-BB2C-9B58CB0A1580}"/>
              </a:ext>
            </a:extLst>
          </p:cNvPr>
          <p:cNvSpPr txBox="1"/>
          <p:nvPr/>
        </p:nvSpPr>
        <p:spPr>
          <a:xfrm>
            <a:off x="611313" y="2563873"/>
            <a:ext cx="5255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If these lollies were to be shared equally between 3 friends, how many would each friend get?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EEED-4FAC-0347-8378-97C7880911E4}"/>
              </a:ext>
            </a:extLst>
          </p:cNvPr>
          <p:cNvSpPr txBox="1"/>
          <p:nvPr/>
        </p:nvSpPr>
        <p:spPr>
          <a:xfrm>
            <a:off x="611311" y="4778505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They would each get 3 lollies each.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F69902-5669-D644-9819-EB4FF893769F}"/>
              </a:ext>
            </a:extLst>
          </p:cNvPr>
          <p:cNvSpPr txBox="1"/>
          <p:nvPr/>
        </p:nvSpPr>
        <p:spPr>
          <a:xfrm>
            <a:off x="611312" y="5622818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9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 divided equally between 3 groups = 3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82C003B-2BC9-574F-9E62-47AACF16F192}"/>
              </a:ext>
            </a:extLst>
          </p:cNvPr>
          <p:cNvSpPr/>
          <p:nvPr/>
        </p:nvSpPr>
        <p:spPr>
          <a:xfrm>
            <a:off x="611312" y="2455524"/>
            <a:ext cx="5255230" cy="887976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78DE1E-420B-244E-BD31-13B9679791D1}"/>
              </a:ext>
            </a:extLst>
          </p:cNvPr>
          <p:cNvSpPr/>
          <p:nvPr/>
        </p:nvSpPr>
        <p:spPr>
          <a:xfrm>
            <a:off x="611312" y="4669326"/>
            <a:ext cx="3816850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D3EFC30-2D1B-054A-BDC3-A96F8D48B844}"/>
              </a:ext>
            </a:extLst>
          </p:cNvPr>
          <p:cNvSpPr/>
          <p:nvPr/>
        </p:nvSpPr>
        <p:spPr>
          <a:xfrm>
            <a:off x="611312" y="5513638"/>
            <a:ext cx="4248364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CFA3C4C9-D0A8-0B4B-AB62-D7719EF3C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519" y="817994"/>
            <a:ext cx="512039" cy="1082247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xmlns="" id="{88668099-1926-1742-8CAF-2C3E9FE201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5034" y="817994"/>
            <a:ext cx="512039" cy="1082247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xmlns="" id="{AA213AD6-D99E-1C49-81D5-D7A65C5A73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2620" y="817994"/>
            <a:ext cx="512039" cy="1082247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xmlns="" id="{0AFF7D9D-5E8C-4F4E-BAF4-C71734B57C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8135" y="817994"/>
            <a:ext cx="512039" cy="1082247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xmlns="" id="{F35A5FCA-06B9-9F43-A308-24CEAB25CB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3650" y="817994"/>
            <a:ext cx="512039" cy="1082247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xmlns="" id="{C0259C64-F4E9-D449-BDB8-B4834A2CE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9165" y="817994"/>
            <a:ext cx="512039" cy="1082247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:a16="http://schemas.microsoft.com/office/drawing/2014/main" xmlns="" id="{5B11C06C-9445-894E-89BF-4F4A6AC91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680" y="817994"/>
            <a:ext cx="512039" cy="1082247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:a16="http://schemas.microsoft.com/office/drawing/2014/main" xmlns="" id="{260EFE98-1FF5-9446-9824-590026B35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0195" y="817994"/>
            <a:ext cx="512039" cy="1082247"/>
          </a:xfrm>
          <a:prstGeom prst="rect">
            <a:avLst/>
          </a:prstGeom>
        </p:spPr>
      </p:pic>
      <p:pic>
        <p:nvPicPr>
          <p:cNvPr id="18" name="Picture 17" descr="Shape&#10;&#10;Description automatically generated">
            <a:extLst>
              <a:ext uri="{FF2B5EF4-FFF2-40B4-BE49-F238E27FC236}">
                <a16:creationId xmlns:a16="http://schemas.microsoft.com/office/drawing/2014/main" xmlns="" id="{DB6E8EB2-D079-7B4B-94E9-77DCB0454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5710" y="817994"/>
            <a:ext cx="512039" cy="1082247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21D31148-1FFE-7943-9307-46149C65741D}"/>
              </a:ext>
            </a:extLst>
          </p:cNvPr>
          <p:cNvSpPr/>
          <p:nvPr/>
        </p:nvSpPr>
        <p:spPr>
          <a:xfrm>
            <a:off x="870520" y="684697"/>
            <a:ext cx="2473181" cy="1295845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3993AB96-9B47-4441-A715-DA97FCB68F27}"/>
              </a:ext>
            </a:extLst>
          </p:cNvPr>
          <p:cNvSpPr/>
          <p:nvPr/>
        </p:nvSpPr>
        <p:spPr>
          <a:xfrm>
            <a:off x="3438770" y="684697"/>
            <a:ext cx="2361532" cy="1295845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5C1D33C-FE6B-CA4B-B8AA-039C53E9F8D1}"/>
              </a:ext>
            </a:extLst>
          </p:cNvPr>
          <p:cNvSpPr/>
          <p:nvPr/>
        </p:nvSpPr>
        <p:spPr>
          <a:xfrm>
            <a:off x="5897649" y="684696"/>
            <a:ext cx="2361532" cy="1295845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1661-356D-CF4E-BB2C-9B58CB0A1580}"/>
              </a:ext>
            </a:extLst>
          </p:cNvPr>
          <p:cNvSpPr txBox="1"/>
          <p:nvPr/>
        </p:nvSpPr>
        <p:spPr>
          <a:xfrm>
            <a:off x="611312" y="3633077"/>
            <a:ext cx="5255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If these cookies were split evenly between 3 bags, how many would be in each bag?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EEED-4FAC-0347-8378-97C7880911E4}"/>
              </a:ext>
            </a:extLst>
          </p:cNvPr>
          <p:cNvSpPr txBox="1"/>
          <p:nvPr/>
        </p:nvSpPr>
        <p:spPr>
          <a:xfrm>
            <a:off x="611311" y="4778505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There would be 4 cookies in each bag.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F69902-5669-D644-9819-EB4FF893769F}"/>
              </a:ext>
            </a:extLst>
          </p:cNvPr>
          <p:cNvSpPr txBox="1"/>
          <p:nvPr/>
        </p:nvSpPr>
        <p:spPr>
          <a:xfrm>
            <a:off x="611312" y="5622818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12 divided equally between 3 groups = 4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82C003B-2BC9-574F-9E62-47AACF16F192}"/>
              </a:ext>
            </a:extLst>
          </p:cNvPr>
          <p:cNvSpPr/>
          <p:nvPr/>
        </p:nvSpPr>
        <p:spPr>
          <a:xfrm>
            <a:off x="611311" y="3524728"/>
            <a:ext cx="5255230" cy="887976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78DE1E-420B-244E-BD31-13B9679791D1}"/>
              </a:ext>
            </a:extLst>
          </p:cNvPr>
          <p:cNvSpPr/>
          <p:nvPr/>
        </p:nvSpPr>
        <p:spPr>
          <a:xfrm>
            <a:off x="611311" y="4669326"/>
            <a:ext cx="4248363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D3EFC30-2D1B-054A-BDC3-A96F8D48B844}"/>
              </a:ext>
            </a:extLst>
          </p:cNvPr>
          <p:cNvSpPr/>
          <p:nvPr/>
        </p:nvSpPr>
        <p:spPr>
          <a:xfrm>
            <a:off x="611311" y="5513638"/>
            <a:ext cx="4408923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4FDEDB20-25CC-D54E-B58B-F771D05C4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95" y="1390814"/>
            <a:ext cx="653196" cy="64087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xmlns="" id="{B4C7A61F-0982-7943-A897-A7B575138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28" y="2253910"/>
            <a:ext cx="653196" cy="640871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xmlns="" id="{6C7C4F15-24BA-884F-94A5-ABDB1940BA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57" y="1377913"/>
            <a:ext cx="653196" cy="64087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xmlns="" id="{9E266CB6-5479-5142-BC3A-43C664970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902" y="1362027"/>
            <a:ext cx="653196" cy="64087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xmlns="" id="{8E056D36-784F-8F41-8D9A-408B82AAC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56" y="2260954"/>
            <a:ext cx="653196" cy="64087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xmlns="" id="{1FA3BA68-0002-B144-84AC-FA8D0C066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467" y="2260954"/>
            <a:ext cx="653196" cy="640871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xmlns="" id="{3F911591-DAFD-8F49-BA66-982CFDE19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30" y="1387726"/>
            <a:ext cx="653196" cy="64087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xmlns="" id="{0B5AED1A-E80F-4043-AA6F-62E793095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63" y="2250822"/>
            <a:ext cx="653196" cy="64087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xmlns="" id="{2CF66533-4F67-C647-BADA-5488D6C9B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4" y="1387726"/>
            <a:ext cx="653196" cy="64087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xmlns="" id="{F29BD400-B9F5-5D40-90B8-C43C6D27D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552" y="1389774"/>
            <a:ext cx="653196" cy="64087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xmlns="" id="{4AA87E34-6A39-7E47-9BA7-65624DA7E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3" y="2270767"/>
            <a:ext cx="653196" cy="640871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xmlns="" id="{C331A971-37A5-1648-BE13-C352CEC334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17" y="2288701"/>
            <a:ext cx="653196" cy="640871"/>
          </a:xfrm>
          <a:prstGeom prst="rect">
            <a:avLst/>
          </a:prstGeom>
        </p:spPr>
      </p:pic>
      <p:pic>
        <p:nvPicPr>
          <p:cNvPr id="31" name="Picture 30" descr="A chalk drawing on a blackboard&#10;&#10;Description automatically generated with low confidence">
            <a:extLst>
              <a:ext uri="{FF2B5EF4-FFF2-40B4-BE49-F238E27FC236}">
                <a16:creationId xmlns:a16="http://schemas.microsoft.com/office/drawing/2014/main" xmlns="" id="{E5F35663-1206-214E-A447-A0CD207DE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5" y="786422"/>
            <a:ext cx="2372806" cy="2352769"/>
          </a:xfrm>
          <a:prstGeom prst="rect">
            <a:avLst/>
          </a:prstGeom>
        </p:spPr>
      </p:pic>
      <p:pic>
        <p:nvPicPr>
          <p:cNvPr id="33" name="Picture 32" descr="A chalk drawing on a blackboard&#10;&#10;Description automatically generated with low confidence">
            <a:extLst>
              <a:ext uri="{FF2B5EF4-FFF2-40B4-BE49-F238E27FC236}">
                <a16:creationId xmlns:a16="http://schemas.microsoft.com/office/drawing/2014/main" xmlns="" id="{15FC729A-1F77-AD44-88EA-509A5124CF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67" y="774292"/>
            <a:ext cx="2372806" cy="2352769"/>
          </a:xfrm>
          <a:prstGeom prst="rect">
            <a:avLst/>
          </a:prstGeom>
        </p:spPr>
      </p:pic>
      <p:pic>
        <p:nvPicPr>
          <p:cNvPr id="34" name="Picture 33" descr="A chalk drawing on a blackboard&#10;&#10;Description automatically generated with low confidence">
            <a:extLst>
              <a:ext uri="{FF2B5EF4-FFF2-40B4-BE49-F238E27FC236}">
                <a16:creationId xmlns:a16="http://schemas.microsoft.com/office/drawing/2014/main" xmlns="" id="{34B3E0D3-DA3B-6944-8F24-E94C0421F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54" y="756671"/>
            <a:ext cx="2372806" cy="23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1661-356D-CF4E-BB2C-9B58CB0A1580}"/>
              </a:ext>
            </a:extLst>
          </p:cNvPr>
          <p:cNvSpPr txBox="1"/>
          <p:nvPr/>
        </p:nvSpPr>
        <p:spPr>
          <a:xfrm>
            <a:off x="611312" y="3633078"/>
            <a:ext cx="52552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winkl" pitchFamily="2" charset="77"/>
              </a:rPr>
              <a:t>If these pencils were divided equally between 5 pencil cases. How many would be in each case?</a:t>
            </a:r>
            <a:endParaRPr lang="en-US" dirty="0">
              <a:latin typeface="Twinkl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EEED-4FAC-0347-8378-97C7880911E4}"/>
              </a:ext>
            </a:extLst>
          </p:cNvPr>
          <p:cNvSpPr txBox="1"/>
          <p:nvPr/>
        </p:nvSpPr>
        <p:spPr>
          <a:xfrm>
            <a:off x="611311" y="4778505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There would be 3 pencils in each pencil case.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F69902-5669-D644-9819-EB4FF893769F}"/>
              </a:ext>
            </a:extLst>
          </p:cNvPr>
          <p:cNvSpPr txBox="1"/>
          <p:nvPr/>
        </p:nvSpPr>
        <p:spPr>
          <a:xfrm>
            <a:off x="611312" y="5622818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15 divided equally between 5 groups = 3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82C003B-2BC9-574F-9E62-47AACF16F192}"/>
              </a:ext>
            </a:extLst>
          </p:cNvPr>
          <p:cNvSpPr/>
          <p:nvPr/>
        </p:nvSpPr>
        <p:spPr>
          <a:xfrm>
            <a:off x="611311" y="3524729"/>
            <a:ext cx="5255230" cy="887976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78DE1E-420B-244E-BD31-13B9679791D1}"/>
              </a:ext>
            </a:extLst>
          </p:cNvPr>
          <p:cNvSpPr/>
          <p:nvPr/>
        </p:nvSpPr>
        <p:spPr>
          <a:xfrm>
            <a:off x="611311" y="4669326"/>
            <a:ext cx="4854539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D3EFC30-2D1B-054A-BDC3-A96F8D48B844}"/>
              </a:ext>
            </a:extLst>
          </p:cNvPr>
          <p:cNvSpPr/>
          <p:nvPr/>
        </p:nvSpPr>
        <p:spPr>
          <a:xfrm>
            <a:off x="611311" y="5513638"/>
            <a:ext cx="4408923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9BCDB30-7B75-814C-BA25-72C4BFAB4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8" y="928694"/>
            <a:ext cx="729993" cy="887976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9431BDE-5BCB-9B46-B48D-FCFFCE471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43" y="928694"/>
            <a:ext cx="729993" cy="887976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6EDA2F7-EDEF-6F4A-B80B-EA6ACA88EA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57" y="950112"/>
            <a:ext cx="729993" cy="887976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7BF96F1-BFE5-3341-874E-A353648290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60" y="928570"/>
            <a:ext cx="729993" cy="887976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454D0CB-A3C0-E44A-AE11-4C1BE70FA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396" y="950112"/>
            <a:ext cx="729993" cy="887976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497E0968-4BE3-0149-A3A0-22F83C634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50" y="1999570"/>
            <a:ext cx="729993" cy="887976"/>
          </a:xfrm>
          <a:prstGeom prst="rect">
            <a:avLst/>
          </a:prstGeom>
        </p:spPr>
      </p:pic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4C409958-E5D7-9749-83CB-65708246D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60" y="2020988"/>
            <a:ext cx="729993" cy="887976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1CABBC1-F33A-4842-8EF6-9FC132BE95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75" y="2020988"/>
            <a:ext cx="729993" cy="887976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6B0DC169-8514-EA49-9D7A-EE204216D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17" y="1999570"/>
            <a:ext cx="729993" cy="887976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4749D53-1594-B64E-A4DB-412CE1077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0" y="2020988"/>
            <a:ext cx="729993" cy="887976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99A1160-8FB8-6A4D-A3FB-BA9890E89E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950" y="959836"/>
            <a:ext cx="729993" cy="88797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BA16E8CF-F367-DE48-A8BB-94A76F182A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89" y="2074463"/>
            <a:ext cx="729993" cy="887976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51826953-23F8-7945-A722-F09E56802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88" y="961730"/>
            <a:ext cx="729993" cy="887976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C9E3144-932B-104A-A1CF-C90A4598E3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737" y="2074463"/>
            <a:ext cx="729993" cy="887976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26B38571-7EC4-9B40-A27B-CC307E44B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21" y="936330"/>
            <a:ext cx="729993" cy="887976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986FA11E-34D3-0143-AF21-B844404767AF}"/>
              </a:ext>
            </a:extLst>
          </p:cNvPr>
          <p:cNvSpPr/>
          <p:nvPr/>
        </p:nvSpPr>
        <p:spPr>
          <a:xfrm>
            <a:off x="6416930" y="505725"/>
            <a:ext cx="1980483" cy="2602854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9A331EC6-8449-434E-978F-900BAC6CAA1D}"/>
              </a:ext>
            </a:extLst>
          </p:cNvPr>
          <p:cNvSpPr/>
          <p:nvPr/>
        </p:nvSpPr>
        <p:spPr>
          <a:xfrm>
            <a:off x="1002903" y="1951303"/>
            <a:ext cx="2625043" cy="1207625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27">
            <a:extLst>
              <a:ext uri="{FF2B5EF4-FFF2-40B4-BE49-F238E27FC236}">
                <a16:creationId xmlns:a16="http://schemas.microsoft.com/office/drawing/2014/main" xmlns="" id="{8D2980AC-86A4-72C9-A26F-66BA959B5257}"/>
              </a:ext>
            </a:extLst>
          </p:cNvPr>
          <p:cNvSpPr/>
          <p:nvPr/>
        </p:nvSpPr>
        <p:spPr>
          <a:xfrm>
            <a:off x="3627947" y="1950813"/>
            <a:ext cx="2708536" cy="1207625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7">
            <a:extLst>
              <a:ext uri="{FF2B5EF4-FFF2-40B4-BE49-F238E27FC236}">
                <a16:creationId xmlns:a16="http://schemas.microsoft.com/office/drawing/2014/main" xmlns="" id="{339E1930-D5D0-C67D-1FE8-D52792E3BCD2}"/>
              </a:ext>
            </a:extLst>
          </p:cNvPr>
          <p:cNvSpPr/>
          <p:nvPr/>
        </p:nvSpPr>
        <p:spPr>
          <a:xfrm>
            <a:off x="564329" y="731725"/>
            <a:ext cx="2646022" cy="1207625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7">
            <a:extLst>
              <a:ext uri="{FF2B5EF4-FFF2-40B4-BE49-F238E27FC236}">
                <a16:creationId xmlns:a16="http://schemas.microsoft.com/office/drawing/2014/main" xmlns="" id="{FB2AC22C-81BD-64C1-1587-794EB50CD223}"/>
              </a:ext>
            </a:extLst>
          </p:cNvPr>
          <p:cNvSpPr/>
          <p:nvPr/>
        </p:nvSpPr>
        <p:spPr>
          <a:xfrm>
            <a:off x="3295419" y="708100"/>
            <a:ext cx="2880041" cy="1207625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26" grpId="0" animBg="1"/>
      <p:bldP spid="28" grpId="0" animBg="1"/>
      <p:bldP spid="2" grpId="0" animBg="1"/>
      <p:bldP spid="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1661-356D-CF4E-BB2C-9B58CB0A1580}"/>
              </a:ext>
            </a:extLst>
          </p:cNvPr>
          <p:cNvSpPr txBox="1"/>
          <p:nvPr/>
        </p:nvSpPr>
        <p:spPr>
          <a:xfrm>
            <a:off x="611312" y="3633078"/>
            <a:ext cx="5574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These sheep need to be divided evenly into 2 groups. How many sheep would be in each group?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EEED-4FAC-0347-8378-97C7880911E4}"/>
              </a:ext>
            </a:extLst>
          </p:cNvPr>
          <p:cNvSpPr txBox="1"/>
          <p:nvPr/>
        </p:nvSpPr>
        <p:spPr>
          <a:xfrm>
            <a:off x="611311" y="4778505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winkl" pitchFamily="2" charset="77"/>
              </a:rPr>
              <a:t>There would be 10 sheep in each group.</a:t>
            </a:r>
            <a:endParaRPr lang="en-US" dirty="0">
              <a:latin typeface="Twinkl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F69902-5669-D644-9819-EB4FF893769F}"/>
              </a:ext>
            </a:extLst>
          </p:cNvPr>
          <p:cNvSpPr txBox="1"/>
          <p:nvPr/>
        </p:nvSpPr>
        <p:spPr>
          <a:xfrm>
            <a:off x="611312" y="5622818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20 sheep divided equally into 2 groups = 10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82C003B-2BC9-574F-9E62-47AACF16F192}"/>
              </a:ext>
            </a:extLst>
          </p:cNvPr>
          <p:cNvSpPr/>
          <p:nvPr/>
        </p:nvSpPr>
        <p:spPr>
          <a:xfrm>
            <a:off x="611311" y="3524729"/>
            <a:ext cx="5574334" cy="887976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78DE1E-420B-244E-BD31-13B9679791D1}"/>
              </a:ext>
            </a:extLst>
          </p:cNvPr>
          <p:cNvSpPr/>
          <p:nvPr/>
        </p:nvSpPr>
        <p:spPr>
          <a:xfrm>
            <a:off x="611311" y="4669326"/>
            <a:ext cx="4854539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D3EFC30-2D1B-054A-BDC3-A96F8D48B844}"/>
              </a:ext>
            </a:extLst>
          </p:cNvPr>
          <p:cNvSpPr/>
          <p:nvPr/>
        </p:nvSpPr>
        <p:spPr>
          <a:xfrm>
            <a:off x="611311" y="5513638"/>
            <a:ext cx="4854539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D3349AD-9514-2044-9985-AD6CD7E37A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48" y="1179765"/>
            <a:ext cx="710946" cy="664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02A2F1D-AC3A-6D49-BC04-48250155C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44" y="573543"/>
            <a:ext cx="710946" cy="6644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F5E90D4-4676-AF4B-8A31-02107BD8F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37" y="1594745"/>
            <a:ext cx="710946" cy="6644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A4C5F3D-449E-724F-887A-6EFB9E66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56" y="1126586"/>
            <a:ext cx="710946" cy="6644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94A1DD9-7539-2B44-8292-0B2384478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31" y="621619"/>
            <a:ext cx="710946" cy="6644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47FEF75-E1A9-2B4B-8F27-3193C4F99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03" y="2389878"/>
            <a:ext cx="710946" cy="6644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88F563D5-F201-F746-9148-CE513082F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303" y="1723497"/>
            <a:ext cx="710946" cy="6644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4896A49-B8C4-4C40-BD62-C3C7DD2F19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27" y="2455504"/>
            <a:ext cx="710946" cy="6644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F3DF4B4-5D80-2043-92F1-39E34C0C0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74" y="2002809"/>
            <a:ext cx="710946" cy="664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6768AC0-5813-3240-8F2C-C674D2434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28" y="2710322"/>
            <a:ext cx="710946" cy="66445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xmlns="" id="{55917827-D7B3-4D4E-B571-EF22AE965A82}"/>
              </a:ext>
            </a:extLst>
          </p:cNvPr>
          <p:cNvSpPr/>
          <p:nvPr/>
        </p:nvSpPr>
        <p:spPr>
          <a:xfrm>
            <a:off x="4564560" y="430008"/>
            <a:ext cx="3818205" cy="3022109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2218D17-B551-FD4B-B6D6-B41EAE0AC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93" y="1159062"/>
            <a:ext cx="710946" cy="66445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87B48D2-2277-1045-84A7-A034B9B89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89" y="552840"/>
            <a:ext cx="710946" cy="66445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A707236-2204-5C45-9B77-34751D06D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82" y="1574042"/>
            <a:ext cx="710946" cy="66445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46181926-10E9-8342-8A71-174F6B80D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01" y="1105883"/>
            <a:ext cx="710946" cy="6644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618089C-0C1E-E84E-98FA-EA5683E07A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76" y="600916"/>
            <a:ext cx="710946" cy="66445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912244C6-AF4C-FF4F-B68F-458D0EF009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848" y="2369175"/>
            <a:ext cx="710946" cy="6644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3809BCD-6F79-3443-83BF-7D801C208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48" y="1702794"/>
            <a:ext cx="710946" cy="6644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FF1686A0-9AAC-EA4F-8A8A-B1D769971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72" y="2434801"/>
            <a:ext cx="710946" cy="6644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3DF1A31D-879C-D749-8537-F9AA21B8C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19" y="1982106"/>
            <a:ext cx="710946" cy="66445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0C2BB52-C07E-4344-B7D3-BCFCBED53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73" y="2689619"/>
            <a:ext cx="710946" cy="66445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8D37202-AE17-E54B-BBCD-38F1DDA26154}"/>
              </a:ext>
            </a:extLst>
          </p:cNvPr>
          <p:cNvSpPr/>
          <p:nvPr/>
        </p:nvSpPr>
        <p:spPr>
          <a:xfrm>
            <a:off x="638805" y="409305"/>
            <a:ext cx="3818205" cy="3022109"/>
          </a:xfrm>
          <a:prstGeom prst="ellipse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3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1661-356D-CF4E-BB2C-9B58CB0A1580}"/>
              </a:ext>
            </a:extLst>
          </p:cNvPr>
          <p:cNvSpPr txBox="1"/>
          <p:nvPr/>
        </p:nvSpPr>
        <p:spPr>
          <a:xfrm>
            <a:off x="611312" y="865020"/>
            <a:ext cx="6381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Have a go at making equal groups, use counters or cubes.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EEED-4FAC-0347-8378-97C7880911E4}"/>
              </a:ext>
            </a:extLst>
          </p:cNvPr>
          <p:cNvSpPr txBox="1"/>
          <p:nvPr/>
        </p:nvSpPr>
        <p:spPr>
          <a:xfrm>
            <a:off x="611311" y="1720512"/>
            <a:ext cx="7258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Count out 10 counters or cubes. Share them equally into 5 groups.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F69902-5669-D644-9819-EB4FF893769F}"/>
              </a:ext>
            </a:extLst>
          </p:cNvPr>
          <p:cNvSpPr txBox="1"/>
          <p:nvPr/>
        </p:nvSpPr>
        <p:spPr>
          <a:xfrm>
            <a:off x="611312" y="2575175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 many are in each group?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82C003B-2BC9-574F-9E62-47AACF16F192}"/>
              </a:ext>
            </a:extLst>
          </p:cNvPr>
          <p:cNvSpPr/>
          <p:nvPr/>
        </p:nvSpPr>
        <p:spPr>
          <a:xfrm>
            <a:off x="611311" y="756671"/>
            <a:ext cx="6219794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78DE1E-420B-244E-BD31-13B9679791D1}"/>
              </a:ext>
            </a:extLst>
          </p:cNvPr>
          <p:cNvSpPr/>
          <p:nvPr/>
        </p:nvSpPr>
        <p:spPr>
          <a:xfrm>
            <a:off x="538003" y="1636391"/>
            <a:ext cx="6988702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D3EFC30-2D1B-054A-BDC3-A96F8D48B844}"/>
              </a:ext>
            </a:extLst>
          </p:cNvPr>
          <p:cNvSpPr/>
          <p:nvPr/>
        </p:nvSpPr>
        <p:spPr>
          <a:xfrm>
            <a:off x="611311" y="2465995"/>
            <a:ext cx="3421043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876090-65A4-5D44-81A9-71E91C806A33}"/>
              </a:ext>
            </a:extLst>
          </p:cNvPr>
          <p:cNvSpPr txBox="1"/>
          <p:nvPr/>
        </p:nvSpPr>
        <p:spPr>
          <a:xfrm>
            <a:off x="616305" y="5623648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winkl" pitchFamily="2" charset="77"/>
              </a:rPr>
              <a:t>10 divided equally into 5 groups = 2</a:t>
            </a:r>
            <a:endParaRPr lang="en-US" dirty="0">
              <a:latin typeface="Twinkl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671F280-D421-AC45-A3F2-3856B4FA0270}"/>
              </a:ext>
            </a:extLst>
          </p:cNvPr>
          <p:cNvSpPr/>
          <p:nvPr/>
        </p:nvSpPr>
        <p:spPr>
          <a:xfrm>
            <a:off x="616304" y="5514468"/>
            <a:ext cx="3955696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</a:t>
            </a: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xmlns="" id="{A5CC991A-65A0-A84A-8423-76886AE167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1" y="3452979"/>
            <a:ext cx="996286" cy="704330"/>
          </a:xfrm>
          <a:prstGeom prst="rect">
            <a:avLst/>
          </a:prstGeom>
        </p:spPr>
      </p:pic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xmlns="" id="{E7FC8E04-517D-4546-ACC1-421F9C036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03" y="3388471"/>
            <a:ext cx="1006362" cy="711454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xmlns="" id="{79C79434-D120-E345-AF49-C989600095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05" y="4317942"/>
            <a:ext cx="996286" cy="704330"/>
          </a:xfrm>
          <a:prstGeom prst="rect">
            <a:avLst/>
          </a:prstGeom>
        </p:spPr>
      </p:pic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xmlns="" id="{F9148905-616C-F14F-A74C-99C67BFCD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73" y="4161566"/>
            <a:ext cx="1006362" cy="711454"/>
          </a:xfrm>
          <a:prstGeom prst="rect">
            <a:avLst/>
          </a:prstGeom>
        </p:spPr>
      </p:pic>
      <p:pic>
        <p:nvPicPr>
          <p:cNvPr id="19" name="Picture 18" descr="Shape, circle&#10;&#10;Description automatically generated">
            <a:extLst>
              <a:ext uri="{FF2B5EF4-FFF2-40B4-BE49-F238E27FC236}">
                <a16:creationId xmlns:a16="http://schemas.microsoft.com/office/drawing/2014/main" xmlns="" id="{0A380495-3262-A14D-860D-7FC21CBDE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225" y="3339407"/>
            <a:ext cx="996286" cy="711454"/>
          </a:xfrm>
          <a:prstGeom prst="rect">
            <a:avLst/>
          </a:prstGeom>
        </p:spPr>
      </p:pic>
      <p:pic>
        <p:nvPicPr>
          <p:cNvPr id="23" name="Picture 22" descr="Shape, circle&#10;&#10;Description automatically generated">
            <a:extLst>
              <a:ext uri="{FF2B5EF4-FFF2-40B4-BE49-F238E27FC236}">
                <a16:creationId xmlns:a16="http://schemas.microsoft.com/office/drawing/2014/main" xmlns="" id="{0121FE20-97A5-4E42-9EA8-CF495E3D7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23" y="3800228"/>
            <a:ext cx="996286" cy="711454"/>
          </a:xfrm>
          <a:prstGeom prst="rect">
            <a:avLst/>
          </a:prstGeom>
        </p:spPr>
      </p:pic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xmlns="" id="{0A4D3211-7D54-184C-88AD-A94B88A51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177" y="3436703"/>
            <a:ext cx="996286" cy="704330"/>
          </a:xfrm>
          <a:prstGeom prst="rect">
            <a:avLst/>
          </a:prstGeom>
        </p:spPr>
      </p:pic>
      <p:pic>
        <p:nvPicPr>
          <p:cNvPr id="27" name="Picture 26" descr="Shape, circle&#10;&#10;Description automatically generated">
            <a:extLst>
              <a:ext uri="{FF2B5EF4-FFF2-40B4-BE49-F238E27FC236}">
                <a16:creationId xmlns:a16="http://schemas.microsoft.com/office/drawing/2014/main" xmlns="" id="{3DA662D1-3A11-B24A-8419-D0ED8AFB9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78" y="4239956"/>
            <a:ext cx="996286" cy="704330"/>
          </a:xfrm>
          <a:prstGeom prst="rect">
            <a:avLst/>
          </a:prstGeom>
        </p:spPr>
      </p:pic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xmlns="" id="{0FDB2F34-6DF2-054D-AFE1-DD45B4A06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09" y="2979467"/>
            <a:ext cx="996286" cy="711454"/>
          </a:xfrm>
          <a:prstGeom prst="rect">
            <a:avLst/>
          </a:prstGeom>
        </p:spPr>
      </p:pic>
      <p:pic>
        <p:nvPicPr>
          <p:cNvPr id="30" name="Picture 29" descr="Shape, circle&#10;&#10;Description automatically generated">
            <a:extLst>
              <a:ext uri="{FF2B5EF4-FFF2-40B4-BE49-F238E27FC236}">
                <a16:creationId xmlns:a16="http://schemas.microsoft.com/office/drawing/2014/main" xmlns="" id="{1838A095-EF71-554E-A247-7E4322B938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244" y="4265262"/>
            <a:ext cx="1006362" cy="711454"/>
          </a:xfrm>
          <a:prstGeom prst="rect">
            <a:avLst/>
          </a:prstGeom>
        </p:spPr>
      </p:pic>
      <p:pic>
        <p:nvPicPr>
          <p:cNvPr id="32" name="Picture 31" descr="Shape, circle&#10;&#10;Description automatically generated">
            <a:extLst>
              <a:ext uri="{FF2B5EF4-FFF2-40B4-BE49-F238E27FC236}">
                <a16:creationId xmlns:a16="http://schemas.microsoft.com/office/drawing/2014/main" xmlns="" id="{8AB6993A-1EC1-634E-86C7-4D6C6EDEE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09" y="3226370"/>
            <a:ext cx="1006362" cy="7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5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C057320-3158-AF4C-B460-67FAB306837F}"/>
              </a:ext>
            </a:extLst>
          </p:cNvPr>
          <p:cNvSpPr/>
          <p:nvPr/>
        </p:nvSpPr>
        <p:spPr>
          <a:xfrm>
            <a:off x="2031162" y="3443184"/>
            <a:ext cx="1876483" cy="182069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1210561-EF05-C745-B01D-CD4C37A5D2E1}"/>
              </a:ext>
            </a:extLst>
          </p:cNvPr>
          <p:cNvSpPr/>
          <p:nvPr/>
        </p:nvSpPr>
        <p:spPr>
          <a:xfrm>
            <a:off x="4877581" y="3380144"/>
            <a:ext cx="1876483" cy="1820691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1661-356D-CF4E-BB2C-9B58CB0A1580}"/>
              </a:ext>
            </a:extLst>
          </p:cNvPr>
          <p:cNvSpPr txBox="1"/>
          <p:nvPr/>
        </p:nvSpPr>
        <p:spPr>
          <a:xfrm>
            <a:off x="611312" y="865020"/>
            <a:ext cx="68430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You can also draw circles around pictures of things to split them up into groups.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EEED-4FAC-0347-8378-97C7880911E4}"/>
              </a:ext>
            </a:extLst>
          </p:cNvPr>
          <p:cNvSpPr txBox="1"/>
          <p:nvPr/>
        </p:nvSpPr>
        <p:spPr>
          <a:xfrm>
            <a:off x="611310" y="1899295"/>
            <a:ext cx="7258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Have a look at this picture of 8 ducks.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F69902-5669-D644-9819-EB4FF893769F}"/>
              </a:ext>
            </a:extLst>
          </p:cNvPr>
          <p:cNvSpPr txBox="1"/>
          <p:nvPr/>
        </p:nvSpPr>
        <p:spPr>
          <a:xfrm>
            <a:off x="611311" y="2607895"/>
            <a:ext cx="75005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They can be split up into 2 groups by drawing a circle around them.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82C003B-2BC9-574F-9E62-47AACF16F192}"/>
              </a:ext>
            </a:extLst>
          </p:cNvPr>
          <p:cNvSpPr/>
          <p:nvPr/>
        </p:nvSpPr>
        <p:spPr>
          <a:xfrm>
            <a:off x="611311" y="756671"/>
            <a:ext cx="6843036" cy="912536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BB78DE1E-420B-244E-BD31-13B9679791D1}"/>
              </a:ext>
            </a:extLst>
          </p:cNvPr>
          <p:cNvSpPr/>
          <p:nvPr/>
        </p:nvSpPr>
        <p:spPr>
          <a:xfrm>
            <a:off x="611310" y="1790116"/>
            <a:ext cx="4179350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D3EFC30-2D1B-054A-BDC3-A96F8D48B844}"/>
              </a:ext>
            </a:extLst>
          </p:cNvPr>
          <p:cNvSpPr/>
          <p:nvPr/>
        </p:nvSpPr>
        <p:spPr>
          <a:xfrm>
            <a:off x="611310" y="2498715"/>
            <a:ext cx="7258525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876090-65A4-5D44-81A9-71E91C806A33}"/>
              </a:ext>
            </a:extLst>
          </p:cNvPr>
          <p:cNvSpPr txBox="1"/>
          <p:nvPr/>
        </p:nvSpPr>
        <p:spPr>
          <a:xfrm>
            <a:off x="611311" y="5808314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How many are in each group?</a:t>
            </a: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C671F280-D421-AC45-A3F2-3856B4FA0270}"/>
              </a:ext>
            </a:extLst>
          </p:cNvPr>
          <p:cNvSpPr/>
          <p:nvPr/>
        </p:nvSpPr>
        <p:spPr>
          <a:xfrm>
            <a:off x="611310" y="5693504"/>
            <a:ext cx="3379226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836BC1-14AD-6A49-9805-44C7D78D01D2}"/>
              </a:ext>
            </a:extLst>
          </p:cNvPr>
          <p:cNvSpPr txBox="1"/>
          <p:nvPr/>
        </p:nvSpPr>
        <p:spPr>
          <a:xfrm>
            <a:off x="4572002" y="5808314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8 divided equally into 2 groups = 4</a:t>
            </a: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FFBE119-989B-1C45-AE90-99BE190BF52A}"/>
              </a:ext>
            </a:extLst>
          </p:cNvPr>
          <p:cNvSpPr/>
          <p:nvPr/>
        </p:nvSpPr>
        <p:spPr>
          <a:xfrm>
            <a:off x="4572000" y="5699134"/>
            <a:ext cx="3960689" cy="587691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~</a:t>
            </a:r>
          </a:p>
        </p:txBody>
      </p:sp>
      <p:pic>
        <p:nvPicPr>
          <p:cNvPr id="3" name="Picture 2" descr="A yellow duc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1DD600DD-72F2-4043-8708-EB3C95BF73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77" y="3372436"/>
            <a:ext cx="1286407" cy="973386"/>
          </a:xfrm>
          <a:prstGeom prst="rect">
            <a:avLst/>
          </a:prstGeom>
        </p:spPr>
      </p:pic>
      <p:pic>
        <p:nvPicPr>
          <p:cNvPr id="15" name="Picture 14" descr="A yellow duc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699B548C-07E8-AB4F-AECA-7B15487D1A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76" y="4276305"/>
            <a:ext cx="1286408" cy="973386"/>
          </a:xfrm>
          <a:prstGeom prst="rect">
            <a:avLst/>
          </a:prstGeom>
        </p:spPr>
      </p:pic>
      <p:pic>
        <p:nvPicPr>
          <p:cNvPr id="16" name="Picture 15" descr="A yellow duc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0C5B8446-3B8A-614A-9BAD-D4E9AA8A6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84" y="3439633"/>
            <a:ext cx="1286407" cy="973386"/>
          </a:xfrm>
          <a:prstGeom prst="rect">
            <a:avLst/>
          </a:prstGeom>
        </p:spPr>
      </p:pic>
      <p:pic>
        <p:nvPicPr>
          <p:cNvPr id="17" name="Picture 16" descr="A yellow duc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EE551C71-DC4E-4344-B5C8-33EB313A8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83" y="4276305"/>
            <a:ext cx="1286408" cy="973386"/>
          </a:xfrm>
          <a:prstGeom prst="rect">
            <a:avLst/>
          </a:prstGeom>
        </p:spPr>
      </p:pic>
      <p:pic>
        <p:nvPicPr>
          <p:cNvPr id="18" name="Picture 17" descr="A yellow duc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9AF3CDFA-838E-BF4C-9C0A-C8F9BC080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35" y="4276542"/>
            <a:ext cx="1286408" cy="973386"/>
          </a:xfrm>
          <a:prstGeom prst="rect">
            <a:avLst/>
          </a:prstGeom>
        </p:spPr>
      </p:pic>
      <p:pic>
        <p:nvPicPr>
          <p:cNvPr id="19" name="Picture 18" descr="A yellow duc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AE4F93CE-998A-EE49-914B-7E2F00AA68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42" y="4276305"/>
            <a:ext cx="1286408" cy="973386"/>
          </a:xfrm>
          <a:prstGeom prst="rect">
            <a:avLst/>
          </a:prstGeom>
        </p:spPr>
      </p:pic>
      <p:pic>
        <p:nvPicPr>
          <p:cNvPr id="20" name="Picture 19" descr="A yellow duc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BDF77979-5B00-5149-9370-4CA5D9598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36" y="3380381"/>
            <a:ext cx="1286407" cy="973386"/>
          </a:xfrm>
          <a:prstGeom prst="rect">
            <a:avLst/>
          </a:prstGeom>
        </p:spPr>
      </p:pic>
      <p:pic>
        <p:nvPicPr>
          <p:cNvPr id="21" name="Picture 20" descr="A yellow duck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xmlns="" id="{56500E54-19A6-3541-8B2A-C758A3D7E9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64" y="3380144"/>
            <a:ext cx="1286407" cy="9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4" grpId="0"/>
      <p:bldP spid="5" grpId="0"/>
      <p:bldP spid="6" grpId="0"/>
      <p:bldP spid="7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2A5E7B31-C3BF-6A43-B023-FB77763E7826}"/>
              </a:ext>
            </a:extLst>
          </p:cNvPr>
          <p:cNvSpPr/>
          <p:nvPr/>
        </p:nvSpPr>
        <p:spPr>
          <a:xfrm>
            <a:off x="4121624" y="2782188"/>
            <a:ext cx="450376" cy="450376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D1661-356D-CF4E-BB2C-9B58CB0A1580}"/>
              </a:ext>
            </a:extLst>
          </p:cNvPr>
          <p:cNvSpPr txBox="1"/>
          <p:nvPr/>
        </p:nvSpPr>
        <p:spPr>
          <a:xfrm>
            <a:off x="611312" y="919612"/>
            <a:ext cx="6843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Let's have a go at dividing by making equal groups.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3EEED-4FAC-0347-8378-97C7880911E4}"/>
              </a:ext>
            </a:extLst>
          </p:cNvPr>
          <p:cNvSpPr txBox="1"/>
          <p:nvPr/>
        </p:nvSpPr>
        <p:spPr>
          <a:xfrm>
            <a:off x="611311" y="1677524"/>
            <a:ext cx="7258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Use counters or draw out circles: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F69902-5669-D644-9819-EB4FF893769F}"/>
              </a:ext>
            </a:extLst>
          </p:cNvPr>
          <p:cNvSpPr txBox="1"/>
          <p:nvPr/>
        </p:nvSpPr>
        <p:spPr>
          <a:xfrm>
            <a:off x="611311" y="2849836"/>
            <a:ext cx="358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6 divided equally into 3 groups =</a:t>
            </a:r>
            <a:r>
              <a:rPr lang="en-GB" sz="1800" b="0" i="0" u="none" strike="noStrike" dirty="0">
                <a:solidFill>
                  <a:srgbClr val="EB220C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82C003B-2BC9-574F-9E62-47AACF16F192}"/>
              </a:ext>
            </a:extLst>
          </p:cNvPr>
          <p:cNvSpPr/>
          <p:nvPr/>
        </p:nvSpPr>
        <p:spPr>
          <a:xfrm>
            <a:off x="611311" y="756671"/>
            <a:ext cx="5630463" cy="673560"/>
          </a:xfrm>
          <a:prstGeom prst="roundRect">
            <a:avLst/>
          </a:prstGeom>
          <a:noFill/>
          <a:ln w="19050">
            <a:solidFill>
              <a:srgbClr val="FFE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876090-65A4-5D44-81A9-71E91C806A33}"/>
              </a:ext>
            </a:extLst>
          </p:cNvPr>
          <p:cNvSpPr txBox="1"/>
          <p:nvPr/>
        </p:nvSpPr>
        <p:spPr>
          <a:xfrm>
            <a:off x="611310" y="4402956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16 divided equally into 8 groups =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836BC1-14AD-6A49-9805-44C7D78D01D2}"/>
              </a:ext>
            </a:extLst>
          </p:cNvPr>
          <p:cNvSpPr txBox="1"/>
          <p:nvPr/>
        </p:nvSpPr>
        <p:spPr>
          <a:xfrm>
            <a:off x="611310" y="5167080"/>
            <a:ext cx="4854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18 divided equally into 6 groups =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9961E20-E6EB-8E43-B00A-54C9A05101A5}"/>
              </a:ext>
            </a:extLst>
          </p:cNvPr>
          <p:cNvSpPr txBox="1"/>
          <p:nvPr/>
        </p:nvSpPr>
        <p:spPr>
          <a:xfrm>
            <a:off x="611310" y="36388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12 divided equally into 2 groups =</a:t>
            </a:r>
            <a:r>
              <a:rPr lang="en-GB" sz="1800" b="0" i="0" u="none" strike="noStrike" dirty="0">
                <a:solidFill>
                  <a:srgbClr val="EB220C"/>
                </a:solidFill>
                <a:effectLst/>
              </a:rPr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76B807-B020-E84A-8054-E67E01BEE3DC}"/>
              </a:ext>
            </a:extLst>
          </p:cNvPr>
          <p:cNvSpPr txBox="1"/>
          <p:nvPr/>
        </p:nvSpPr>
        <p:spPr>
          <a:xfrm>
            <a:off x="4200671" y="2810135"/>
            <a:ext cx="426961" cy="33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2</a:t>
            </a: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9E1BC6C-6E4E-7440-BD9B-BF0B62DA52A1}"/>
              </a:ext>
            </a:extLst>
          </p:cNvPr>
          <p:cNvSpPr/>
          <p:nvPr/>
        </p:nvSpPr>
        <p:spPr>
          <a:xfrm>
            <a:off x="4198798" y="3615429"/>
            <a:ext cx="450376" cy="450376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4763DD6-18FC-7149-9313-40E2FBC86CF6}"/>
              </a:ext>
            </a:extLst>
          </p:cNvPr>
          <p:cNvSpPr txBox="1"/>
          <p:nvPr/>
        </p:nvSpPr>
        <p:spPr>
          <a:xfrm>
            <a:off x="4277845" y="3643376"/>
            <a:ext cx="42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6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5E177EC-33F3-B647-92F4-0FAA99F8A219}"/>
              </a:ext>
            </a:extLst>
          </p:cNvPr>
          <p:cNvSpPr/>
          <p:nvPr/>
        </p:nvSpPr>
        <p:spPr>
          <a:xfrm>
            <a:off x="4288409" y="4386485"/>
            <a:ext cx="450376" cy="450376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B177655-CE2F-6940-BF6C-53ECC9AF5B2E}"/>
              </a:ext>
            </a:extLst>
          </p:cNvPr>
          <p:cNvSpPr txBox="1"/>
          <p:nvPr/>
        </p:nvSpPr>
        <p:spPr>
          <a:xfrm>
            <a:off x="4367456" y="4414432"/>
            <a:ext cx="426961" cy="335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2</a:t>
            </a: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DFB2317-E180-F74C-BCAD-974F4611B883}"/>
              </a:ext>
            </a:extLst>
          </p:cNvPr>
          <p:cNvSpPr/>
          <p:nvPr/>
        </p:nvSpPr>
        <p:spPr>
          <a:xfrm>
            <a:off x="4279472" y="5160190"/>
            <a:ext cx="450376" cy="450376"/>
          </a:xfrm>
          <a:prstGeom prst="ellipse">
            <a:avLst/>
          </a:prstGeom>
          <a:solidFill>
            <a:srgbClr val="FF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613B8E3-D81E-4A48-B4B7-712747B0588D}"/>
              </a:ext>
            </a:extLst>
          </p:cNvPr>
          <p:cNvSpPr txBox="1"/>
          <p:nvPr/>
        </p:nvSpPr>
        <p:spPr>
          <a:xfrm>
            <a:off x="4358519" y="5188137"/>
            <a:ext cx="42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3</a:t>
            </a:r>
            <a:endParaRPr lang="en-US" dirty="0"/>
          </a:p>
        </p:txBody>
      </p:sp>
      <p:pic>
        <p:nvPicPr>
          <p:cNvPr id="24" name="Picture 23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xmlns="" id="{B10C4E09-7000-FA49-968E-48FEDC4A6E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90"/>
          <a:stretch/>
        </p:blipFill>
        <p:spPr>
          <a:xfrm>
            <a:off x="5846195" y="3454400"/>
            <a:ext cx="32163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11" grpId="0"/>
      <p:bldP spid="13" grpId="0"/>
      <p:bldP spid="15" grpId="0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327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marwa zakzouk</cp:lastModifiedBy>
  <cp:revision>5</cp:revision>
  <dcterms:created xsi:type="dcterms:W3CDTF">2023-01-17T10:08:38Z</dcterms:created>
  <dcterms:modified xsi:type="dcterms:W3CDTF">2024-01-27T17:19:51Z</dcterms:modified>
</cp:coreProperties>
</file>