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5" r:id="rId4"/>
    <p:sldId id="276" r:id="rId5"/>
    <p:sldId id="277" r:id="rId6"/>
    <p:sldId id="278" r:id="rId7"/>
    <p:sldId id="279" r:id="rId8"/>
    <p:sldId id="280" r:id="rId9"/>
    <p:sldId id="281" r:id="rId10"/>
    <p:sldId id="282"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64"/>
    <a:srgbClr val="47B1E5"/>
    <a:srgbClr val="F9B000"/>
    <a:srgbClr val="F08215"/>
    <a:srgbClr val="FBD1A9"/>
    <a:srgbClr val="F1884C"/>
    <a:srgbClr val="AFDEF9"/>
    <a:srgbClr val="01407D"/>
    <a:srgbClr val="EE73AA"/>
    <a:srgbClr val="85B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snapToGrid="0" showGuides="1">
      <p:cViewPr varScale="1">
        <p:scale>
          <a:sx n="86" d="100"/>
          <a:sy n="86" d="100"/>
        </p:scale>
        <p:origin x="1406"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its-me-1-2-3-autumn-2020-scheme-of-learning-eyfs-reception-white-rose-maths-hub-supporting-resources-key-stage-1/circles-and-triangles-its-me-1-2-3-autumn-2020-scheme-of-learning-eyfs-reception-white-rose-maths-hub-supporting-resources-key-stage-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its-me-1-2-3-autumn-2020-scheme-of-learning-eyfs-reception-white-rose-maths-hub-supporting-resources-key-stage-1/circles-and-triangles-its-me-1-2-3-autumn-2020-scheme-of-learning-eyfs-reception-white-rose-maths-hub-supporting-resources-key-stage-1"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autumn-2020-scheme-of-learning-eyfs-reception-white-rose-maths-hub-supporting-resources-key-stage-1/its-me-1-2-3-autumn-2020-scheme-of-learning-eyfs-reception-white-rose-maths-hub-supporting-resources-key-stage-1/circles-and-triangles-its-me-1-2-3-autumn-2020-scheme-of-learning-eyfs-reception-white-rose-maths-hub-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id="{11D4F054-4A7D-4B58-93B2-9F66476A7308}"/>
              </a:ext>
            </a:extLst>
          </p:cNvPr>
          <p:cNvSpPr/>
          <p:nvPr userDrawn="1"/>
        </p:nvSpPr>
        <p:spPr>
          <a:xfrm>
            <a:off x="8299938" y="5987562"/>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2" name="Rectangle 1">
            <a:hlinkClick r:id="rId4"/>
            <a:extLst>
              <a:ext uri="{FF2B5EF4-FFF2-40B4-BE49-F238E27FC236}">
                <a16:creationId xmlns:a16="http://schemas.microsoft.com/office/drawing/2014/main" id="{E25A42A1-3F5D-423B-B451-73C2BF36A9A2}"/>
              </a:ext>
            </a:extLst>
          </p:cNvPr>
          <p:cNvSpPr/>
          <p:nvPr userDrawn="1"/>
        </p:nvSpPr>
        <p:spPr>
          <a:xfrm>
            <a:off x="7973882" y="5646126"/>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28DF387A-C866-494B-91EF-D1336B19FA9F}"/>
              </a:ext>
            </a:extLst>
          </p:cNvPr>
          <p:cNvSpPr/>
          <p:nvPr userDrawn="1"/>
        </p:nvSpPr>
        <p:spPr>
          <a:xfrm>
            <a:off x="8299938" y="5987562"/>
            <a:ext cx="773724"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8766" y="3887051"/>
            <a:ext cx="2577458" cy="2416406"/>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4"/>
            <a:ext cx="8220075" cy="1145719"/>
          </a:xfrm>
        </p:spPr>
        <p:txBody>
          <a:bodyPr/>
          <a:lstStyle/>
          <a:p>
            <a:pPr algn="ctr"/>
            <a:r>
              <a:rPr lang="en-GB" sz="1800" b="0" dirty="0">
                <a:latin typeface="+mn-lt"/>
              </a:rPr>
              <a:t>Another successful day, fighting crime and protecting the circles and triangles of the world. I think the superheroes deserve a treat! Time to go home and play with their pet rabbits. Do you know which rabbit belongs to which superhero?</a:t>
            </a:r>
          </a:p>
        </p:txBody>
      </p:sp>
      <p:pic>
        <p:nvPicPr>
          <p:cNvPr id="7" name="Picture 6">
            <a:extLst>
              <a:ext uri="{FF2B5EF4-FFF2-40B4-BE49-F238E27FC236}">
                <a16:creationId xmlns:a16="http://schemas.microsoft.com/office/drawing/2014/main" id="{40C13171-1829-40DB-91F7-FBD4C2EC3A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8766" y="1691722"/>
            <a:ext cx="2836592" cy="2049037"/>
          </a:xfrm>
          <a:prstGeom prst="rect">
            <a:avLst/>
          </a:prstGeom>
        </p:spPr>
      </p:pic>
      <p:pic>
        <p:nvPicPr>
          <p:cNvPr id="3" name="Picture 2">
            <a:extLst>
              <a:ext uri="{FF2B5EF4-FFF2-40B4-BE49-F238E27FC236}">
                <a16:creationId xmlns:a16="http://schemas.microsoft.com/office/drawing/2014/main" id="{C6C0A9E3-97D4-4758-9B08-7A317FB2B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9522" y="2776671"/>
            <a:ext cx="1739135" cy="1750941"/>
          </a:xfrm>
          <a:prstGeom prst="rect">
            <a:avLst/>
          </a:prstGeom>
        </p:spPr>
      </p:pic>
      <p:pic>
        <p:nvPicPr>
          <p:cNvPr id="4" name="Picture 3">
            <a:extLst>
              <a:ext uri="{FF2B5EF4-FFF2-40B4-BE49-F238E27FC236}">
                <a16:creationId xmlns:a16="http://schemas.microsoft.com/office/drawing/2014/main" id="{7263AA87-C310-4F32-92A6-18C1B56F38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15743" y="2776671"/>
            <a:ext cx="1479491" cy="1750941"/>
          </a:xfrm>
          <a:prstGeom prst="rect">
            <a:avLst/>
          </a:prstGeom>
        </p:spPr>
      </p:pic>
      <p:sp>
        <p:nvSpPr>
          <p:cNvPr id="10" name="Rectangle: Rounded Corners 9">
            <a:extLst>
              <a:ext uri="{FF2B5EF4-FFF2-40B4-BE49-F238E27FC236}">
                <a16:creationId xmlns:a16="http://schemas.microsoft.com/office/drawing/2014/main" id="{5597B8C9-5A94-4A2A-8D43-C24B140C18D0}"/>
              </a:ext>
            </a:extLst>
          </p:cNvPr>
          <p:cNvSpPr/>
          <p:nvPr/>
        </p:nvSpPr>
        <p:spPr>
          <a:xfrm>
            <a:off x="5433134" y="3048171"/>
            <a:ext cx="3080552" cy="1385175"/>
          </a:xfrm>
          <a:prstGeom prst="round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Thank you for helping the League of Shapes! We look forward to fighting crime with you another day!</a:t>
            </a:r>
          </a:p>
        </p:txBody>
      </p:sp>
    </p:spTree>
    <p:extLst>
      <p:ext uri="{BB962C8B-B14F-4D97-AF65-F5344CB8AC3E}">
        <p14:creationId xmlns:p14="http://schemas.microsoft.com/office/powerpoint/2010/main" val="8466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2.59259E-6 L -0.13472 0.21065 " pathEditMode="relative" rAng="0" ptsTypes="AA">
                                      <p:cBhvr>
                                        <p:cTn id="6" dur="2000" fill="hold"/>
                                        <p:tgtEl>
                                          <p:spTgt spid="3"/>
                                        </p:tgtEl>
                                        <p:attrNameLst>
                                          <p:attrName>ppt_x</p:attrName>
                                          <p:attrName>ppt_y</p:attrName>
                                        </p:attrNameLst>
                                      </p:cBhvr>
                                      <p:rCtr x="-6736" y="10532"/>
                                    </p:animMotion>
                                  </p:childTnLst>
                                </p:cTn>
                              </p:par>
                              <p:par>
                                <p:cTn id="7" presetID="42" presetClass="path" presetSubtype="0" accel="50000" decel="50000" fill="hold" nodeType="withEffect">
                                  <p:stCondLst>
                                    <p:cond delay="0"/>
                                  </p:stCondLst>
                                  <p:childTnLst>
                                    <p:animMotion origin="layout" path="M 4.72222E-6 2.59259E-6 L -0.33889 -0.12755 " pathEditMode="relative" rAng="0" ptsTypes="AA">
                                      <p:cBhvr>
                                        <p:cTn id="8" dur="2000" fill="hold"/>
                                        <p:tgtEl>
                                          <p:spTgt spid="4"/>
                                        </p:tgtEl>
                                        <p:attrNameLst>
                                          <p:attrName>ppt_x</p:attrName>
                                          <p:attrName>ppt_y</p:attrName>
                                        </p:attrNameLst>
                                      </p:cBhvr>
                                      <p:rCtr x="-16944" y="-6389"/>
                                    </p:animMotion>
                                  </p:childTnLst>
                                </p:cTn>
                              </p:par>
                            </p:childTnLst>
                          </p:cTn>
                        </p:par>
                        <p:par>
                          <p:cTn id="9" fill="hold">
                            <p:stCondLst>
                              <p:cond delay="2000"/>
                            </p:stCondLst>
                            <p:childTnLst>
                              <p:par>
                                <p:cTn id="10" presetID="10"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Circle</a:t>
            </a:r>
          </a:p>
        </p:txBody>
      </p:sp>
      <p:pic>
        <p:nvPicPr>
          <p:cNvPr id="4" name="Picture 3">
            <a:extLst>
              <a:ext uri="{FF2B5EF4-FFF2-40B4-BE49-F238E27FC236}">
                <a16:creationId xmlns:a16="http://schemas.microsoft.com/office/drawing/2014/main"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172" y="1973061"/>
            <a:ext cx="4793031" cy="3462291"/>
          </a:xfrm>
          <a:prstGeom prst="rect">
            <a:avLst/>
          </a:prstGeom>
        </p:spPr>
      </p:pic>
      <p:sp>
        <p:nvSpPr>
          <p:cNvPr id="7" name="Speech Bubble: Rectangle with Corners Rounded 6">
            <a:extLst>
              <a:ext uri="{FF2B5EF4-FFF2-40B4-BE49-F238E27FC236}">
                <a16:creationId xmlns:a16="http://schemas.microsoft.com/office/drawing/2014/main" id="{CB28BE32-6302-451C-A0A4-BA7FC26EF6E9}"/>
              </a:ext>
            </a:extLst>
          </p:cNvPr>
          <p:cNvSpPr/>
          <p:nvPr/>
        </p:nvSpPr>
        <p:spPr>
          <a:xfrm>
            <a:off x="5618653" y="2363678"/>
            <a:ext cx="2824010" cy="2681056"/>
          </a:xfrm>
          <a:prstGeom prst="wedgeRoundRectCallout">
            <a:avLst>
              <a:gd name="adj1" fmla="val -68361"/>
              <a:gd name="adj2" fmla="val -6665"/>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name is Circle. I am a super shape!</a:t>
            </a:r>
          </a:p>
          <a:p>
            <a:pPr algn="ctr"/>
            <a:endParaRPr lang="en-GB" dirty="0">
              <a:solidFill>
                <a:schemeClr val="tx1"/>
              </a:solidFill>
            </a:endParaRPr>
          </a:p>
          <a:p>
            <a:pPr algn="ctr"/>
            <a:r>
              <a:rPr lang="en-GB" dirty="0">
                <a:solidFill>
                  <a:schemeClr val="tx1"/>
                </a:solidFill>
              </a:rPr>
              <a:t> My special superpower is that I have just 1 curved side. </a:t>
            </a:r>
          </a:p>
          <a:p>
            <a:pPr algn="ctr"/>
            <a:endParaRPr lang="en-GB" dirty="0">
              <a:solidFill>
                <a:schemeClr val="tx1"/>
              </a:solidFill>
            </a:endParaRPr>
          </a:p>
          <a:p>
            <a:pPr algn="ctr"/>
            <a:r>
              <a:rPr lang="en-GB" dirty="0">
                <a:solidFill>
                  <a:schemeClr val="tx1"/>
                </a:solidFill>
              </a:rPr>
              <a:t>Click on me to see my special curved side.</a:t>
            </a:r>
            <a:r>
              <a:rPr lang="en-GB" dirty="0"/>
              <a:t>.</a:t>
            </a:r>
          </a:p>
        </p:txBody>
      </p:sp>
      <p:sp>
        <p:nvSpPr>
          <p:cNvPr id="10" name="Oval 9">
            <a:extLst>
              <a:ext uri="{FF2B5EF4-FFF2-40B4-BE49-F238E27FC236}">
                <a16:creationId xmlns:a16="http://schemas.microsoft.com/office/drawing/2014/main" id="{5E8AFD88-CA22-4EDB-8ED5-469972F362BB}"/>
              </a:ext>
            </a:extLst>
          </p:cNvPr>
          <p:cNvSpPr/>
          <p:nvPr/>
        </p:nvSpPr>
        <p:spPr>
          <a:xfrm>
            <a:off x="1065321" y="1733363"/>
            <a:ext cx="3941685" cy="3941685"/>
          </a:xfrm>
          <a:prstGeom prst="ellips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nextCondLst>
                <p:cond evt="onClick" delay="0">
                  <p:tgtEl>
                    <p:spTgt spid="4"/>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Triangle</a:t>
            </a:r>
          </a:p>
        </p:txBody>
      </p:sp>
      <p:pic>
        <p:nvPicPr>
          <p:cNvPr id="4" name="Picture 3">
            <a:extLst>
              <a:ext uri="{FF2B5EF4-FFF2-40B4-BE49-F238E27FC236}">
                <a16:creationId xmlns:a16="http://schemas.microsoft.com/office/drawing/2014/main"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3682" y="1473201"/>
            <a:ext cx="4740706" cy="4444484"/>
          </a:xfrm>
          <a:prstGeom prst="rect">
            <a:avLst/>
          </a:prstGeom>
        </p:spPr>
      </p:pic>
      <p:sp>
        <p:nvSpPr>
          <p:cNvPr id="7" name="Speech Bubble: Rectangle with Corners Rounded 6">
            <a:extLst>
              <a:ext uri="{FF2B5EF4-FFF2-40B4-BE49-F238E27FC236}">
                <a16:creationId xmlns:a16="http://schemas.microsoft.com/office/drawing/2014/main" id="{CB28BE32-6302-451C-A0A4-BA7FC26EF6E9}"/>
              </a:ext>
            </a:extLst>
          </p:cNvPr>
          <p:cNvSpPr/>
          <p:nvPr/>
        </p:nvSpPr>
        <p:spPr>
          <a:xfrm>
            <a:off x="5618653" y="2363678"/>
            <a:ext cx="2824010" cy="2681056"/>
          </a:xfrm>
          <a:prstGeom prst="wedgeRoundRectCallout">
            <a:avLst>
              <a:gd name="adj1" fmla="val -68361"/>
              <a:gd name="adj2" fmla="val -6665"/>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My name is Triangle. I am a super shape!</a:t>
            </a:r>
          </a:p>
          <a:p>
            <a:pPr algn="ctr"/>
            <a:endParaRPr lang="en-GB" dirty="0">
              <a:solidFill>
                <a:schemeClr val="tx1"/>
              </a:solidFill>
            </a:endParaRPr>
          </a:p>
          <a:p>
            <a:pPr algn="ctr"/>
            <a:r>
              <a:rPr lang="en-GB" dirty="0">
                <a:solidFill>
                  <a:schemeClr val="tx1"/>
                </a:solidFill>
              </a:rPr>
              <a:t> My special superpower is that I have 3 straight sides. </a:t>
            </a:r>
          </a:p>
          <a:p>
            <a:pPr algn="ctr"/>
            <a:endParaRPr lang="en-GB" dirty="0">
              <a:solidFill>
                <a:schemeClr val="tx1"/>
              </a:solidFill>
            </a:endParaRPr>
          </a:p>
          <a:p>
            <a:pPr algn="ctr"/>
            <a:r>
              <a:rPr lang="en-GB" dirty="0">
                <a:solidFill>
                  <a:schemeClr val="tx1"/>
                </a:solidFill>
              </a:rPr>
              <a:t>Click on me to see my 3 straight sides.</a:t>
            </a:r>
            <a:r>
              <a:rPr lang="en-GB" dirty="0"/>
              <a:t>.</a:t>
            </a:r>
          </a:p>
        </p:txBody>
      </p:sp>
      <p:sp>
        <p:nvSpPr>
          <p:cNvPr id="2" name="Isosceles Triangle 1">
            <a:extLst>
              <a:ext uri="{FF2B5EF4-FFF2-40B4-BE49-F238E27FC236}">
                <a16:creationId xmlns:a16="http://schemas.microsoft.com/office/drawing/2014/main" id="{5B8913AA-8F22-485F-AC6A-53D82E832B2D}"/>
              </a:ext>
            </a:extLst>
          </p:cNvPr>
          <p:cNvSpPr/>
          <p:nvPr/>
        </p:nvSpPr>
        <p:spPr>
          <a:xfrm>
            <a:off x="1006617" y="1253483"/>
            <a:ext cx="4642432" cy="3860055"/>
          </a:xfrm>
          <a:prstGeom prst="triangl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402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D3851-89D0-47BB-BDB0-79B86E24C3B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4703" y="2547891"/>
            <a:ext cx="3927421" cy="3682017"/>
          </a:xfrm>
          <a:prstGeom prst="rect">
            <a:avLst/>
          </a:prstGeom>
        </p:spPr>
      </p:pic>
      <p:sp>
        <p:nvSpPr>
          <p:cNvPr id="7" name="Speech Bubble: Rectangle with Corners Rounded 6">
            <a:extLst>
              <a:ext uri="{FF2B5EF4-FFF2-40B4-BE49-F238E27FC236}">
                <a16:creationId xmlns:a16="http://schemas.microsoft.com/office/drawing/2014/main" id="{CB28BE32-6302-451C-A0A4-BA7FC26EF6E9}"/>
              </a:ext>
            </a:extLst>
          </p:cNvPr>
          <p:cNvSpPr/>
          <p:nvPr/>
        </p:nvSpPr>
        <p:spPr>
          <a:xfrm>
            <a:off x="1419515" y="816744"/>
            <a:ext cx="4013619" cy="1571347"/>
          </a:xfrm>
          <a:prstGeom prst="wedgeRoundRectCallout">
            <a:avLst>
              <a:gd name="adj1" fmla="val 39800"/>
              <a:gd name="adj2" fmla="val 80871"/>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Together, we form part of the League of Shapes! We are always ready to fight crimes and help our fellow circles and triangles. Are you ready to help us?</a:t>
            </a:r>
            <a:endParaRPr lang="en-GB" dirty="0"/>
          </a:p>
        </p:txBody>
      </p:sp>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468" y="1949006"/>
            <a:ext cx="3778626" cy="2729526"/>
          </a:xfrm>
          <a:prstGeom prst="rect">
            <a:avLst/>
          </a:prstGeom>
        </p:spPr>
      </p:pic>
    </p:spTree>
    <p:extLst>
      <p:ext uri="{BB962C8B-B14F-4D97-AF65-F5344CB8AC3E}">
        <p14:creationId xmlns:p14="http://schemas.microsoft.com/office/powerpoint/2010/main" val="70862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11" y="3828864"/>
            <a:ext cx="3192282" cy="2305975"/>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Circle’s first mission is to find a missing circle. Can you spot the missing circle and save the day?</a:t>
            </a:r>
          </a:p>
        </p:txBody>
      </p:sp>
      <p:sp>
        <p:nvSpPr>
          <p:cNvPr id="2" name="Isosceles Triangle 1">
            <a:extLst>
              <a:ext uri="{FF2B5EF4-FFF2-40B4-BE49-F238E27FC236}">
                <a16:creationId xmlns:a16="http://schemas.microsoft.com/office/drawing/2014/main" id="{36FED5A9-F288-49C4-A2E7-B2A04F2BC575}"/>
              </a:ext>
            </a:extLst>
          </p:cNvPr>
          <p:cNvSpPr/>
          <p:nvPr/>
        </p:nvSpPr>
        <p:spPr>
          <a:xfrm>
            <a:off x="2814221" y="1597980"/>
            <a:ext cx="1526959" cy="1553592"/>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CA3A691C-2C24-4ACD-A409-978ED38C09E9}"/>
              </a:ext>
            </a:extLst>
          </p:cNvPr>
          <p:cNvSpPr/>
          <p:nvPr/>
        </p:nvSpPr>
        <p:spPr>
          <a:xfrm>
            <a:off x="7308792" y="1430779"/>
            <a:ext cx="932155" cy="994305"/>
          </a:xfrm>
          <a:prstGeom prs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0F1395FB-4A9F-4372-9207-C1AF9F8A7AB9}"/>
              </a:ext>
            </a:extLst>
          </p:cNvPr>
          <p:cNvSpPr/>
          <p:nvPr/>
        </p:nvSpPr>
        <p:spPr>
          <a:xfrm>
            <a:off x="4227249" y="3302492"/>
            <a:ext cx="1703034" cy="2305975"/>
          </a:xfrm>
          <a:prstGeom prs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C436786C-08B8-4377-814D-CF34D4987E3D}"/>
              </a:ext>
            </a:extLst>
          </p:cNvPr>
          <p:cNvSpPr/>
          <p:nvPr/>
        </p:nvSpPr>
        <p:spPr>
          <a:xfrm>
            <a:off x="4802822" y="1707472"/>
            <a:ext cx="2317068" cy="994306"/>
          </a:xfrm>
          <a:prstGeom prst="rtTriangle">
            <a:avLst/>
          </a:prstGeom>
          <a:solidFill>
            <a:srgbClr val="25B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a:extLst>
              <a:ext uri="{FF2B5EF4-FFF2-40B4-BE49-F238E27FC236}">
                <a16:creationId xmlns:a16="http://schemas.microsoft.com/office/drawing/2014/main" id="{7FDE9F66-3EC7-4C2A-90BA-F0D62C35C64C}"/>
              </a:ext>
            </a:extLst>
          </p:cNvPr>
          <p:cNvSpPr/>
          <p:nvPr/>
        </p:nvSpPr>
        <p:spPr>
          <a:xfrm>
            <a:off x="6331531" y="3871032"/>
            <a:ext cx="840420" cy="2156782"/>
          </a:xfrm>
          <a:prstGeom prst="rtTriangl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C3E02D7-D1E0-44B6-8B29-5094695B9AE6}"/>
              </a:ext>
            </a:extLst>
          </p:cNvPr>
          <p:cNvSpPr/>
          <p:nvPr/>
        </p:nvSpPr>
        <p:spPr>
          <a:xfrm>
            <a:off x="6962562" y="2986968"/>
            <a:ext cx="1278385" cy="1278385"/>
          </a:xfrm>
          <a:prstGeom prst="ellips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id="{6EF5A7F2-FC33-49E4-839D-9B9F383B203C}"/>
              </a:ext>
            </a:extLst>
          </p:cNvPr>
          <p:cNvSpPr/>
          <p:nvPr/>
        </p:nvSpPr>
        <p:spPr>
          <a:xfrm>
            <a:off x="4299260" y="4520176"/>
            <a:ext cx="3537327" cy="824181"/>
          </a:xfrm>
          <a:prstGeom prst="wedgeRoundRectCallout">
            <a:avLst>
              <a:gd name="adj1" fmla="val -67044"/>
              <a:gd name="adj2" fmla="val -19334"/>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600" dirty="0">
                <a:solidFill>
                  <a:schemeClr val="tx1"/>
                </a:solidFill>
              </a:rPr>
              <a:t>Well done! You helped to find the missing circle. How did you do it? How did you know it was a circle?</a:t>
            </a:r>
            <a:endParaRPr lang="en-GB" sz="1600" dirty="0"/>
          </a:p>
        </p:txBody>
      </p:sp>
    </p:spTree>
    <p:extLst>
      <p:ext uri="{BB962C8B-B14F-4D97-AF65-F5344CB8AC3E}">
        <p14:creationId xmlns:p14="http://schemas.microsoft.com/office/powerpoint/2010/main" val="3463579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grpId="1" nodeType="clickEffect">
                                  <p:stCondLst>
                                    <p:cond delay="0"/>
                                  </p:stCondLst>
                                  <p:childTnLst>
                                    <p:animRot by="120000">
                                      <p:cBhvr>
                                        <p:cTn id="23" dur="100" fill="hold">
                                          <p:stCondLst>
                                            <p:cond delay="0"/>
                                          </p:stCondLst>
                                        </p:cTn>
                                        <p:tgtEl>
                                          <p:spTgt spid="10"/>
                                        </p:tgtEl>
                                        <p:attrNameLst>
                                          <p:attrName>r</p:attrName>
                                        </p:attrNameLst>
                                      </p:cBhvr>
                                    </p:animRot>
                                    <p:animRot by="-240000">
                                      <p:cBhvr>
                                        <p:cTn id="24" dur="200" fill="hold">
                                          <p:stCondLst>
                                            <p:cond delay="200"/>
                                          </p:stCondLst>
                                        </p:cTn>
                                        <p:tgtEl>
                                          <p:spTgt spid="10"/>
                                        </p:tgtEl>
                                        <p:attrNameLst>
                                          <p:attrName>r</p:attrName>
                                        </p:attrNameLst>
                                      </p:cBhvr>
                                    </p:animRot>
                                    <p:animRot by="240000">
                                      <p:cBhvr>
                                        <p:cTn id="25" dur="200" fill="hold">
                                          <p:stCondLst>
                                            <p:cond delay="400"/>
                                          </p:stCondLst>
                                        </p:cTn>
                                        <p:tgtEl>
                                          <p:spTgt spid="10"/>
                                        </p:tgtEl>
                                        <p:attrNameLst>
                                          <p:attrName>r</p:attrName>
                                        </p:attrNameLst>
                                      </p:cBhvr>
                                    </p:animRot>
                                    <p:animRot by="-240000">
                                      <p:cBhvr>
                                        <p:cTn id="26" dur="200" fill="hold">
                                          <p:stCondLst>
                                            <p:cond delay="600"/>
                                          </p:stCondLst>
                                        </p:cTn>
                                        <p:tgtEl>
                                          <p:spTgt spid="10"/>
                                        </p:tgtEl>
                                        <p:attrNameLst>
                                          <p:attrName>r</p:attrName>
                                        </p:attrNameLst>
                                      </p:cBhvr>
                                    </p:animRot>
                                    <p:animRot by="120000">
                                      <p:cBhvr>
                                        <p:cTn id="27"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1" nodeType="clickEffect">
                                  <p:stCondLst>
                                    <p:cond delay="0"/>
                                  </p:stCondLst>
                                  <p:childTnLst>
                                    <p:animRot by="120000">
                                      <p:cBhvr>
                                        <p:cTn id="32" dur="100" fill="hold">
                                          <p:stCondLst>
                                            <p:cond delay="0"/>
                                          </p:stCondLst>
                                        </p:cTn>
                                        <p:tgtEl>
                                          <p:spTgt spid="2"/>
                                        </p:tgtEl>
                                        <p:attrNameLst>
                                          <p:attrName>r</p:attrName>
                                        </p:attrNameLst>
                                      </p:cBhvr>
                                    </p:animRot>
                                    <p:animRot by="-240000">
                                      <p:cBhvr>
                                        <p:cTn id="33" dur="200" fill="hold">
                                          <p:stCondLst>
                                            <p:cond delay="200"/>
                                          </p:stCondLst>
                                        </p:cTn>
                                        <p:tgtEl>
                                          <p:spTgt spid="2"/>
                                        </p:tgtEl>
                                        <p:attrNameLst>
                                          <p:attrName>r</p:attrName>
                                        </p:attrNameLst>
                                      </p:cBhvr>
                                    </p:animRot>
                                    <p:animRot by="240000">
                                      <p:cBhvr>
                                        <p:cTn id="34" dur="200" fill="hold">
                                          <p:stCondLst>
                                            <p:cond delay="400"/>
                                          </p:stCondLst>
                                        </p:cTn>
                                        <p:tgtEl>
                                          <p:spTgt spid="2"/>
                                        </p:tgtEl>
                                        <p:attrNameLst>
                                          <p:attrName>r</p:attrName>
                                        </p:attrNameLst>
                                      </p:cBhvr>
                                    </p:animRot>
                                    <p:animRot by="-240000">
                                      <p:cBhvr>
                                        <p:cTn id="35" dur="200" fill="hold">
                                          <p:stCondLst>
                                            <p:cond delay="600"/>
                                          </p:stCondLst>
                                        </p:cTn>
                                        <p:tgtEl>
                                          <p:spTgt spid="2"/>
                                        </p:tgtEl>
                                        <p:attrNameLst>
                                          <p:attrName>r</p:attrName>
                                        </p:attrNameLst>
                                      </p:cBhvr>
                                    </p:animRot>
                                    <p:animRot by="120000">
                                      <p:cBhvr>
                                        <p:cTn id="36"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grpId="1" nodeType="clickEffect">
                                  <p:stCondLst>
                                    <p:cond delay="0"/>
                                  </p:stCondLst>
                                  <p:childTnLst>
                                    <p:animRot by="120000">
                                      <p:cBhvr>
                                        <p:cTn id="41" dur="100" fill="hold">
                                          <p:stCondLst>
                                            <p:cond delay="0"/>
                                          </p:stCondLst>
                                        </p:cTn>
                                        <p:tgtEl>
                                          <p:spTgt spid="13"/>
                                        </p:tgtEl>
                                        <p:attrNameLst>
                                          <p:attrName>r</p:attrName>
                                        </p:attrNameLst>
                                      </p:cBhvr>
                                    </p:animRot>
                                    <p:animRot by="-240000">
                                      <p:cBhvr>
                                        <p:cTn id="42" dur="200" fill="hold">
                                          <p:stCondLst>
                                            <p:cond delay="200"/>
                                          </p:stCondLst>
                                        </p:cTn>
                                        <p:tgtEl>
                                          <p:spTgt spid="13"/>
                                        </p:tgtEl>
                                        <p:attrNameLst>
                                          <p:attrName>r</p:attrName>
                                        </p:attrNameLst>
                                      </p:cBhvr>
                                    </p:animRot>
                                    <p:animRot by="240000">
                                      <p:cBhvr>
                                        <p:cTn id="43" dur="200" fill="hold">
                                          <p:stCondLst>
                                            <p:cond delay="400"/>
                                          </p:stCondLst>
                                        </p:cTn>
                                        <p:tgtEl>
                                          <p:spTgt spid="13"/>
                                        </p:tgtEl>
                                        <p:attrNameLst>
                                          <p:attrName>r</p:attrName>
                                        </p:attrNameLst>
                                      </p:cBhvr>
                                    </p:animRot>
                                    <p:animRot by="-240000">
                                      <p:cBhvr>
                                        <p:cTn id="44" dur="200" fill="hold">
                                          <p:stCondLst>
                                            <p:cond delay="600"/>
                                          </p:stCondLst>
                                        </p:cTn>
                                        <p:tgtEl>
                                          <p:spTgt spid="13"/>
                                        </p:tgtEl>
                                        <p:attrNameLst>
                                          <p:attrName>r</p:attrName>
                                        </p:attrNameLst>
                                      </p:cBhvr>
                                    </p:animRot>
                                    <p:animRot by="120000">
                                      <p:cBhvr>
                                        <p:cTn id="45"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32" presetClass="emph" presetSubtype="0" fill="hold" grpId="1" nodeType="clickEffect">
                                  <p:stCondLst>
                                    <p:cond delay="0"/>
                                  </p:stCondLst>
                                  <p:childTnLst>
                                    <p:animRot by="120000">
                                      <p:cBhvr>
                                        <p:cTn id="50" dur="100" fill="hold">
                                          <p:stCondLst>
                                            <p:cond delay="0"/>
                                          </p:stCondLst>
                                        </p:cTn>
                                        <p:tgtEl>
                                          <p:spTgt spid="3"/>
                                        </p:tgtEl>
                                        <p:attrNameLst>
                                          <p:attrName>r</p:attrName>
                                        </p:attrNameLst>
                                      </p:cBhvr>
                                    </p:animRot>
                                    <p:animRot by="-240000">
                                      <p:cBhvr>
                                        <p:cTn id="51" dur="200" fill="hold">
                                          <p:stCondLst>
                                            <p:cond delay="200"/>
                                          </p:stCondLst>
                                        </p:cTn>
                                        <p:tgtEl>
                                          <p:spTgt spid="3"/>
                                        </p:tgtEl>
                                        <p:attrNameLst>
                                          <p:attrName>r</p:attrName>
                                        </p:attrNameLst>
                                      </p:cBhvr>
                                    </p:animRot>
                                    <p:animRot by="240000">
                                      <p:cBhvr>
                                        <p:cTn id="52" dur="200" fill="hold">
                                          <p:stCondLst>
                                            <p:cond delay="400"/>
                                          </p:stCondLst>
                                        </p:cTn>
                                        <p:tgtEl>
                                          <p:spTgt spid="3"/>
                                        </p:tgtEl>
                                        <p:attrNameLst>
                                          <p:attrName>r</p:attrName>
                                        </p:attrNameLst>
                                      </p:cBhvr>
                                    </p:animRot>
                                    <p:animRot by="-240000">
                                      <p:cBhvr>
                                        <p:cTn id="53" dur="200" fill="hold">
                                          <p:stCondLst>
                                            <p:cond delay="600"/>
                                          </p:stCondLst>
                                        </p:cTn>
                                        <p:tgtEl>
                                          <p:spTgt spid="3"/>
                                        </p:tgtEl>
                                        <p:attrNameLst>
                                          <p:attrName>r</p:attrName>
                                        </p:attrNameLst>
                                      </p:cBhvr>
                                    </p:animRot>
                                    <p:animRot by="120000">
                                      <p:cBhvr>
                                        <p:cTn id="54"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grpId="1" nodeType="clickEffect">
                                  <p:stCondLst>
                                    <p:cond delay="0"/>
                                  </p:stCondLst>
                                  <p:childTnLst>
                                    <p:animRot by="120000">
                                      <p:cBhvr>
                                        <p:cTn id="59" dur="100" fill="hold">
                                          <p:stCondLst>
                                            <p:cond delay="0"/>
                                          </p:stCondLst>
                                        </p:cTn>
                                        <p:tgtEl>
                                          <p:spTgt spid="15"/>
                                        </p:tgtEl>
                                        <p:attrNameLst>
                                          <p:attrName>r</p:attrName>
                                        </p:attrNameLst>
                                      </p:cBhvr>
                                    </p:animRot>
                                    <p:animRot by="-240000">
                                      <p:cBhvr>
                                        <p:cTn id="60" dur="200" fill="hold">
                                          <p:stCondLst>
                                            <p:cond delay="200"/>
                                          </p:stCondLst>
                                        </p:cTn>
                                        <p:tgtEl>
                                          <p:spTgt spid="15"/>
                                        </p:tgtEl>
                                        <p:attrNameLst>
                                          <p:attrName>r</p:attrName>
                                        </p:attrNameLst>
                                      </p:cBhvr>
                                    </p:animRot>
                                    <p:animRot by="240000">
                                      <p:cBhvr>
                                        <p:cTn id="61" dur="200" fill="hold">
                                          <p:stCondLst>
                                            <p:cond delay="400"/>
                                          </p:stCondLst>
                                        </p:cTn>
                                        <p:tgtEl>
                                          <p:spTgt spid="15"/>
                                        </p:tgtEl>
                                        <p:attrNameLst>
                                          <p:attrName>r</p:attrName>
                                        </p:attrNameLst>
                                      </p:cBhvr>
                                    </p:animRot>
                                    <p:animRot by="-240000">
                                      <p:cBhvr>
                                        <p:cTn id="62" dur="200" fill="hold">
                                          <p:stCondLst>
                                            <p:cond delay="600"/>
                                          </p:stCondLst>
                                        </p:cTn>
                                        <p:tgtEl>
                                          <p:spTgt spid="15"/>
                                        </p:tgtEl>
                                        <p:attrNameLst>
                                          <p:attrName>r</p:attrName>
                                        </p:attrNameLst>
                                      </p:cBhvr>
                                    </p:animRot>
                                    <p:animRot by="120000">
                                      <p:cBhvr>
                                        <p:cTn id="63"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2" grpId="0" animBg="1"/>
      <p:bldP spid="2" grpId="1" animBg="1"/>
      <p:bldP spid="3" grpId="0" animBg="1"/>
      <p:bldP spid="3" grpId="1" animBg="1"/>
      <p:bldP spid="10" grpId="0" animBg="1"/>
      <p:bldP spid="10" grpId="1" animBg="1"/>
      <p:bldP spid="13" grpId="0" animBg="1"/>
      <p:bldP spid="13" grpId="1" animBg="1"/>
      <p:bldP spid="15" grpId="0" animBg="1"/>
      <p:bldP spid="15"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Triangle is on a mission now. Can you help Triangle to collect all the triangles? Only click on the triangles. When you have collected them all, click on Triangle.</a:t>
            </a:r>
          </a:p>
        </p:txBody>
      </p:sp>
      <p:sp>
        <p:nvSpPr>
          <p:cNvPr id="2" name="Isosceles Triangle 1">
            <a:extLst>
              <a:ext uri="{FF2B5EF4-FFF2-40B4-BE49-F238E27FC236}">
                <a16:creationId xmlns:a16="http://schemas.microsoft.com/office/drawing/2014/main" id="{36FED5A9-F288-49C4-A2E7-B2A04F2BC575}"/>
              </a:ext>
            </a:extLst>
          </p:cNvPr>
          <p:cNvSpPr/>
          <p:nvPr/>
        </p:nvSpPr>
        <p:spPr>
          <a:xfrm>
            <a:off x="2814221" y="1597980"/>
            <a:ext cx="1526959" cy="1553592"/>
          </a:xfrm>
          <a:prstGeom prst="triangl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CA3A691C-2C24-4ACD-A409-978ED38C09E9}"/>
              </a:ext>
            </a:extLst>
          </p:cNvPr>
          <p:cNvSpPr/>
          <p:nvPr/>
        </p:nvSpPr>
        <p:spPr>
          <a:xfrm>
            <a:off x="7308792" y="1473201"/>
            <a:ext cx="932155" cy="994305"/>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0F1395FB-4A9F-4372-9207-C1AF9F8A7AB9}"/>
              </a:ext>
            </a:extLst>
          </p:cNvPr>
          <p:cNvSpPr/>
          <p:nvPr/>
        </p:nvSpPr>
        <p:spPr>
          <a:xfrm>
            <a:off x="4244392" y="3490915"/>
            <a:ext cx="1589103" cy="2051488"/>
          </a:xfrm>
          <a:prstGeom prst="triangl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C436786C-08B8-4377-814D-CF34D4987E3D}"/>
              </a:ext>
            </a:extLst>
          </p:cNvPr>
          <p:cNvSpPr/>
          <p:nvPr/>
        </p:nvSpPr>
        <p:spPr>
          <a:xfrm>
            <a:off x="4615902" y="1801802"/>
            <a:ext cx="2317068" cy="994306"/>
          </a:xfrm>
          <a:prstGeom prst="r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a:extLst>
              <a:ext uri="{FF2B5EF4-FFF2-40B4-BE49-F238E27FC236}">
                <a16:creationId xmlns:a16="http://schemas.microsoft.com/office/drawing/2014/main" id="{7FDE9F66-3EC7-4C2A-90BA-F0D62C35C64C}"/>
              </a:ext>
            </a:extLst>
          </p:cNvPr>
          <p:cNvSpPr/>
          <p:nvPr/>
        </p:nvSpPr>
        <p:spPr>
          <a:xfrm>
            <a:off x="6468372" y="3871032"/>
            <a:ext cx="840420" cy="2156782"/>
          </a:xfrm>
          <a:prstGeom prst="r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C3E02D7-D1E0-44B6-8B29-5094695B9AE6}"/>
              </a:ext>
            </a:extLst>
          </p:cNvPr>
          <p:cNvSpPr/>
          <p:nvPr/>
        </p:nvSpPr>
        <p:spPr>
          <a:xfrm>
            <a:off x="6962562" y="2986968"/>
            <a:ext cx="1278385" cy="1278385"/>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04C14DD-0477-4AE8-8197-992554A91799}"/>
              </a:ext>
            </a:extLst>
          </p:cNvPr>
          <p:cNvSpPr/>
          <p:nvPr/>
        </p:nvSpPr>
        <p:spPr>
          <a:xfrm>
            <a:off x="1501217" y="1707472"/>
            <a:ext cx="876678" cy="876678"/>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5E8384E-337C-4446-B6D9-06FBE96DEF74}"/>
              </a:ext>
            </a:extLst>
          </p:cNvPr>
          <p:cNvSpPr/>
          <p:nvPr/>
        </p:nvSpPr>
        <p:spPr>
          <a:xfrm>
            <a:off x="5516872" y="3201515"/>
            <a:ext cx="454970" cy="454970"/>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E83FAF1-FECB-49BF-AD59-3293DFB05552}"/>
              </a:ext>
            </a:extLst>
          </p:cNvPr>
          <p:cNvSpPr/>
          <p:nvPr/>
        </p:nvSpPr>
        <p:spPr>
          <a:xfrm>
            <a:off x="3410429" y="3740834"/>
            <a:ext cx="731664" cy="731664"/>
          </a:xfrm>
          <a:prstGeom prst="ellipse">
            <a:avLst/>
          </a:prstGeom>
          <a:solidFill>
            <a:srgbClr val="F0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5AD1A85-BF4B-4B8C-B6A5-5825FC6DAEAC}"/>
              </a:ext>
            </a:extLst>
          </p:cNvPr>
          <p:cNvSpPr/>
          <p:nvPr/>
        </p:nvSpPr>
        <p:spPr>
          <a:xfrm>
            <a:off x="6322675" y="1527706"/>
            <a:ext cx="676919" cy="676919"/>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F248B25-B09E-4190-968E-4CF0443D2A48}"/>
              </a:ext>
            </a:extLst>
          </p:cNvPr>
          <p:cNvSpPr/>
          <p:nvPr/>
        </p:nvSpPr>
        <p:spPr>
          <a:xfrm>
            <a:off x="7550014" y="5205020"/>
            <a:ext cx="803920" cy="803920"/>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0B814C8C-1E72-4A0F-BE35-3493810A7DA8}"/>
              </a:ext>
            </a:extLst>
          </p:cNvPr>
          <p:cNvSpPr/>
          <p:nvPr/>
        </p:nvSpPr>
        <p:spPr>
          <a:xfrm>
            <a:off x="3780499" y="4623418"/>
            <a:ext cx="3537327" cy="918985"/>
          </a:xfrm>
          <a:prstGeom prst="wedgeRoundRectCallout">
            <a:avLst>
              <a:gd name="adj1" fmla="val -67797"/>
              <a:gd name="adj2" fmla="val -42519"/>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1600" dirty="0">
                <a:solidFill>
                  <a:schemeClr val="tx1"/>
                </a:solidFill>
              </a:rPr>
              <a:t>Super job! You collected all of the triangles for me. How did you know they were triangles?</a:t>
            </a:r>
            <a:endParaRPr lang="en-GB" sz="1600" dirty="0"/>
          </a:p>
        </p:txBody>
      </p:sp>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7635" y="3435844"/>
            <a:ext cx="2959581" cy="2774652"/>
          </a:xfrm>
          <a:prstGeom prst="rect">
            <a:avLst/>
          </a:prstGeom>
        </p:spPr>
      </p:pic>
    </p:spTree>
    <p:extLst>
      <p:ext uri="{BB962C8B-B14F-4D97-AF65-F5344CB8AC3E}">
        <p14:creationId xmlns:p14="http://schemas.microsoft.com/office/powerpoint/2010/main" val="1408428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9"/>
                                        </p:tgtEl>
                                        <p:attrNameLst>
                                          <p:attrName>style.color</p:attrName>
                                        </p:attrNameLst>
                                      </p:cBhvr>
                                      <p:to>
                                        <a:schemeClr val="bg1"/>
                                      </p:to>
                                    </p:animClr>
                                    <p:animClr clrSpc="rgb" dir="cw">
                                      <p:cBhvr>
                                        <p:cTn id="15" dur="250" autoRev="1" fill="remove"/>
                                        <p:tgtEl>
                                          <p:spTgt spid="9"/>
                                        </p:tgtEl>
                                        <p:attrNameLst>
                                          <p:attrName>fillcolor</p:attrName>
                                        </p:attrNameLst>
                                      </p:cBhvr>
                                      <p:to>
                                        <a:schemeClr val="bg1"/>
                                      </p:to>
                                    </p:animClr>
                                    <p:set>
                                      <p:cBhvr>
                                        <p:cTn id="16" dur="250" autoRev="1" fill="remove"/>
                                        <p:tgtEl>
                                          <p:spTgt spid="9"/>
                                        </p:tgtEl>
                                        <p:attrNameLst>
                                          <p:attrName>fill.type</p:attrName>
                                        </p:attrNameLst>
                                      </p:cBhvr>
                                      <p:to>
                                        <p:strVal val="solid"/>
                                      </p:to>
                                    </p:set>
                                    <p:set>
                                      <p:cBhvr>
                                        <p:cTn id="17" dur="250" autoRev="1" fill="remov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7" presetClass="emph" presetSubtype="0" fill="remove" grpId="0" nodeType="click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7"/>
                                        </p:tgtEl>
                                        <p:attrNameLst>
                                          <p:attrName>style.color</p:attrName>
                                        </p:attrNameLst>
                                      </p:cBhvr>
                                      <p:to>
                                        <a:schemeClr val="bg1"/>
                                      </p:to>
                                    </p:animClr>
                                    <p:animClr clrSpc="rgb" dir="cw">
                                      <p:cBhvr>
                                        <p:cTn id="31" dur="250" autoRev="1" fill="remove"/>
                                        <p:tgtEl>
                                          <p:spTgt spid="7"/>
                                        </p:tgtEl>
                                        <p:attrNameLst>
                                          <p:attrName>fillcolor</p:attrName>
                                        </p:attrNameLst>
                                      </p:cBhvr>
                                      <p:to>
                                        <a:schemeClr val="bg1"/>
                                      </p:to>
                                    </p:animClr>
                                    <p:set>
                                      <p:cBhvr>
                                        <p:cTn id="32" dur="250" autoRev="1" fill="remove"/>
                                        <p:tgtEl>
                                          <p:spTgt spid="7"/>
                                        </p:tgtEl>
                                        <p:attrNameLst>
                                          <p:attrName>fill.type</p:attrName>
                                        </p:attrNameLst>
                                      </p:cBhvr>
                                      <p:to>
                                        <p:strVal val="solid"/>
                                      </p:to>
                                    </p:set>
                                    <p:set>
                                      <p:cBhvr>
                                        <p:cTn id="33" dur="250" autoRev="1" fill="remove"/>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27" presetClass="emph" presetSubtype="0" fill="remove" grpId="0" nodeType="clickEffect">
                                  <p:stCondLst>
                                    <p:cond delay="0"/>
                                  </p:stCondLst>
                                  <p:childTnLst>
                                    <p:animClr clrSpc="rgb" dir="cw">
                                      <p:cBhvr override="childStyle">
                                        <p:cTn id="38" dur="250" autoRev="1" fill="remove"/>
                                        <p:tgtEl>
                                          <p:spTgt spid="16"/>
                                        </p:tgtEl>
                                        <p:attrNameLst>
                                          <p:attrName>style.color</p:attrName>
                                        </p:attrNameLst>
                                      </p:cBhvr>
                                      <p:to>
                                        <a:schemeClr val="bg1"/>
                                      </p:to>
                                    </p:animClr>
                                    <p:animClr clrSpc="rgb" dir="cw">
                                      <p:cBhvr>
                                        <p:cTn id="39" dur="250" autoRev="1" fill="remove"/>
                                        <p:tgtEl>
                                          <p:spTgt spid="16"/>
                                        </p:tgtEl>
                                        <p:attrNameLst>
                                          <p:attrName>fillcolor</p:attrName>
                                        </p:attrNameLst>
                                      </p:cBhvr>
                                      <p:to>
                                        <a:schemeClr val="bg1"/>
                                      </p:to>
                                    </p:animClr>
                                    <p:set>
                                      <p:cBhvr>
                                        <p:cTn id="40" dur="250" autoRev="1" fill="remove"/>
                                        <p:tgtEl>
                                          <p:spTgt spid="16"/>
                                        </p:tgtEl>
                                        <p:attrNameLst>
                                          <p:attrName>fill.type</p:attrName>
                                        </p:attrNameLst>
                                      </p:cBhvr>
                                      <p:to>
                                        <p:strVal val="solid"/>
                                      </p:to>
                                    </p:set>
                                    <p:set>
                                      <p:cBhvr>
                                        <p:cTn id="41" dur="250" autoRev="1" fill="remove"/>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12"/>
                                        </p:tgtEl>
                                        <p:attrNameLst>
                                          <p:attrName>style.color</p:attrName>
                                        </p:attrNameLst>
                                      </p:cBhvr>
                                      <p:to>
                                        <a:schemeClr val="bg1"/>
                                      </p:to>
                                    </p:animClr>
                                    <p:animClr clrSpc="rgb" dir="cw">
                                      <p:cBhvr>
                                        <p:cTn id="47" dur="250" autoRev="1" fill="remove"/>
                                        <p:tgtEl>
                                          <p:spTgt spid="12"/>
                                        </p:tgtEl>
                                        <p:attrNameLst>
                                          <p:attrName>fillcolor</p:attrName>
                                        </p:attrNameLst>
                                      </p:cBhvr>
                                      <p:to>
                                        <a:schemeClr val="bg1"/>
                                      </p:to>
                                    </p:animClr>
                                    <p:set>
                                      <p:cBhvr>
                                        <p:cTn id="48" dur="250" autoRev="1" fill="remove"/>
                                        <p:tgtEl>
                                          <p:spTgt spid="12"/>
                                        </p:tgtEl>
                                        <p:attrNameLst>
                                          <p:attrName>fill.type</p:attrName>
                                        </p:attrNameLst>
                                      </p:cBhvr>
                                      <p:to>
                                        <p:strVal val="solid"/>
                                      </p:to>
                                    </p:set>
                                    <p:set>
                                      <p:cBhvr>
                                        <p:cTn id="49" dur="250" autoRev="1" fill="remov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2"/>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5.55556E-7 3.7037E-6 L -0.14948 0.33634 " pathEditMode="relative" rAng="0" ptsTypes="AA">
                                      <p:cBhvr>
                                        <p:cTn id="60" dur="2000" fill="hold"/>
                                        <p:tgtEl>
                                          <p:spTgt spid="2"/>
                                        </p:tgtEl>
                                        <p:attrNameLst>
                                          <p:attrName>ppt_x</p:attrName>
                                          <p:attrName>ppt_y</p:attrName>
                                        </p:attrNameLst>
                                      </p:cBhvr>
                                      <p:rCtr x="-7483" y="16806"/>
                                    </p:animMotion>
                                  </p:childTnLst>
                                </p:cTn>
                              </p:par>
                            </p:childTnLst>
                          </p:cTn>
                        </p:par>
                      </p:childTnLst>
                    </p:cTn>
                  </p:par>
                </p:childTnLst>
              </p:cTn>
              <p:nextCondLst>
                <p:cond evt="onClick" delay="0">
                  <p:tgtEl>
                    <p:spTgt spid="2"/>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42" presetClass="path" presetSubtype="0" accel="50000" decel="50000" fill="hold" grpId="0" nodeType="clickEffect">
                                  <p:stCondLst>
                                    <p:cond delay="0"/>
                                  </p:stCondLst>
                                  <p:childTnLst>
                                    <p:animMotion origin="layout" path="M -1.66667E-6 -4.81481E-6 L -0.31215 0.01551 " pathEditMode="relative" rAng="0" ptsTypes="AA">
                                      <p:cBhvr>
                                        <p:cTn id="65" dur="2000" fill="hold"/>
                                        <p:tgtEl>
                                          <p:spTgt spid="10"/>
                                        </p:tgtEl>
                                        <p:attrNameLst>
                                          <p:attrName>ppt_x</p:attrName>
                                          <p:attrName>ppt_y</p:attrName>
                                        </p:attrNameLst>
                                      </p:cBhvr>
                                      <p:rCtr x="-15608" y="764"/>
                                    </p:animMotion>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3.61111E-6 4.81481E-6 L -0.37899 0.41064 " pathEditMode="relative" rAng="0" ptsTypes="AA">
                                      <p:cBhvr>
                                        <p:cTn id="70" dur="2000" fill="hold"/>
                                        <p:tgtEl>
                                          <p:spTgt spid="13"/>
                                        </p:tgtEl>
                                        <p:attrNameLst>
                                          <p:attrName>ppt_x</p:attrName>
                                          <p:attrName>ppt_y</p:attrName>
                                        </p:attrNameLst>
                                      </p:cBhvr>
                                      <p:rCtr x="-18958" y="20532"/>
                                    </p:animMotion>
                                  </p:childTnLst>
                                </p:cTn>
                              </p:par>
                            </p:childTnLst>
                          </p:cTn>
                        </p:par>
                      </p:childTnLst>
                    </p:cTn>
                  </p:par>
                </p:childTnLst>
              </p:cTn>
              <p:nextCondLst>
                <p:cond evt="onClick" delay="0">
                  <p:tgtEl>
                    <p:spTgt spid="13"/>
                  </p:tgtEl>
                </p:cond>
              </p:nextCondLst>
            </p:seq>
            <p:seq concurrent="1" nextAc="seek">
              <p:cTn id="71" restart="whenNotActive" fill="hold" evtFilter="cancelBubble" nodeType="interactiveSeq">
                <p:stCondLst>
                  <p:cond evt="onClick" delay="0">
                    <p:tgtEl>
                      <p:spTgt spid="15"/>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1.38889E-6 2.22222E-6 L -0.48142 -0.01713 " pathEditMode="relative" rAng="0" ptsTypes="AA">
                                      <p:cBhvr>
                                        <p:cTn id="75" dur="2000" fill="hold"/>
                                        <p:tgtEl>
                                          <p:spTgt spid="15"/>
                                        </p:tgtEl>
                                        <p:attrNameLst>
                                          <p:attrName>ppt_x</p:attrName>
                                          <p:attrName>ppt_y</p:attrName>
                                        </p:attrNameLst>
                                      </p:cBhvr>
                                      <p:rCtr x="-24080" y="-856"/>
                                    </p:animMotion>
                                  </p:childTnLst>
                                </p:cTn>
                              </p:par>
                            </p:childTnLst>
                          </p:cTn>
                        </p:par>
                      </p:childTnLst>
                    </p:cTn>
                  </p:par>
                </p:childTnLst>
              </p:cTn>
              <p:nextCondLst>
                <p:cond evt="onClick" delay="0">
                  <p:tgtEl>
                    <p:spTgt spid="15"/>
                  </p:tgtEl>
                </p:cond>
              </p:nextCondLst>
            </p:seq>
            <p:seq concurrent="1" nextAc="seek">
              <p:cTn id="76" restart="whenNotActive" fill="hold" evtFilter="cancelBubble" nodeType="interactiveSeq">
                <p:stCondLst>
                  <p:cond evt="onClick" delay="0">
                    <p:tgtEl>
                      <p:spTgt spid="3"/>
                    </p:tgtEl>
                  </p:cond>
                </p:stCondLst>
                <p:endSync evt="end" delay="0">
                  <p:rtn val="all"/>
                </p:endSync>
                <p:childTnLst>
                  <p:par>
                    <p:cTn id="77" fill="hold">
                      <p:stCondLst>
                        <p:cond delay="0"/>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3.61111E-6 1.48148E-6 L -0.60833 0.41458 " pathEditMode="relative" rAng="0" ptsTypes="AA">
                                      <p:cBhvr>
                                        <p:cTn id="80" dur="2000" fill="hold"/>
                                        <p:tgtEl>
                                          <p:spTgt spid="3"/>
                                        </p:tgtEl>
                                        <p:attrNameLst>
                                          <p:attrName>ppt_x</p:attrName>
                                          <p:attrName>ppt_y</p:attrName>
                                        </p:attrNameLst>
                                      </p:cBhvr>
                                      <p:rCtr x="-30417" y="20718"/>
                                    </p:animMotion>
                                  </p:childTnLst>
                                </p:cTn>
                              </p:par>
                            </p:childTnLst>
                          </p:cTn>
                        </p:par>
                      </p:childTnLst>
                    </p:cTn>
                  </p:par>
                </p:childTnLst>
              </p:cTn>
              <p:nextCondLst>
                <p:cond evt="onClick" delay="0">
                  <p:tgtEl>
                    <p:spTgt spid="3"/>
                  </p:tgtEl>
                </p:cond>
              </p:nextCondLst>
            </p:seq>
          </p:childTnLst>
        </p:cTn>
      </p:par>
    </p:tnLst>
    <p:bldLst>
      <p:bldP spid="2" grpId="0" animBg="1"/>
      <p:bldP spid="3" grpId="0" animBg="1"/>
      <p:bldP spid="10" grpId="0" animBg="1"/>
      <p:bldP spid="13" grpId="0" animBg="1"/>
      <p:bldP spid="15" grpId="0" animBg="1"/>
      <p:bldP spid="16" grpId="0" animBg="1"/>
      <p:bldP spid="4" grpId="0" animBg="1"/>
      <p:bldP spid="7" grpId="0" animBg="1"/>
      <p:bldP spid="8" grpId="0" animBg="1"/>
      <p:bldP spid="9" grpId="0" animBg="1"/>
      <p:bldP spid="12"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24570" y="3378493"/>
            <a:ext cx="2573907" cy="1859285"/>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Circle has learnt that the super villain, the Shape Catcher, is planning on stealing all the circles from the town. Show Circle where the circles are hiding in these pictures so that he can protect them.</a:t>
            </a:r>
          </a:p>
        </p:txBody>
      </p:sp>
      <p:pic>
        <p:nvPicPr>
          <p:cNvPr id="14" name="Picture 13">
            <a:extLst>
              <a:ext uri="{FF2B5EF4-FFF2-40B4-BE49-F238E27FC236}">
                <a16:creationId xmlns:a16="http://schemas.microsoft.com/office/drawing/2014/main" id="{5F6FD77D-6F83-4E27-8D84-9A918000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29" y="1770277"/>
            <a:ext cx="3236798" cy="1333493"/>
          </a:xfrm>
          <a:prstGeom prst="rect">
            <a:avLst/>
          </a:prstGeom>
        </p:spPr>
      </p:pic>
      <p:pic>
        <p:nvPicPr>
          <p:cNvPr id="19" name="Picture 18">
            <a:extLst>
              <a:ext uri="{FF2B5EF4-FFF2-40B4-BE49-F238E27FC236}">
                <a16:creationId xmlns:a16="http://schemas.microsoft.com/office/drawing/2014/main" id="{5FDB500E-DCD3-449C-823A-91A9321466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0169" y="1660685"/>
            <a:ext cx="2534686" cy="1619823"/>
          </a:xfrm>
          <a:prstGeom prst="rect">
            <a:avLst/>
          </a:prstGeom>
        </p:spPr>
      </p:pic>
      <p:pic>
        <p:nvPicPr>
          <p:cNvPr id="21" name="Picture 20">
            <a:extLst>
              <a:ext uri="{FF2B5EF4-FFF2-40B4-BE49-F238E27FC236}">
                <a16:creationId xmlns:a16="http://schemas.microsoft.com/office/drawing/2014/main" id="{89645CA1-983F-4F32-9E15-FFAF3FC17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928" y="4219766"/>
            <a:ext cx="2788927" cy="1859285"/>
          </a:xfrm>
          <a:prstGeom prst="rect">
            <a:avLst/>
          </a:prstGeom>
        </p:spPr>
      </p:pic>
      <p:pic>
        <p:nvPicPr>
          <p:cNvPr id="23" name="Picture 22">
            <a:extLst>
              <a:ext uri="{FF2B5EF4-FFF2-40B4-BE49-F238E27FC236}">
                <a16:creationId xmlns:a16="http://schemas.microsoft.com/office/drawing/2014/main" id="{B5BC0CC8-5395-4AC1-A5CA-A586E5E6C79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22433"/>
          <a:stretch/>
        </p:blipFill>
        <p:spPr>
          <a:xfrm>
            <a:off x="3383952" y="1998890"/>
            <a:ext cx="2573908" cy="2137880"/>
          </a:xfrm>
          <a:prstGeom prst="rect">
            <a:avLst/>
          </a:prstGeom>
        </p:spPr>
      </p:pic>
      <p:sp>
        <p:nvSpPr>
          <p:cNvPr id="24" name="Speech Bubble: Rectangle with Corners Rounded 23">
            <a:extLst>
              <a:ext uri="{FF2B5EF4-FFF2-40B4-BE49-F238E27FC236}">
                <a16:creationId xmlns:a16="http://schemas.microsoft.com/office/drawing/2014/main" id="{7855E014-EF86-48E8-A145-2FF4E8B647E8}"/>
              </a:ext>
            </a:extLst>
          </p:cNvPr>
          <p:cNvSpPr/>
          <p:nvPr/>
        </p:nvSpPr>
        <p:spPr>
          <a:xfrm>
            <a:off x="3169499" y="4210841"/>
            <a:ext cx="2307855" cy="2036024"/>
          </a:xfrm>
          <a:prstGeom prst="wedgeRoundRectCallout">
            <a:avLst>
              <a:gd name="adj1" fmla="val -72413"/>
              <a:gd name="adj2" fmla="val -34234"/>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1600" dirty="0">
                <a:solidFill>
                  <a:schemeClr val="tx1"/>
                </a:solidFill>
              </a:rPr>
              <a:t>Can you show me the circles? How did you know they were circles? </a:t>
            </a:r>
          </a:p>
          <a:p>
            <a:pPr algn="ctr"/>
            <a:endParaRPr lang="en-GB" sz="1600" dirty="0">
              <a:solidFill>
                <a:schemeClr val="tx1"/>
              </a:solidFill>
            </a:endParaRPr>
          </a:p>
          <a:p>
            <a:pPr algn="ctr"/>
            <a:r>
              <a:rPr lang="en-GB" sz="1600" dirty="0">
                <a:solidFill>
                  <a:schemeClr val="tx1"/>
                </a:solidFill>
              </a:rPr>
              <a:t>Can you remember what is special about a circle?</a:t>
            </a:r>
            <a:endParaRPr lang="en-GB" sz="1600" dirty="0"/>
          </a:p>
        </p:txBody>
      </p:sp>
      <p:sp>
        <p:nvSpPr>
          <p:cNvPr id="9" name="Oval 8">
            <a:extLst>
              <a:ext uri="{FF2B5EF4-FFF2-40B4-BE49-F238E27FC236}">
                <a16:creationId xmlns:a16="http://schemas.microsoft.com/office/drawing/2014/main" id="{83EA4EF0-9748-4AC8-AC4D-EFB868901635}"/>
              </a:ext>
            </a:extLst>
          </p:cNvPr>
          <p:cNvSpPr/>
          <p:nvPr/>
        </p:nvSpPr>
        <p:spPr>
          <a:xfrm>
            <a:off x="916565" y="1969008"/>
            <a:ext cx="1003176" cy="1003176"/>
          </a:xfrm>
          <a:prstGeom prst="ellips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608A1F1-EFBB-49BB-B2F8-5271E4D9968A}"/>
              </a:ext>
            </a:extLst>
          </p:cNvPr>
          <p:cNvSpPr/>
          <p:nvPr/>
        </p:nvSpPr>
        <p:spPr>
          <a:xfrm>
            <a:off x="4210011" y="2412459"/>
            <a:ext cx="1666174" cy="1666174"/>
          </a:xfrm>
          <a:prstGeom prst="ellips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6281E75-3874-4B4D-8467-22E886712204}"/>
              </a:ext>
            </a:extLst>
          </p:cNvPr>
          <p:cNvSpPr/>
          <p:nvPr/>
        </p:nvSpPr>
        <p:spPr>
          <a:xfrm>
            <a:off x="7327064" y="2428379"/>
            <a:ext cx="598484" cy="598484"/>
          </a:xfrm>
          <a:prstGeom prst="ellips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C697A81-5F1B-444A-8529-5792E7D59706}"/>
              </a:ext>
            </a:extLst>
          </p:cNvPr>
          <p:cNvSpPr/>
          <p:nvPr/>
        </p:nvSpPr>
        <p:spPr>
          <a:xfrm>
            <a:off x="6123155" y="4161356"/>
            <a:ext cx="1740247" cy="1740247"/>
          </a:xfrm>
          <a:prstGeom prst="ellips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5627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nextCondLst>
                <p:cond evt="onClick" delay="0">
                  <p:tgtEl>
                    <p:spTgt spid="21"/>
                  </p:tgtEl>
                </p:cond>
              </p:nextCondLst>
            </p:seq>
          </p:childTnLst>
        </p:cTn>
      </p:par>
    </p:tnLst>
    <p:bldLst>
      <p:bldP spid="9" grpId="0" animBg="1"/>
      <p:bldP spid="10"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70685" y="3509649"/>
            <a:ext cx="2817108" cy="2641081"/>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Well done! You protected all the circle shapes but now the Shape Catcher is planning on stealing the triangles.</a:t>
            </a:r>
          </a:p>
        </p:txBody>
      </p:sp>
      <p:pic>
        <p:nvPicPr>
          <p:cNvPr id="14" name="Picture 13">
            <a:extLst>
              <a:ext uri="{FF2B5EF4-FFF2-40B4-BE49-F238E27FC236}">
                <a16:creationId xmlns:a16="http://schemas.microsoft.com/office/drawing/2014/main" id="{5F6FD77D-6F83-4E27-8D84-9A91800088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3515" y="1600483"/>
            <a:ext cx="2621797" cy="1747865"/>
          </a:xfrm>
          <a:prstGeom prst="rect">
            <a:avLst/>
          </a:prstGeom>
        </p:spPr>
      </p:pic>
      <p:pic>
        <p:nvPicPr>
          <p:cNvPr id="19" name="Picture 18">
            <a:extLst>
              <a:ext uri="{FF2B5EF4-FFF2-40B4-BE49-F238E27FC236}">
                <a16:creationId xmlns:a16="http://schemas.microsoft.com/office/drawing/2014/main" id="{5FDB500E-DCD3-449C-823A-91A9321466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3693302" y="1252311"/>
            <a:ext cx="1747867" cy="2444214"/>
          </a:xfrm>
          <a:prstGeom prst="rect">
            <a:avLst/>
          </a:prstGeom>
        </p:spPr>
      </p:pic>
      <p:pic>
        <p:nvPicPr>
          <p:cNvPr id="21" name="Picture 20">
            <a:extLst>
              <a:ext uri="{FF2B5EF4-FFF2-40B4-BE49-F238E27FC236}">
                <a16:creationId xmlns:a16="http://schemas.microsoft.com/office/drawing/2014/main" id="{89645CA1-983F-4F32-9E15-FFAF3FC174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69158" y="1600483"/>
            <a:ext cx="2621797" cy="1747865"/>
          </a:xfrm>
          <a:prstGeom prst="rect">
            <a:avLst/>
          </a:prstGeom>
        </p:spPr>
      </p:pic>
      <p:sp>
        <p:nvSpPr>
          <p:cNvPr id="3" name="Speech Bubble: Rectangle with Corners Rounded 2">
            <a:extLst>
              <a:ext uri="{FF2B5EF4-FFF2-40B4-BE49-F238E27FC236}">
                <a16:creationId xmlns:a16="http://schemas.microsoft.com/office/drawing/2014/main" id="{9AF2F115-477B-40BA-BA08-BD97F7058848}"/>
              </a:ext>
            </a:extLst>
          </p:cNvPr>
          <p:cNvSpPr/>
          <p:nvPr/>
        </p:nvSpPr>
        <p:spPr>
          <a:xfrm>
            <a:off x="3582563" y="3624024"/>
            <a:ext cx="4096622" cy="2359525"/>
          </a:xfrm>
          <a:prstGeom prst="wedgeRoundRectCallout">
            <a:avLst>
              <a:gd name="adj1" fmla="val -67044"/>
              <a:gd name="adj2" fmla="val -19334"/>
              <a:gd name="adj3" fmla="val 16667"/>
            </a:avLst>
          </a:prstGeom>
          <a:solidFill>
            <a:schemeClr val="bg1"/>
          </a:solid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600" dirty="0">
                <a:solidFill>
                  <a:schemeClr val="tx1"/>
                </a:solidFill>
              </a:rPr>
              <a:t>Please can you show me where the triangles are so that I can protect them? </a:t>
            </a:r>
          </a:p>
          <a:p>
            <a:pPr algn="ctr"/>
            <a:endParaRPr lang="en-GB" sz="1600" dirty="0">
              <a:solidFill>
                <a:schemeClr val="tx1"/>
              </a:solidFill>
            </a:endParaRPr>
          </a:p>
          <a:p>
            <a:pPr algn="ctr"/>
            <a:r>
              <a:rPr lang="en-GB" sz="1600" dirty="0">
                <a:solidFill>
                  <a:schemeClr val="tx1"/>
                </a:solidFill>
              </a:rPr>
              <a:t>Can you remember what is special about a triangle? </a:t>
            </a:r>
          </a:p>
          <a:p>
            <a:pPr algn="ctr"/>
            <a:endParaRPr lang="en-GB" sz="1600" dirty="0">
              <a:solidFill>
                <a:schemeClr val="tx1"/>
              </a:solidFill>
            </a:endParaRPr>
          </a:p>
          <a:p>
            <a:pPr algn="ctr"/>
            <a:r>
              <a:rPr lang="en-GB" sz="1600" dirty="0">
                <a:solidFill>
                  <a:schemeClr val="tx1"/>
                </a:solidFill>
              </a:rPr>
              <a:t>Does it have straight or curved sides? </a:t>
            </a:r>
          </a:p>
          <a:p>
            <a:pPr algn="ctr"/>
            <a:endParaRPr lang="en-GB" sz="1600" dirty="0">
              <a:solidFill>
                <a:schemeClr val="tx1"/>
              </a:solidFill>
            </a:endParaRPr>
          </a:p>
          <a:p>
            <a:pPr algn="ctr"/>
            <a:r>
              <a:rPr lang="en-GB" sz="1600" dirty="0">
                <a:solidFill>
                  <a:schemeClr val="tx1"/>
                </a:solidFill>
              </a:rPr>
              <a:t>How many sides does it have?</a:t>
            </a:r>
            <a:endParaRPr lang="en-GB" sz="1600" dirty="0"/>
          </a:p>
        </p:txBody>
      </p:sp>
      <p:sp>
        <p:nvSpPr>
          <p:cNvPr id="9" name="Isosceles Triangle 8">
            <a:extLst>
              <a:ext uri="{FF2B5EF4-FFF2-40B4-BE49-F238E27FC236}">
                <a16:creationId xmlns:a16="http://schemas.microsoft.com/office/drawing/2014/main" id="{9CD995C6-7B05-4E1C-9410-05FDB9B9D81D}"/>
              </a:ext>
            </a:extLst>
          </p:cNvPr>
          <p:cNvSpPr/>
          <p:nvPr/>
        </p:nvSpPr>
        <p:spPr>
          <a:xfrm>
            <a:off x="3701988" y="2476500"/>
            <a:ext cx="1793290" cy="871848"/>
          </a:xfrm>
          <a:prstGeom prst="triangle">
            <a:avLst>
              <a:gd name="adj" fmla="val 48020"/>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970380DF-9AE3-4489-ADCB-5F562214AF17}"/>
              </a:ext>
            </a:extLst>
          </p:cNvPr>
          <p:cNvSpPr/>
          <p:nvPr/>
        </p:nvSpPr>
        <p:spPr>
          <a:xfrm rot="4593295">
            <a:off x="1614856" y="2312354"/>
            <a:ext cx="479114" cy="388620"/>
          </a:xfrm>
          <a:prstGeom prst="rtTriangle">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0C473D1D-3169-41E6-9A36-47E48C9138D7}"/>
              </a:ext>
            </a:extLst>
          </p:cNvPr>
          <p:cNvSpPr/>
          <p:nvPr/>
        </p:nvSpPr>
        <p:spPr>
          <a:xfrm rot="2378829">
            <a:off x="6806148" y="1782895"/>
            <a:ext cx="300648" cy="276726"/>
          </a:xfrm>
          <a:prstGeom prst="triangle">
            <a:avLst>
              <a:gd name="adj" fmla="val 48020"/>
            </a:avLst>
          </a:prstGeom>
          <a:noFill/>
          <a:ln w="2540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875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childTnLst>
              </p:cTn>
              <p:nextCondLst>
                <p:cond evt="onClick" delay="0">
                  <p:tgtEl>
                    <p:spTgt spid="21"/>
                  </p:tgtEl>
                </p:cond>
              </p:nextCondLst>
            </p:seq>
          </p:childTnLst>
        </p:cTn>
      </p:par>
    </p:tnLst>
    <p:bldLst>
      <p:bldP spid="9" grpId="0" animBg="1"/>
      <p:bldP spid="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487251-F9F9-43EE-BEAA-7116352C0E1D}"/>
              </a:ext>
            </a:extLst>
          </p:cNvPr>
          <p:cNvSpPr/>
          <p:nvPr/>
        </p:nvSpPr>
        <p:spPr>
          <a:xfrm>
            <a:off x="4649354" y="1473201"/>
            <a:ext cx="3835154" cy="4819111"/>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7C9F47F-5BFC-4254-9DFB-84588D2D3AF6}"/>
              </a:ext>
            </a:extLst>
          </p:cNvPr>
          <p:cNvSpPr/>
          <p:nvPr/>
        </p:nvSpPr>
        <p:spPr>
          <a:xfrm>
            <a:off x="621436" y="1473201"/>
            <a:ext cx="3835154" cy="4819112"/>
          </a:xfrm>
          <a:prstGeom prst="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0A319DE-9EA0-4301-B154-38DFDA580F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680152" y="5211215"/>
            <a:ext cx="1675365" cy="1570680"/>
          </a:xfrm>
          <a:prstGeom prst="rect">
            <a:avLst/>
          </a:prstGeom>
        </p:spPr>
      </p:pic>
      <p:sp>
        <p:nvSpPr>
          <p:cNvPr id="6" name="Title 20">
            <a:extLst>
              <a:ext uri="{FF2B5EF4-FFF2-40B4-BE49-F238E27FC236}">
                <a16:creationId xmlns:a16="http://schemas.microsoft.com/office/drawing/2014/main" id="{BD8C1E2B-B738-42A1-8B1B-7035CB4CFCCC}"/>
              </a:ext>
            </a:extLst>
          </p:cNvPr>
          <p:cNvSpPr>
            <a:spLocks noGrp="1"/>
          </p:cNvSpPr>
          <p:nvPr>
            <p:ph type="title"/>
          </p:nvPr>
        </p:nvSpPr>
        <p:spPr>
          <a:xfrm>
            <a:off x="457198" y="478895"/>
            <a:ext cx="8220075" cy="994306"/>
          </a:xfrm>
        </p:spPr>
        <p:txBody>
          <a:bodyPr/>
          <a:lstStyle/>
          <a:p>
            <a:pPr algn="ctr"/>
            <a:r>
              <a:rPr lang="en-GB" sz="1800" b="0" dirty="0">
                <a:latin typeface="+mn-lt"/>
              </a:rPr>
              <a:t>Circle and Triangle have collected all of the circles and triangle shapes and are protecting them. Are there any shapes that are in the wrong place? Can you click them?</a:t>
            </a:r>
          </a:p>
        </p:txBody>
      </p:sp>
      <p:pic>
        <p:nvPicPr>
          <p:cNvPr id="7" name="Picture 6">
            <a:extLst>
              <a:ext uri="{FF2B5EF4-FFF2-40B4-BE49-F238E27FC236}">
                <a16:creationId xmlns:a16="http://schemas.microsoft.com/office/drawing/2014/main" id="{40C13171-1829-40DB-91F7-FBD4C2EC3A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01022" y="5422050"/>
            <a:ext cx="1769737" cy="1278385"/>
          </a:xfrm>
          <a:prstGeom prst="rect">
            <a:avLst/>
          </a:prstGeom>
        </p:spPr>
      </p:pic>
      <p:sp>
        <p:nvSpPr>
          <p:cNvPr id="13" name="Isosceles Triangle 12">
            <a:extLst>
              <a:ext uri="{FF2B5EF4-FFF2-40B4-BE49-F238E27FC236}">
                <a16:creationId xmlns:a16="http://schemas.microsoft.com/office/drawing/2014/main" id="{34521069-FDED-482B-AB6F-92AAE016C6B4}"/>
              </a:ext>
            </a:extLst>
          </p:cNvPr>
          <p:cNvSpPr/>
          <p:nvPr/>
        </p:nvSpPr>
        <p:spPr>
          <a:xfrm>
            <a:off x="2170467" y="1998178"/>
            <a:ext cx="932156" cy="994305"/>
          </a:xfrm>
          <a:prstGeom prst="triangle">
            <a:avLst/>
          </a:prstGeom>
          <a:solidFill>
            <a:srgbClr val="EB4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0EBECD74-E384-4465-8173-8741F6E5CC59}"/>
              </a:ext>
            </a:extLst>
          </p:cNvPr>
          <p:cNvSpPr/>
          <p:nvPr/>
        </p:nvSpPr>
        <p:spPr>
          <a:xfrm>
            <a:off x="7387501" y="1977505"/>
            <a:ext cx="932155" cy="994305"/>
          </a:xfrm>
          <a:prstGeom prst="triangl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4529B310-4017-45CD-B50E-D30A013637D6}"/>
              </a:ext>
            </a:extLst>
          </p:cNvPr>
          <p:cNvSpPr/>
          <p:nvPr/>
        </p:nvSpPr>
        <p:spPr>
          <a:xfrm>
            <a:off x="7111227" y="3567569"/>
            <a:ext cx="1208429" cy="1703148"/>
          </a:xfrm>
          <a:prstGeom prst="triangl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a:extLst>
              <a:ext uri="{FF2B5EF4-FFF2-40B4-BE49-F238E27FC236}">
                <a16:creationId xmlns:a16="http://schemas.microsoft.com/office/drawing/2014/main" id="{71CC1ACC-5EB0-4B9B-B824-E2449183301A}"/>
              </a:ext>
            </a:extLst>
          </p:cNvPr>
          <p:cNvSpPr/>
          <p:nvPr/>
        </p:nvSpPr>
        <p:spPr>
          <a:xfrm>
            <a:off x="4820539" y="1578957"/>
            <a:ext cx="2317068" cy="994306"/>
          </a:xfrm>
          <a:prstGeom prst="r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Triangle 26">
            <a:extLst>
              <a:ext uri="{FF2B5EF4-FFF2-40B4-BE49-F238E27FC236}">
                <a16:creationId xmlns:a16="http://schemas.microsoft.com/office/drawing/2014/main" id="{A0753CAD-EA89-4AF0-B8E3-90BAB0CA37D7}"/>
              </a:ext>
            </a:extLst>
          </p:cNvPr>
          <p:cNvSpPr/>
          <p:nvPr/>
        </p:nvSpPr>
        <p:spPr>
          <a:xfrm>
            <a:off x="5037023" y="3094131"/>
            <a:ext cx="840420" cy="2156782"/>
          </a:xfrm>
          <a:prstGeom prst="rtTriangl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5F033A3E-3D42-4FA4-9F72-236B7E78BE2D}"/>
              </a:ext>
            </a:extLst>
          </p:cNvPr>
          <p:cNvSpPr/>
          <p:nvPr/>
        </p:nvSpPr>
        <p:spPr>
          <a:xfrm>
            <a:off x="2919402" y="3306450"/>
            <a:ext cx="1278385" cy="1278385"/>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83B5E97-E478-4F31-B23E-261D0EF37485}"/>
              </a:ext>
            </a:extLst>
          </p:cNvPr>
          <p:cNvSpPr/>
          <p:nvPr/>
        </p:nvSpPr>
        <p:spPr>
          <a:xfrm>
            <a:off x="983789" y="1719392"/>
            <a:ext cx="876678" cy="876678"/>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FF20A91-7660-42DD-A165-59A605556844}"/>
              </a:ext>
            </a:extLst>
          </p:cNvPr>
          <p:cNvSpPr/>
          <p:nvPr/>
        </p:nvSpPr>
        <p:spPr>
          <a:xfrm>
            <a:off x="5556863" y="2878447"/>
            <a:ext cx="714297" cy="714297"/>
          </a:xfrm>
          <a:prstGeom prst="ellipse">
            <a:avLst/>
          </a:prstGeom>
          <a:solidFill>
            <a:srgbClr val="E51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7A07098-D74C-4215-8B2D-B7EBD9418FA9}"/>
              </a:ext>
            </a:extLst>
          </p:cNvPr>
          <p:cNvSpPr/>
          <p:nvPr/>
        </p:nvSpPr>
        <p:spPr>
          <a:xfrm>
            <a:off x="896851" y="3094131"/>
            <a:ext cx="731664" cy="731664"/>
          </a:xfrm>
          <a:prstGeom prst="ellipse">
            <a:avLst/>
          </a:prstGeom>
          <a:solidFill>
            <a:srgbClr val="F0B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6279728-AEB9-4FEE-ADBF-E77E247F4710}"/>
              </a:ext>
            </a:extLst>
          </p:cNvPr>
          <p:cNvSpPr/>
          <p:nvPr/>
        </p:nvSpPr>
        <p:spPr>
          <a:xfrm>
            <a:off x="3520868" y="1726710"/>
            <a:ext cx="676919" cy="676919"/>
          </a:xfrm>
          <a:prstGeom prst="ellipse">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28068F9-5674-4B1D-A4A4-EF0666DB2B46}"/>
              </a:ext>
            </a:extLst>
          </p:cNvPr>
          <p:cNvSpPr/>
          <p:nvPr/>
        </p:nvSpPr>
        <p:spPr>
          <a:xfrm>
            <a:off x="1490591" y="4166913"/>
            <a:ext cx="803920" cy="803920"/>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AB9B3C03-7662-4534-B71E-1861E2AF9D91}"/>
              </a:ext>
            </a:extLst>
          </p:cNvPr>
          <p:cNvSpPr/>
          <p:nvPr/>
        </p:nvSpPr>
        <p:spPr>
          <a:xfrm>
            <a:off x="6246210" y="4028127"/>
            <a:ext cx="757747" cy="855932"/>
          </a:xfrm>
          <a:prstGeom prst="triangl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72926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1.11111E-6 L 0.40799 0.1169 " pathEditMode="relative" rAng="0" ptsTypes="AA">
                                      <p:cBhvr>
                                        <p:cTn id="6" dur="2000" fill="hold"/>
                                        <p:tgtEl>
                                          <p:spTgt spid="13"/>
                                        </p:tgtEl>
                                        <p:attrNameLst>
                                          <p:attrName>ppt_x</p:attrName>
                                          <p:attrName>ppt_y</p:attrName>
                                        </p:attrNameLst>
                                      </p:cBhvr>
                                      <p:rCtr x="20399" y="5833"/>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7.40741E-7 L -0.3585 -0.10787 " pathEditMode="relative" rAng="0" ptsTypes="AA">
                                      <p:cBhvr>
                                        <p:cTn id="11" dur="2000" fill="hold"/>
                                        <p:tgtEl>
                                          <p:spTgt spid="33"/>
                                        </p:tgtEl>
                                        <p:attrNameLst>
                                          <p:attrName>ppt_x</p:attrName>
                                          <p:attrName>ppt_y</p:attrName>
                                        </p:attrNameLst>
                                      </p:cBhvr>
                                      <p:rCtr x="-18472" y="-2778"/>
                                    </p:animMotion>
                                  </p:childTnLst>
                                </p:cTn>
                              </p:par>
                            </p:childTnLst>
                          </p:cTn>
                        </p:par>
                      </p:childTnLst>
                    </p:cTn>
                  </p:par>
                </p:childTnLst>
              </p:cTn>
              <p:nextCondLst>
                <p:cond evt="onClick" delay="0">
                  <p:tgtEl>
                    <p:spTgt spid="33"/>
                  </p:tgtEl>
                </p:cond>
              </p:nextCondLst>
            </p:seq>
          </p:childTnLst>
        </p:cTn>
      </p:par>
    </p:tnLst>
    <p:bldLst>
      <p:bldP spid="13" grpId="0" animBg="1"/>
      <p:bldP spid="3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117</TotalTime>
  <Words>430</Words>
  <Application>Microsoft Office PowerPoint</Application>
  <PresentationFormat>On-screen Show (4:3)</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Twinkl</vt:lpstr>
      <vt:lpstr>Office Theme</vt:lpstr>
      <vt:lpstr>PowerPoint Presentation</vt:lpstr>
      <vt:lpstr>Meet Circle</vt:lpstr>
      <vt:lpstr>Meet Triangle</vt:lpstr>
      <vt:lpstr>PowerPoint Presentation</vt:lpstr>
      <vt:lpstr>Circle’s first mission is to find a missing circle. Can you spot the missing circle and save the day?</vt:lpstr>
      <vt:lpstr>Triangle is on a mission now. Can you help Triangle to collect all the triangles? Only click on the triangles. When you have collected them all, click on Triangle.</vt:lpstr>
      <vt:lpstr>Circle has learnt that the super villain, the Shape Catcher, is planning on stealing all the circles from the town. Show Circle where the circles are hiding in these pictures so that he can protect them.</vt:lpstr>
      <vt:lpstr>Well done! You protected all the circle shapes but now the Shape Catcher is planning on stealing the triangles.</vt:lpstr>
      <vt:lpstr>Circle and Triangle have collected all of the circles and triangle shapes and are protecting them. Are there any shapes that are in the wrong place? Can you click them?</vt:lpstr>
      <vt:lpstr>Another successful day, fighting crime and protecting the circles and triangles of the world. I think the superheroes deserve a treat! Time to go home and play with their pet rabbits. Do you know which rabbit belongs to which superhero?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Faye Leather</cp:lastModifiedBy>
  <cp:revision>14</cp:revision>
  <dcterms:created xsi:type="dcterms:W3CDTF">2020-09-21T07:40:06Z</dcterms:created>
  <dcterms:modified xsi:type="dcterms:W3CDTF">2020-09-29T09:20:16Z</dcterms:modified>
</cp:coreProperties>
</file>