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7" r:id="rId5"/>
    <p:sldId id="283" r:id="rId6"/>
    <p:sldId id="268" r:id="rId7"/>
    <p:sldId id="270" r:id="rId8"/>
    <p:sldId id="271" r:id="rId9"/>
    <p:sldId id="272" r:id="rId10"/>
    <p:sldId id="273" r:id="rId11"/>
    <p:sldId id="280" r:id="rId12"/>
    <p:sldId id="281" r:id="rId13"/>
    <p:sldId id="282" r:id="rId14"/>
    <p:sldId id="276" r:id="rId15"/>
    <p:sldId id="277" r:id="rId16"/>
    <p:sldId id="278" r:id="rId17"/>
    <p:sldId id="284" r:id="rId18"/>
  </p:sldIdLst>
  <p:sldSz cx="9144000" cy="6858000" type="screen4x3"/>
  <p:notesSz cx="6858000" cy="9144000"/>
  <p:embeddedFontLs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9BD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05" y="4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-english/reading-comprehension-worksheets-roi-resources-3rd-4th-class-english-writing/reading-comprehension-worksheets-roi-resources-3rd-4th-class-english-writing-spag---spelling-punctuation-and-gramma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-english/reading-comprehension-worksheets-roi-resources-3rd-4th-class-english-writing/reading-comprehension-worksheets-roi-resources-3rd-4th-class-english-writing-spag---spelling-punctuation-and-gramma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A13EB6A2-2AC1-5F41-AC5E-74844DA9223A}"/>
              </a:ext>
            </a:extLst>
          </p:cNvPr>
          <p:cNvSpPr/>
          <p:nvPr userDrawn="1"/>
        </p:nvSpPr>
        <p:spPr>
          <a:xfrm>
            <a:off x="126124" y="5885793"/>
            <a:ext cx="1166648" cy="80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CD6D6E7-9A47-5241-AE91-35A9BF4EC3F5}"/>
              </a:ext>
            </a:extLst>
          </p:cNvPr>
          <p:cNvSpPr/>
          <p:nvPr userDrawn="1"/>
        </p:nvSpPr>
        <p:spPr>
          <a:xfrm>
            <a:off x="8355723" y="6001407"/>
            <a:ext cx="683173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7000"/>
            </a:schemeClr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AEE37CB-832B-FF48-9DD5-44047736E7CD}"/>
              </a:ext>
            </a:extLst>
          </p:cNvPr>
          <p:cNvSpPr/>
          <p:nvPr userDrawn="1"/>
        </p:nvSpPr>
        <p:spPr>
          <a:xfrm>
            <a:off x="126124" y="5885793"/>
            <a:ext cx="1166648" cy="80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52B40C0-0906-4948-9428-9FC4FD6E27E4}"/>
              </a:ext>
            </a:extLst>
          </p:cNvPr>
          <p:cNvSpPr/>
          <p:nvPr userDrawn="1"/>
        </p:nvSpPr>
        <p:spPr>
          <a:xfrm>
            <a:off x="8355723" y="6001407"/>
            <a:ext cx="683173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FPS8yTS_Gw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XPb4C9908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are sometimes used to describe </a:t>
            </a:r>
            <a:r>
              <a:rPr lang="en-GB" b="1" dirty="0">
                <a:solidFill>
                  <a:schemeClr val="bg1"/>
                </a:solidFill>
              </a:rPr>
              <a:t>how often something happens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614522" y="2818123"/>
            <a:ext cx="4507384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She </a:t>
            </a:r>
            <a:r>
              <a:rPr lang="en-GB" b="1" dirty="0">
                <a:solidFill>
                  <a:schemeClr val="bg1"/>
                </a:solidFill>
              </a:rPr>
              <a:t>rarely</a:t>
            </a:r>
            <a:r>
              <a:rPr lang="en-GB" dirty="0"/>
              <a:t> goes to the cinema.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3195">
            <a:off x="-344096" y="3782050"/>
            <a:ext cx="3245344" cy="226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rarely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often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never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6694530" y="3516033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twice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748836" y="4281074"/>
            <a:ext cx="2530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sometimes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always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4F860-BDDB-D94A-AAC8-0092346850BA}"/>
              </a:ext>
            </a:extLst>
          </p:cNvPr>
          <p:cNvSpPr txBox="1"/>
          <p:nvPr/>
        </p:nvSpPr>
        <p:spPr>
          <a:xfrm rot="21404420">
            <a:off x="6677787" y="4723148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2853973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6292565-6747-0D41-BE98-D9649ABB5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4" y="133934"/>
            <a:ext cx="3677773" cy="623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1FBC7-86E6-BD42-893D-092DEC9CC7F4}"/>
              </a:ext>
            </a:extLst>
          </p:cNvPr>
          <p:cNvSpPr txBox="1"/>
          <p:nvPr/>
        </p:nvSpPr>
        <p:spPr>
          <a:xfrm rot="21412055">
            <a:off x="632232" y="1995682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Remember to use adverbs in your own writing as they make the sentence more interesting for the reader.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3370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A8F76-6486-C94D-AFC6-D5448998D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3157" y="438151"/>
            <a:ext cx="4156591" cy="754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A8AFB-16D1-544A-A9D5-6E15EA16F2A6}"/>
              </a:ext>
            </a:extLst>
          </p:cNvPr>
          <p:cNvSpPr txBox="1"/>
          <p:nvPr/>
        </p:nvSpPr>
        <p:spPr>
          <a:xfrm rot="21412055">
            <a:off x="632232" y="2134182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Adverbs can transform a sentence from ordinary to exciting.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F9EAA-3998-7C42-A4F9-85CAB5DA3E29}"/>
              </a:ext>
            </a:extLst>
          </p:cNvPr>
          <p:cNvSpPr txBox="1"/>
          <p:nvPr/>
        </p:nvSpPr>
        <p:spPr>
          <a:xfrm rot="21412055">
            <a:off x="632232" y="3341598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dog jumped and wagged his tail.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Can you add adverbs to this sentence to make it more exciting?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058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7AA8C-4047-5447-9065-C04752B06FDF}"/>
              </a:ext>
            </a:extLst>
          </p:cNvPr>
          <p:cNvSpPr txBox="1"/>
          <p:nvPr/>
        </p:nvSpPr>
        <p:spPr>
          <a:xfrm rot="21412055">
            <a:off x="3894099" y="670724"/>
            <a:ext cx="4678397" cy="488026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 dog jumped </a:t>
            </a:r>
            <a:r>
              <a:rPr lang="en-GB" b="1" dirty="0">
                <a:solidFill>
                  <a:schemeClr val="bg1"/>
                </a:solidFill>
              </a:rPr>
              <a:t>excitedly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bg1"/>
                </a:solidFill>
              </a:rPr>
              <a:t>happily</a:t>
            </a:r>
            <a:r>
              <a:rPr lang="en-GB" dirty="0"/>
              <a:t> wagged his tail.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3C2D1-DE19-094D-9ECA-56A55BEA970A}"/>
              </a:ext>
            </a:extLst>
          </p:cNvPr>
          <p:cNvSpPr txBox="1"/>
          <p:nvPr/>
        </p:nvSpPr>
        <p:spPr>
          <a:xfrm rot="21412055">
            <a:off x="632232" y="1938010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Adverbs can transform a sentence from ordinary to exciting.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DA542-24E4-A344-9A67-E33AAB317B22}"/>
              </a:ext>
            </a:extLst>
          </p:cNvPr>
          <p:cNvSpPr txBox="1"/>
          <p:nvPr/>
        </p:nvSpPr>
        <p:spPr>
          <a:xfrm rot="21420279">
            <a:off x="690150" y="2787036"/>
            <a:ext cx="4813442" cy="160310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 child ran down the road to the shop.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He cried with the pain in his tummy.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Mia laughed as </a:t>
            </a:r>
            <a:r>
              <a:rPr lang="en-GB" sz="1800" b="0" i="0" u="none" strike="noStrike">
                <a:solidFill>
                  <a:srgbClr val="000000"/>
                </a:solidFill>
                <a:effectLst/>
              </a:rPr>
              <a:t>she watched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 movie.</a:t>
            </a:r>
          </a:p>
        </p:txBody>
      </p:sp>
    </p:spTree>
    <p:extLst>
      <p:ext uri="{BB962C8B-B14F-4D97-AF65-F5344CB8AC3E}">
        <p14:creationId xmlns:p14="http://schemas.microsoft.com/office/powerpoint/2010/main" val="42680503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dverbs | English Grammar &amp; Composition Grade 3 | Periwinkle">
            <a:hlinkClick r:id="" action="ppaction://media"/>
            <a:extLst>
              <a:ext uri="{FF2B5EF4-FFF2-40B4-BE49-F238E27FC236}">
                <a16:creationId xmlns:a16="http://schemas.microsoft.com/office/drawing/2014/main" id="{85E94DF7-8CA7-0C8F-940E-BD5E43D2D1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153" y="770965"/>
            <a:ext cx="7252447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dverbs To The Rescue | Movie Time with Elvis | Grammar | Roving Genius">
            <a:hlinkClick r:id="" action="ppaction://media"/>
            <a:extLst>
              <a:ext uri="{FF2B5EF4-FFF2-40B4-BE49-F238E27FC236}">
                <a16:creationId xmlns:a16="http://schemas.microsoft.com/office/drawing/2014/main" id="{DC2EB952-7074-AB6B-6287-5EEE56D1D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850" y="699247"/>
            <a:ext cx="7649432" cy="54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ED39E-5D7F-5245-BA79-E443B33370C1}"/>
              </a:ext>
            </a:extLst>
          </p:cNvPr>
          <p:cNvSpPr txBox="1"/>
          <p:nvPr/>
        </p:nvSpPr>
        <p:spPr>
          <a:xfrm rot="21412055">
            <a:off x="632232" y="2302486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An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adverb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is a word that helps us to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describe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verb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(action word.)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77AB6-11CA-7147-946F-60AE4326FE65}"/>
              </a:ext>
            </a:extLst>
          </p:cNvPr>
          <p:cNvSpPr txBox="1"/>
          <p:nvPr/>
        </p:nvSpPr>
        <p:spPr>
          <a:xfrm rot="21419795">
            <a:off x="1797546" y="3429000"/>
            <a:ext cx="55393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</a:rPr>
              <a:t>adverb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46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D9D90-1C6A-BA40-8E52-62E9BB0ED836}"/>
              </a:ext>
            </a:extLst>
          </p:cNvPr>
          <p:cNvSpPr txBox="1"/>
          <p:nvPr/>
        </p:nvSpPr>
        <p:spPr>
          <a:xfrm rot="21412055">
            <a:off x="632232" y="1995681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relationship between verbs and adverbs is similar to the one between nouns and adjectives.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3145F-E870-0F41-A58F-D62DF528E8DE}"/>
              </a:ext>
            </a:extLst>
          </p:cNvPr>
          <p:cNvSpPr txBox="1"/>
          <p:nvPr/>
        </p:nvSpPr>
        <p:spPr>
          <a:xfrm rot="21412055">
            <a:off x="632232" y="3078386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adverbs and adjectives work hard to tell us more about the verbs and nouns beside them.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A picture containing tennis, sport, athletic game, racket&#10;&#10;Description automatically generated">
            <a:extLst>
              <a:ext uri="{FF2B5EF4-FFF2-40B4-BE49-F238E27FC236}">
                <a16:creationId xmlns:a16="http://schemas.microsoft.com/office/drawing/2014/main" id="{3A276C4C-431A-EC41-8001-E03BCC007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18" y="4231124"/>
            <a:ext cx="2665814" cy="3871161"/>
          </a:xfrm>
          <a:prstGeom prst="rect">
            <a:avLst/>
          </a:prstGeom>
        </p:spPr>
      </p:pic>
      <p:pic>
        <p:nvPicPr>
          <p:cNvPr id="10" name="Picture 9" descr="A cartoon of a child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BB2E184E-1A92-A747-AE5C-571AC2330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532" y="4064940"/>
            <a:ext cx="3239832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20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BBA04-71F7-174A-9385-CFAD857DC147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can sometimes be used to help answer questions such as: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26D7A-A272-8B4F-BA49-4ED321D56528}"/>
              </a:ext>
            </a:extLst>
          </p:cNvPr>
          <p:cNvSpPr txBox="1"/>
          <p:nvPr/>
        </p:nvSpPr>
        <p:spPr>
          <a:xfrm rot="21404420">
            <a:off x="950135" y="3152660"/>
            <a:ext cx="1914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How?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0A762-566E-6245-B539-681EECA6133B}"/>
              </a:ext>
            </a:extLst>
          </p:cNvPr>
          <p:cNvSpPr txBox="1"/>
          <p:nvPr/>
        </p:nvSpPr>
        <p:spPr>
          <a:xfrm rot="21404420">
            <a:off x="2337313" y="4126704"/>
            <a:ext cx="248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When?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BD3CF-3249-1541-AB26-DAA6BFEA481A}"/>
              </a:ext>
            </a:extLst>
          </p:cNvPr>
          <p:cNvSpPr txBox="1"/>
          <p:nvPr/>
        </p:nvSpPr>
        <p:spPr>
          <a:xfrm rot="21404420">
            <a:off x="5071462" y="3199692"/>
            <a:ext cx="2726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Where?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7F896-5C29-4448-ADAA-D875D6F4FE4D}"/>
              </a:ext>
            </a:extLst>
          </p:cNvPr>
          <p:cNvSpPr txBox="1"/>
          <p:nvPr/>
        </p:nvSpPr>
        <p:spPr>
          <a:xfrm rot="21404420">
            <a:off x="4531548" y="4923648"/>
            <a:ext cx="3805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How much?</a:t>
            </a:r>
          </a:p>
        </p:txBody>
      </p:sp>
    </p:spTree>
    <p:extLst>
      <p:ext uri="{BB962C8B-B14F-4D97-AF65-F5344CB8AC3E}">
        <p14:creationId xmlns:p14="http://schemas.microsoft.com/office/powerpoint/2010/main" val="39608287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Many adverbs describe verbs by telling us </a:t>
            </a:r>
            <a:r>
              <a:rPr lang="en-GB" b="1" dirty="0">
                <a:solidFill>
                  <a:schemeClr val="bg1"/>
                </a:solidFill>
              </a:rPr>
              <a:t>how an action happens</a:t>
            </a:r>
            <a:r>
              <a:rPr lang="en-GB" b="1" dirty="0"/>
              <a:t>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814166" y="2804016"/>
            <a:ext cx="350613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He ran </a:t>
            </a:r>
            <a:r>
              <a:rPr lang="en-GB" b="1" dirty="0">
                <a:solidFill>
                  <a:schemeClr val="bg1"/>
                </a:solidFill>
              </a:rPr>
              <a:t>quickly</a:t>
            </a:r>
            <a:r>
              <a:rPr lang="en-GB" dirty="0"/>
              <a:t> to the bus.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A double decker bus&#10;&#10;Description automatically generated with medium confidence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012" y="3051125"/>
            <a:ext cx="3776232" cy="3199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quickly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5022525" y="4343183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softly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4948272" y="358643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slowly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3197537" y="545324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sadly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carefully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6588396" y="4121087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quietly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3053567" y="4554774"/>
            <a:ext cx="206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happily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839CC2-6C11-594C-BC99-C23AE8903391}"/>
              </a:ext>
            </a:extLst>
          </p:cNvPr>
          <p:cNvSpPr txBox="1"/>
          <p:nvPr/>
        </p:nvSpPr>
        <p:spPr>
          <a:xfrm rot="21404420">
            <a:off x="6608558" y="312101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loudly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20975" y="5709741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playfully</a:t>
            </a:r>
          </a:p>
        </p:txBody>
      </p:sp>
    </p:spTree>
    <p:extLst>
      <p:ext uri="{BB962C8B-B14F-4D97-AF65-F5344CB8AC3E}">
        <p14:creationId xmlns:p14="http://schemas.microsoft.com/office/powerpoint/2010/main" val="1328121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674C4-3BEC-6547-80E5-AA9AC3AB416C}"/>
              </a:ext>
            </a:extLst>
          </p:cNvPr>
          <p:cNvSpPr txBox="1"/>
          <p:nvPr/>
        </p:nvSpPr>
        <p:spPr>
          <a:xfrm rot="21412055">
            <a:off x="632231" y="205644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Remember we often add ‘-</a:t>
            </a:r>
            <a:r>
              <a:rPr lang="en-GB" dirty="0" err="1"/>
              <a:t>ly</a:t>
            </a:r>
            <a:r>
              <a:rPr lang="en-GB" dirty="0"/>
              <a:t>’ to the end of words to create adverbs: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C84A6-AE09-6140-AE9C-EA5FFE2F7A1B}"/>
              </a:ext>
            </a:extLst>
          </p:cNvPr>
          <p:cNvSpPr txBox="1"/>
          <p:nvPr/>
        </p:nvSpPr>
        <p:spPr>
          <a:xfrm rot="21412055">
            <a:off x="3086777" y="3046344"/>
            <a:ext cx="664586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Sad</a:t>
            </a:r>
            <a:endParaRPr lang="en-GB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7EA85-7ADB-6441-9BBD-F5BD3C5720AE}"/>
              </a:ext>
            </a:extLst>
          </p:cNvPr>
          <p:cNvSpPr txBox="1"/>
          <p:nvPr/>
        </p:nvSpPr>
        <p:spPr>
          <a:xfrm rot="21412055">
            <a:off x="4713210" y="2953023"/>
            <a:ext cx="1008599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Sadly</a:t>
            </a:r>
            <a:endParaRPr lang="en-GB" b="0" i="0" u="none" strike="noStrike" dirty="0"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8EB13-7ADF-0644-A285-D6C30B775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172" y="2507592"/>
            <a:ext cx="2538379" cy="3871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CB4767-F94B-7D4C-B036-5A671CC79607}"/>
              </a:ext>
            </a:extLst>
          </p:cNvPr>
          <p:cNvSpPr txBox="1"/>
          <p:nvPr/>
        </p:nvSpPr>
        <p:spPr>
          <a:xfrm rot="21412055">
            <a:off x="632233" y="3922285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But we do not always do this, as you will see in the next few slides.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CC5D97-1C7E-974B-BF84-85C17BCBB9B8}"/>
              </a:ext>
            </a:extLst>
          </p:cNvPr>
          <p:cNvCxnSpPr>
            <a:cxnSpLocks/>
          </p:cNvCxnSpPr>
          <p:nvPr/>
        </p:nvCxnSpPr>
        <p:spPr>
          <a:xfrm flipV="1">
            <a:off x="3842535" y="3247440"/>
            <a:ext cx="764140" cy="4645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131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can also be used to describe </a:t>
            </a:r>
            <a:r>
              <a:rPr lang="en-GB" b="1" dirty="0">
                <a:solidFill>
                  <a:schemeClr val="bg1"/>
                </a:solidFill>
              </a:rPr>
              <a:t>when something happens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814016" y="2798539"/>
            <a:ext cx="3706569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Grandad cut the grass </a:t>
            </a:r>
            <a:r>
              <a:rPr lang="en-GB" b="1" dirty="0">
                <a:solidFill>
                  <a:schemeClr val="bg1"/>
                </a:solidFill>
              </a:rPr>
              <a:t>yesterday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53" y="2950819"/>
            <a:ext cx="2682103" cy="425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after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tomorrow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later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7039536" y="385371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early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934126" y="4418040"/>
            <a:ext cx="236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yesterday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53967092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We can also use adverbs to tell us </a:t>
            </a:r>
            <a:r>
              <a:rPr lang="en-GB" b="1" dirty="0">
                <a:solidFill>
                  <a:schemeClr val="bg1"/>
                </a:solidFill>
              </a:rPr>
              <a:t>where an action takes place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614522" y="2818123"/>
            <a:ext cx="4507384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 roots of the tree were</a:t>
            </a:r>
            <a:r>
              <a:rPr lang="en-GB" b="1" dirty="0"/>
              <a:t> </a:t>
            </a:r>
            <a:r>
              <a:rPr lang="en-GB" b="1" dirty="0">
                <a:solidFill>
                  <a:schemeClr val="bg1"/>
                </a:solidFill>
              </a:rPr>
              <a:t>below</a:t>
            </a:r>
            <a:r>
              <a:rPr lang="en-GB" b="1" dirty="0"/>
              <a:t> </a:t>
            </a:r>
            <a:r>
              <a:rPr lang="en-GB" dirty="0"/>
              <a:t>the soil.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302" y="3125212"/>
            <a:ext cx="3245344" cy="3581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outside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down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7039536" y="385371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below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934126" y="4418040"/>
            <a:ext cx="236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inside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4F860-BDDB-D94A-AAC8-0092346850BA}"/>
              </a:ext>
            </a:extLst>
          </p:cNvPr>
          <p:cNvSpPr txBox="1"/>
          <p:nvPr/>
        </p:nvSpPr>
        <p:spPr>
          <a:xfrm rot="21404420">
            <a:off x="7144346" y="4716985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3085253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41DEC-42C2-497C-824A-411A89CA797E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2.xml><?xml version="1.0" encoding="utf-8"?>
<ds:datastoreItem xmlns:ds="http://schemas.openxmlformats.org/officeDocument/2006/customXml" ds:itemID="{B4968939-6524-49C3-971E-59E00A009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52915-9C28-4D0A-93DE-D191D4623B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387</Words>
  <Application>Microsoft Office PowerPoint</Application>
  <PresentationFormat>On-screen Show (4:3)</PresentationFormat>
  <Paragraphs>86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LENOVO</cp:lastModifiedBy>
  <cp:revision>6</cp:revision>
  <dcterms:created xsi:type="dcterms:W3CDTF">2020-11-17T12:29:31Z</dcterms:created>
  <dcterms:modified xsi:type="dcterms:W3CDTF">2024-01-13T08:31:53Z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