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4" r:id="rId3"/>
    <p:sldId id="275" r:id="rId4"/>
    <p:sldId id="276" r:id="rId5"/>
    <p:sldId id="277" r:id="rId6"/>
    <p:sldId id="278" r:id="rId7"/>
    <p:sldId id="287" r:id="rId8"/>
    <p:sldId id="288" r:id="rId9"/>
    <p:sldId id="289" r:id="rId10"/>
    <p:sldId id="292" r:id="rId11"/>
    <p:sldId id="291" r:id="rId12"/>
    <p:sldId id="290" r:id="rId13"/>
    <p:sldId id="293" r:id="rId14"/>
    <p:sldId id="294" r:id="rId15"/>
    <p:sldId id="286" r:id="rId16"/>
    <p:sldId id="285" r:id="rId17"/>
    <p:sldId id="267" r:id="rId18"/>
  </p:sldIdLst>
  <p:sldSz cx="9144000" cy="6858000" type="screen4x3"/>
  <p:notesSz cx="6858000" cy="9144000"/>
  <p:embeddedFontLst>
    <p:embeddedFont>
      <p:font typeface="Twinkl" pitchFamily="2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="" roundtripDataSignature="AMtx7mhzE60vkNain8NKVDAPnJQIFPS6Hg==" r:id="rId30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th Candlin" initials="" lastIdx="5" clrIdx="0"/>
  <p:cmAuthor id="1" name="Rose Perry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DCF9"/>
    <a:srgbClr val="FFE864"/>
    <a:srgbClr val="A873B0"/>
    <a:srgbClr val="F38A4D"/>
    <a:srgbClr val="47B1E5"/>
    <a:srgbClr val="4A3682"/>
    <a:srgbClr val="E51E21"/>
    <a:srgbClr val="65186A"/>
    <a:srgbClr val="B9D26E"/>
    <a:srgbClr val="508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79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990" y="9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0-all-about-numbers-numbers-the-number-system-number-mathematics-eyfs-early-years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0-all-about-numbers-numbers-the-number-system-number-mathematics-eyfs-early-years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arly-years-numbers-number-system/all-about-numbers-numbers-the-number-system-number-mathematics-eyfs-early-years/number-0-all-about-numbers-numbers-the-number-system-number-mathematics-eyfs-early-years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slide" Target="slide11.xml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12" Type="http://schemas.openxmlformats.org/officeDocument/2006/relationships/slide" Target="slide12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13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10" Type="http://schemas.openxmlformats.org/officeDocument/2006/relationships/slide" Target="slide13.xml"/><Relationship Id="rId4" Type="http://schemas.openxmlformats.org/officeDocument/2006/relationships/image" Target="../media/image54.png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19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slide" Target="slide5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slide" Target="slide8.xml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4422454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907" y="1738190"/>
            <a:ext cx="1154639" cy="2058552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562399" y="1642772"/>
            <a:ext cx="2294371" cy="772174"/>
          </a:xfrm>
          <a:prstGeom prst="wedgeRoundRectCallout">
            <a:avLst>
              <a:gd name="adj1" fmla="val 65693"/>
              <a:gd name="adj2" fmla="val 75624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310064" y="4829141"/>
            <a:ext cx="3402689" cy="1349247"/>
          </a:xfrm>
          <a:prstGeom prst="wedgeRoundRectCallout">
            <a:avLst>
              <a:gd name="adj1" fmla="val 62064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This is 0. Can you draw a </a:t>
            </a:r>
            <a:r>
              <a:rPr lang="en-US" dirty="0">
                <a:solidFill>
                  <a:schemeClr val="dk1"/>
                </a:solidFill>
              </a:rPr>
              <a:t>0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in the air with your finger?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39527-5C74-4D31-974F-19B1996C60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93" y="1346021"/>
            <a:ext cx="2805836" cy="26870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226FBD-1022-46D6-9016-A2753AF071A2}"/>
              </a:ext>
            </a:extLst>
          </p:cNvPr>
          <p:cNvSpPr txBox="1"/>
          <p:nvPr/>
        </p:nvSpPr>
        <p:spPr>
          <a:xfrm>
            <a:off x="770021" y="2846185"/>
            <a:ext cx="115463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8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5841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036" y="4130869"/>
            <a:ext cx="1474988" cy="20398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3963710" y="1451762"/>
            <a:ext cx="1251702" cy="1847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 err="1">
                <a:ea typeface="Arial"/>
                <a:cs typeface="Arial"/>
                <a:sym typeface="Arial"/>
              </a:rPr>
              <a:t>Uhoh</a:t>
            </a:r>
            <a:r>
              <a:rPr lang="en-US" dirty="0">
                <a:ea typeface="Arial"/>
                <a:cs typeface="Arial"/>
                <a:sym typeface="Arial"/>
              </a:rPr>
              <a:t>! </a:t>
            </a:r>
            <a:r>
              <a:rPr lang="en-US" dirty="0"/>
              <a:t>Number Four’s </a:t>
            </a:r>
            <a:r>
              <a:rPr lang="en-US" dirty="0">
                <a:ea typeface="Arial"/>
                <a:cs typeface="Arial"/>
                <a:sym typeface="Arial"/>
              </a:rPr>
              <a:t>bag broke and all his shopping landed </a:t>
            </a:r>
            <a:r>
              <a:rPr lang="en-US" dirty="0"/>
              <a:t>on</a:t>
            </a:r>
            <a:r>
              <a:rPr lang="en-US" dirty="0">
                <a:ea typeface="Arial"/>
                <a:cs typeface="Arial"/>
                <a:sym typeface="Arial"/>
              </a:rPr>
              <a:t> the floor. There was only one thing for it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endParaRPr lang="en-GB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416147" y="4972753"/>
            <a:ext cx="2986367" cy="1197993"/>
          </a:xfrm>
          <a:prstGeom prst="wedgeRoundRectCallout">
            <a:avLst>
              <a:gd name="adj1" fmla="val 68484"/>
              <a:gd name="adj2" fmla="val -45302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3777519" y="4261310"/>
            <a:ext cx="2619802" cy="575117"/>
          </a:xfrm>
          <a:prstGeom prst="wedgeRoundRectCallout">
            <a:avLst>
              <a:gd name="adj1" fmla="val 68025"/>
              <a:gd name="adj2" fmla="val 35012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3777519" y="4261310"/>
            <a:ext cx="2619802" cy="575117"/>
          </a:xfrm>
          <a:prstGeom prst="wedgeRoundRectCallout">
            <a:avLst>
              <a:gd name="adj1" fmla="val 69588"/>
              <a:gd name="adj2" fmla="val 37385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3A5772-288D-49AE-81A4-C25DD102DF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3768674" y="1451702"/>
            <a:ext cx="3249759" cy="22974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9E26575-FC14-4F95-9B9E-417AFB58FB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4058962" y="2050224"/>
            <a:ext cx="2669180" cy="188699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A948AB4-4FD0-4204-A52C-B4210C40F0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5461596" y="2567666"/>
            <a:ext cx="2167134" cy="15320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69AD90-C43C-418C-9A31-814CF2B92E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90560">
            <a:off x="5618546" y="2027341"/>
            <a:ext cx="2167133" cy="15320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93382D-E77E-4DA4-A374-AECB63D6083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38" b="28691"/>
          <a:stretch/>
        </p:blipFill>
        <p:spPr>
          <a:xfrm>
            <a:off x="479646" y="4679228"/>
            <a:ext cx="985533" cy="10275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3BD6D2-27D8-4E85-927A-9F6C6E49CF3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0" b="29118"/>
          <a:stretch/>
        </p:blipFill>
        <p:spPr>
          <a:xfrm>
            <a:off x="2480132" y="5122275"/>
            <a:ext cx="641630" cy="5845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1979988-81C7-4EBA-85E2-3785E9FBC21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73" b="28489"/>
          <a:stretch/>
        </p:blipFill>
        <p:spPr>
          <a:xfrm>
            <a:off x="1710557" y="5073568"/>
            <a:ext cx="548220" cy="665892"/>
          </a:xfrm>
          <a:prstGeom prst="rect">
            <a:avLst/>
          </a:prstGeom>
        </p:spPr>
      </p:pic>
      <p:sp>
        <p:nvSpPr>
          <p:cNvPr id="48" name="green">
            <a:hlinkClick r:id="rId12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92026" y="453808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8" name="pink">
            <a:hlinkClick r:id="rId13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69190" y="4710440"/>
            <a:ext cx="749416" cy="141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9" name="orange">
            <a:hlinkClick r:id="rId13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407350" y="4548869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0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4422454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728" y="1642772"/>
            <a:ext cx="1603492" cy="2217594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562399" y="1642772"/>
            <a:ext cx="2294371" cy="772174"/>
          </a:xfrm>
          <a:prstGeom prst="wedgeRoundRectCallout">
            <a:avLst>
              <a:gd name="adj1" fmla="val 65693"/>
              <a:gd name="adj2" fmla="val 75624"/>
              <a:gd name="adj3" fmla="val 16667"/>
            </a:avLst>
          </a:prstGeom>
          <a:solidFill>
            <a:schemeClr val="bg1"/>
          </a:solidFill>
          <a:ln w="25400">
            <a:solidFill>
              <a:srgbClr val="A873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310064" y="4829141"/>
            <a:ext cx="3402689" cy="1349247"/>
          </a:xfrm>
          <a:prstGeom prst="wedgeRoundRectCallout">
            <a:avLst>
              <a:gd name="adj1" fmla="val 62064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This is 0. Can you show me </a:t>
            </a:r>
            <a:r>
              <a:rPr lang="en-US" dirty="0">
                <a:solidFill>
                  <a:schemeClr val="dk1"/>
                </a:solidFill>
              </a:rPr>
              <a:t>0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with your fingers?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39527-5C74-4D31-974F-19B1996C6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020" y="1831889"/>
            <a:ext cx="1437299" cy="2121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D9C7D8-F381-4C88-B81E-F68DAF4310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07"/>
          <a:stretch/>
        </p:blipFill>
        <p:spPr>
          <a:xfrm>
            <a:off x="399496" y="2323329"/>
            <a:ext cx="1755571" cy="259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8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Poor Number Five. One of her llamas escaped over the fence. There was only one thing for it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s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 needed to call Zero</a:t>
            </a:r>
            <a:r>
              <a:rPr lang="en-US" dirty="0"/>
              <a:t>,</a:t>
            </a:r>
            <a:r>
              <a:rPr lang="en-US" dirty="0">
                <a:ea typeface="Arial"/>
                <a:cs typeface="Arial"/>
                <a:sym typeface="Arial"/>
              </a:rPr>
              <a:t>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br>
              <a:rPr lang="en-US" dirty="0">
                <a:ea typeface="Arial"/>
                <a:cs typeface="Arial"/>
                <a:sym typeface="Arial"/>
              </a:rPr>
            </a:b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416147" y="4972753"/>
            <a:ext cx="2986367" cy="1197993"/>
          </a:xfrm>
          <a:prstGeom prst="wedgeRoundRectCallout">
            <a:avLst>
              <a:gd name="adj1" fmla="val 68484"/>
              <a:gd name="adj2" fmla="val -45302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9E26575-FC14-4F95-9B9E-417AFB58FB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972"/>
          <a:stretch/>
        </p:blipFill>
        <p:spPr>
          <a:xfrm>
            <a:off x="3436911" y="1483309"/>
            <a:ext cx="4935827" cy="33864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B53B0EE-0621-4D88-B4E6-DD65212BED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207" y="4782684"/>
            <a:ext cx="1149787" cy="11497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FCAB15A-18F9-4B1B-B0B5-11E43C520B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6" y="4782684"/>
            <a:ext cx="1149787" cy="11497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838" y="4130869"/>
            <a:ext cx="1165384" cy="20398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B2468F1-4CF6-400C-A538-6CDF6D85841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903" y="1911491"/>
            <a:ext cx="877657" cy="11079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4C1E2B-3E32-49A0-BD77-08F0BAD6D77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343" y="3831895"/>
            <a:ext cx="877657" cy="84733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4C5D3B-D496-4F6A-A92C-CCA3042527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92" y="3541174"/>
            <a:ext cx="877657" cy="84733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C5955A7-5E3C-4B43-AFCC-36C21A944E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596" y="3866755"/>
            <a:ext cx="877657" cy="84733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F3FF9A1-CBB6-483D-B343-5CAE3405FC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052" y="3541174"/>
            <a:ext cx="877657" cy="84733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FDC261-ACE8-4CA4-9A00-F1578D2357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71" y="5112774"/>
            <a:ext cx="269582" cy="190746"/>
          </a:xfrm>
          <a:prstGeom prst="rect">
            <a:avLst/>
          </a:prstGeom>
        </p:spPr>
      </p:pic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4336703" y="4175497"/>
            <a:ext cx="2619802" cy="575117"/>
          </a:xfrm>
          <a:prstGeom prst="wedgeRoundRectCallout">
            <a:avLst>
              <a:gd name="adj1" fmla="val 53960"/>
              <a:gd name="adj2" fmla="val 7298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4344509" y="4175496"/>
            <a:ext cx="2619802" cy="575117"/>
          </a:xfrm>
          <a:prstGeom prst="wedgeRoundRectCallout">
            <a:avLst>
              <a:gd name="adj1" fmla="val 56044"/>
              <a:gd name="adj2" fmla="val 7298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C0D8CF-EEC6-4F34-8BE5-894843B1FA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4" y="4782684"/>
            <a:ext cx="1149787" cy="1149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BF9A59B-D5B4-46BA-A449-056BA55D6CA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83" y="5112774"/>
            <a:ext cx="269582" cy="19074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5AF80D7-4661-43DC-B78D-3A2871626F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80" y="5112774"/>
            <a:ext cx="269582" cy="190746"/>
          </a:xfrm>
          <a:prstGeom prst="rect">
            <a:avLst/>
          </a:prstGeom>
        </p:spPr>
      </p:pic>
      <p:sp>
        <p:nvSpPr>
          <p:cNvPr id="49" name="orange">
            <a:hlinkClick r:id="rId9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407350" y="4548869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48" name="green">
            <a:hlinkClick r:id="rId10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92026" y="453808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18" name="pink">
            <a:hlinkClick r:id="rId10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69190" y="4710440"/>
            <a:ext cx="749416" cy="141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98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7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473" y="2149410"/>
            <a:ext cx="1201549" cy="2103180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571484" y="1224012"/>
            <a:ext cx="2294371" cy="772174"/>
          </a:xfrm>
          <a:prstGeom prst="wedgeRoundRectCallout">
            <a:avLst>
              <a:gd name="adj1" fmla="val -27300"/>
              <a:gd name="adj2" fmla="val 78092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076450" y="4626249"/>
            <a:ext cx="3636303" cy="1649346"/>
          </a:xfrm>
          <a:prstGeom prst="wedgeRoundRectCallout">
            <a:avLst>
              <a:gd name="adj1" fmla="val 62588"/>
              <a:gd name="adj2" fmla="val 8585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This bucket has no shells. It shows 0. Can you think of any other times that you might have </a:t>
            </a:r>
            <a:r>
              <a:rPr lang="en-US" dirty="0">
                <a:solidFill>
                  <a:schemeClr val="dk1"/>
                </a:solidFill>
              </a:rPr>
              <a:t>0</a:t>
            </a:r>
            <a: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of something? 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68D3CD-A26E-4212-B300-B6E90F8E65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2972"/>
          <a:stretch/>
        </p:blipFill>
        <p:spPr>
          <a:xfrm>
            <a:off x="3244839" y="1212358"/>
            <a:ext cx="4935827" cy="3195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9EE5F3-61F3-473D-BC20-E95524B833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647" y="3037499"/>
            <a:ext cx="877657" cy="11079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C71E31-0CCF-449C-97BD-9472433D1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271" y="3370397"/>
            <a:ext cx="877657" cy="8473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5B16FF6-9092-4A5A-B849-A6D556F36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20" y="3079676"/>
            <a:ext cx="877657" cy="8473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FEF433-8096-4621-A60D-D839FF0281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524" y="3405257"/>
            <a:ext cx="877657" cy="84733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0B1A714-2825-4E9A-875F-A62BEDFBF6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980" y="3079676"/>
            <a:ext cx="877657" cy="8473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181" y="4471076"/>
            <a:ext cx="2277629" cy="16493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6F25D6-A6C4-472E-A527-E9CE714893D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4" y="3927009"/>
            <a:ext cx="1970349" cy="197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0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Let’s look at the all the buttons that the numbers pressed to call me. What do you notice? What number do they show?</a:t>
            </a:r>
            <a:endParaRPr lang="en-GB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99" y="4510599"/>
            <a:ext cx="2218786" cy="16067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7D6BDD-11F7-413D-B9A4-CC754EA1B81F}"/>
              </a:ext>
            </a:extLst>
          </p:cNvPr>
          <p:cNvSpPr txBox="1"/>
          <p:nvPr/>
        </p:nvSpPr>
        <p:spPr>
          <a:xfrm>
            <a:off x="979672" y="3429000"/>
            <a:ext cx="2311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counters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6D8295-4B5C-4987-9AD7-14C94E2E684F}"/>
              </a:ext>
            </a:extLst>
          </p:cNvPr>
          <p:cNvSpPr txBox="1"/>
          <p:nvPr/>
        </p:nvSpPr>
        <p:spPr>
          <a:xfrm>
            <a:off x="3866845" y="3429000"/>
            <a:ext cx="2740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cupcakes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ABA42F-3D92-4401-AB4A-4F23A23E27C0}"/>
              </a:ext>
            </a:extLst>
          </p:cNvPr>
          <p:cNvSpPr txBox="1"/>
          <p:nvPr/>
        </p:nvSpPr>
        <p:spPr>
          <a:xfrm>
            <a:off x="6607806" y="3429000"/>
            <a:ext cx="2437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number 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EB22-A3B5-44A5-9984-719D1E4F6F03}"/>
              </a:ext>
            </a:extLst>
          </p:cNvPr>
          <p:cNvSpPr txBox="1"/>
          <p:nvPr/>
        </p:nvSpPr>
        <p:spPr>
          <a:xfrm>
            <a:off x="1473276" y="5763772"/>
            <a:ext cx="2858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fingers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D0269C-302E-4EA3-A110-F0CC7BAF6743}"/>
              </a:ext>
            </a:extLst>
          </p:cNvPr>
          <p:cNvSpPr txBox="1"/>
          <p:nvPr/>
        </p:nvSpPr>
        <p:spPr>
          <a:xfrm>
            <a:off x="4331609" y="5763772"/>
            <a:ext cx="3259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shells</a:t>
            </a: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3E708AF3-DE80-4266-A2ED-71D173FE6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01" y="3661541"/>
            <a:ext cx="3234122" cy="228689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E2D17A7-AA02-43D2-9B8A-9660F4F700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1" y="2237874"/>
            <a:ext cx="1973795" cy="732007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C6DE077-0D19-40E8-9644-BCC0A5A5A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3" y="1596683"/>
            <a:ext cx="2689813" cy="1902008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A6D76798-EC53-4E65-B1EC-6E7609088D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46" y="3557473"/>
            <a:ext cx="2495031" cy="249503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C33A94C-26CC-4C6A-887A-60793547AEAD}"/>
              </a:ext>
            </a:extLst>
          </p:cNvPr>
          <p:cNvSpPr txBox="1"/>
          <p:nvPr/>
        </p:nvSpPr>
        <p:spPr>
          <a:xfrm>
            <a:off x="6671835" y="1750505"/>
            <a:ext cx="11546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b="1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3232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latin typeface="Twinkl" pitchFamily="2" charset="77"/>
              </a:rPr>
              <a:t>Can you spot the number 0 on the number track? </a:t>
            </a:r>
          </a:p>
          <a:p>
            <a:pPr algn="ctr"/>
            <a:r>
              <a:rPr lang="en-US" dirty="0">
                <a:latin typeface="Twinkl" pitchFamily="2" charset="77"/>
              </a:rPr>
              <a:t>Click on Zero to move him onto the number track.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67DC374-0959-4981-97D9-C8E01FDAF4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143" y="1734122"/>
            <a:ext cx="375611" cy="1327081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C929DCD-DD03-41C8-9DC7-7A0E99CB54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493" y="1715188"/>
            <a:ext cx="765760" cy="13270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6BF1D-EC75-4509-B0B3-09AFC12171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337" y="1715188"/>
            <a:ext cx="744358" cy="13270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120F53-1F7C-4FC7-91F7-BA75DB45B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45" y="1746264"/>
            <a:ext cx="959582" cy="13270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4E5AAED-330F-4A9F-80E8-73CACD01CA0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77" y="1715188"/>
            <a:ext cx="758163" cy="1327080"/>
          </a:xfrm>
          <a:prstGeom prst="rect">
            <a:avLst/>
          </a:prstGeom>
          <a:effectLst>
            <a:reflection stA="45000" endPos="12000" dist="50800" dir="5400000" sy="-100000" algn="bl" rotWithShape="0"/>
          </a:effectLst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7AE7A08-F7F2-480C-B0E8-D7947F200FC7}"/>
              </a:ext>
            </a:extLst>
          </p:cNvPr>
          <p:cNvSpPr/>
          <p:nvPr/>
        </p:nvSpPr>
        <p:spPr>
          <a:xfrm>
            <a:off x="714402" y="5009926"/>
            <a:ext cx="5685950" cy="982750"/>
          </a:xfrm>
          <a:prstGeom prst="roundRect">
            <a:avLst/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Can you see me on the number track? What do you notice? What number comes after 0? Can you count along the number track from 0 to 5?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EF03EC8-9782-4048-974C-E6385EFAEA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41" b="21845"/>
          <a:stretch/>
        </p:blipFill>
        <p:spPr>
          <a:xfrm>
            <a:off x="571484" y="1797238"/>
            <a:ext cx="1585110" cy="1276108"/>
          </a:xfrm>
          <a:prstGeom prst="rect">
            <a:avLst/>
          </a:prstGeom>
          <a:effectLst>
            <a:reflection stA="45000" endPos="2000" dist="50800" dir="5400000" sy="-100000" algn="bl" rotWithShape="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9B46DB5-7197-4D40-829A-7E64B0F1F55E}"/>
              </a:ext>
            </a:extLst>
          </p:cNvPr>
          <p:cNvGrpSpPr/>
          <p:nvPr/>
        </p:nvGrpSpPr>
        <p:grpSpPr>
          <a:xfrm>
            <a:off x="571485" y="3170190"/>
            <a:ext cx="7994650" cy="1172268"/>
            <a:chOff x="888405" y="3170190"/>
            <a:chExt cx="7677729" cy="117226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B9BF9DE-14F6-4E1A-B472-AF47D4D62CD1}"/>
                </a:ext>
              </a:extLst>
            </p:cNvPr>
            <p:cNvSpPr/>
            <p:nvPr/>
          </p:nvSpPr>
          <p:spPr>
            <a:xfrm>
              <a:off x="2193609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C7DD70-A8CE-49FC-899E-6E2A057431AB}"/>
                </a:ext>
              </a:extLst>
            </p:cNvPr>
            <p:cNvSpPr/>
            <p:nvPr/>
          </p:nvSpPr>
          <p:spPr>
            <a:xfrm>
              <a:off x="3498813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2A9A7A6-9B13-4D24-AF8D-05D8564AEFDA}"/>
                </a:ext>
              </a:extLst>
            </p:cNvPr>
            <p:cNvSpPr/>
            <p:nvPr/>
          </p:nvSpPr>
          <p:spPr>
            <a:xfrm>
              <a:off x="4801807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3A86DAF-39FA-4005-92F7-48851D415859}"/>
                </a:ext>
              </a:extLst>
            </p:cNvPr>
            <p:cNvSpPr/>
            <p:nvPr/>
          </p:nvSpPr>
          <p:spPr>
            <a:xfrm>
              <a:off x="6107011" y="317266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2BB01BC-1CB1-4A16-91D7-7B10AD8A4CCB}"/>
                </a:ext>
              </a:extLst>
            </p:cNvPr>
            <p:cNvSpPr/>
            <p:nvPr/>
          </p:nvSpPr>
          <p:spPr>
            <a:xfrm>
              <a:off x="7407796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17B0563-C431-44B8-BF04-A98E3700EB94}"/>
                </a:ext>
              </a:extLst>
            </p:cNvPr>
            <p:cNvSpPr/>
            <p:nvPr/>
          </p:nvSpPr>
          <p:spPr>
            <a:xfrm>
              <a:off x="888405" y="3170190"/>
              <a:ext cx="1158338" cy="11697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6000" dirty="0">
                  <a:solidFill>
                    <a:schemeClr val="tx1"/>
                  </a:solidFill>
                </a:rPr>
                <a:t>0</a:t>
              </a:r>
            </a:p>
          </p:txBody>
        </p:sp>
      </p:grpSp>
      <p:pic>
        <p:nvPicPr>
          <p:cNvPr id="33" name="number two">
            <a:extLst>
              <a:ext uri="{FF2B5EF4-FFF2-40B4-BE49-F238E27FC236}">
                <a16:creationId xmlns:a16="http://schemas.microsoft.com/office/drawing/2014/main" id="{4FD822CE-8046-4F8A-9342-052B55B71DC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192" y="4916402"/>
            <a:ext cx="1615406" cy="116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0.00069 L 3.05556E-6 0.0007 C -0.04879 -0.0162 -0.01441 -0.00324 -0.0717 -0.02801 C -0.07743 -0.03125 -0.08021 -0.03148 -0.08611 -0.03426 C -0.16337 -0.07708 -0.22622 -0.11944 -0.30938 -0.17291 C -0.32657 -0.18333 -0.32934 -0.18634 -0.3467 -0.19514 C -0.36094 -0.20787 -0.37813 -0.2199 -0.39514 -0.23379 L -0.45834 -0.28217 C -0.46407 -0.28588 -0.46684 -0.28773 -0.46962 -0.29051 C -0.47535 -0.2949 -0.47813 -0.29953 -0.48386 -0.30324 C -0.48976 -0.3081 -0.49549 -0.31296 -0.50122 -0.31736 C -0.504 -0.31875 -0.504 -0.3206 -0.50677 -0.32199 C -0.52691 -0.32801 -0.50677 -0.32199 -0.54705 -0.34629 C -0.54705 -0.34791 -0.54983 -0.34907 -0.55278 -0.35 C -0.56407 -0.35602 -0.56979 -0.3618 -0.5842 -0.36852 C -0.59549 -0.37731 -0.60712 -0.38657 -0.61858 -0.39606 C -0.62413 -0.40115 -0.63004 -0.40486 -0.6415 -0.41018 L -0.66146 -0.42662 C -0.6842 -0.43727 -0.66146 -0.42546 -0.67865 -0.43495 C -0.6842 -0.43819 -0.6842 -0.43518 -0.6842 -0.4412 C -0.6842 -0.44259 -0.6842 -0.44352 -0.6842 -0.44328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19" y="-2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Meet Zero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135" y="2475379"/>
            <a:ext cx="3986958" cy="288716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6C44D55D-5EC2-4627-805C-8E3F04350B0E}"/>
              </a:ext>
            </a:extLst>
          </p:cNvPr>
          <p:cNvSpPr/>
          <p:nvPr/>
        </p:nvSpPr>
        <p:spPr>
          <a:xfrm>
            <a:off x="1001715" y="2186665"/>
            <a:ext cx="3760785" cy="577427"/>
          </a:xfrm>
          <a:prstGeom prst="wedgeRoundRectCallout">
            <a:avLst>
              <a:gd name="adj1" fmla="val 48425"/>
              <a:gd name="adj2" fmla="val 14648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Hello, I am Zero and I am a hero!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36321FFB-DDA8-4FE5-8A81-00161AEFD201}"/>
              </a:ext>
            </a:extLst>
          </p:cNvPr>
          <p:cNvSpPr/>
          <p:nvPr/>
        </p:nvSpPr>
        <p:spPr>
          <a:xfrm>
            <a:off x="5437244" y="1499844"/>
            <a:ext cx="2690556" cy="1573784"/>
          </a:xfrm>
          <a:prstGeom prst="wedgeRoundRectCallout">
            <a:avLst>
              <a:gd name="adj1" fmla="val -72875"/>
              <a:gd name="adj2" fmla="val 59948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Zero is our hero! Whenever we need him, we press the button that shows </a:t>
            </a:r>
            <a:r>
              <a:rPr lang="en-GB" dirty="0">
                <a:solidFill>
                  <a:schemeClr val="dk1"/>
                </a:solidFill>
              </a:rPr>
              <a:t>0</a:t>
            </a:r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on our hero phone.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is the hero of </a:t>
            </a:r>
            <a:r>
              <a:rPr lang="en-US" dirty="0" err="1">
                <a:ea typeface="Arial"/>
                <a:cs typeface="Arial"/>
                <a:sym typeface="Arial"/>
              </a:rPr>
              <a:t>Numberland</a:t>
            </a:r>
            <a:r>
              <a:rPr lang="en-US" dirty="0">
                <a:ea typeface="Arial"/>
                <a:cs typeface="Arial"/>
                <a:sym typeface="Arial"/>
              </a:rPr>
              <a:t>. Whenever other numbers are in trouble, they always call on Zero to help!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42" y="3392218"/>
            <a:ext cx="1451147" cy="25400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4FE95F-06E2-43E3-B09E-6FC1B8110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655" y="3349313"/>
            <a:ext cx="1834756" cy="25374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6D80ED-4D48-4D6F-AC92-EA7C0963E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84" y="3384770"/>
            <a:ext cx="1423240" cy="25374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F8CA0CE-506F-435A-B437-ADAE96DB4A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713" y="3429000"/>
            <a:ext cx="1423240" cy="246651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4A0FD8B-6B00-4646-920C-8B66831C3D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00" y="3349312"/>
            <a:ext cx="718182" cy="253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53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1C5A18-B193-42F2-83A3-694B9D36FC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3900"/>
            <a:ext cx="2884240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When Zero gets his call, he makes a</a:t>
            </a:r>
            <a:r>
              <a:rPr lang="en-US" dirty="0"/>
              <a:t> 0</a:t>
            </a:r>
            <a:r>
              <a:rPr lang="en-US" dirty="0">
                <a:ea typeface="Arial"/>
                <a:cs typeface="Arial"/>
                <a:sym typeface="Arial"/>
              </a:rPr>
              <a:t> in the air. Can you make a 0 in the air with your finger?</a:t>
            </a:r>
            <a:r>
              <a:rPr lang="en-US" dirty="0">
                <a:solidFill>
                  <a:srgbClr val="000000"/>
                </a:solidFill>
              </a:rPr>
              <a:t> As he flies through the sky, he sings a song...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5EA7B09-FE27-43BC-B021-98D4956730B8}"/>
              </a:ext>
            </a:extLst>
          </p:cNvPr>
          <p:cNvSpPr/>
          <p:nvPr/>
        </p:nvSpPr>
        <p:spPr>
          <a:xfrm>
            <a:off x="1200673" y="1748738"/>
            <a:ext cx="2956425" cy="1070662"/>
          </a:xfrm>
          <a:prstGeom prst="wedgeRoundRectCallout">
            <a:avLst>
              <a:gd name="adj1" fmla="val 74530"/>
              <a:gd name="adj2" fmla="val -14071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Around to the left to find my hero, back to the top, I’ve made a zero.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" name="number three">
            <a:extLst>
              <a:ext uri="{FF2B5EF4-FFF2-40B4-BE49-F238E27FC236}">
                <a16:creationId xmlns:a16="http://schemas.microsoft.com/office/drawing/2014/main" id="{5D6C670C-7730-4CBE-A6A1-A475FAE933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804" y="1748738"/>
            <a:ext cx="1224631" cy="88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3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787 L -0.00504 0.00787 L -0.0191 0.01481 C -0.02257 0.01643 -0.02969 0.01944 -0.02969 0.01944 C -0.0375 0.02986 -0.02813 0.01898 -0.03837 0.02638 C -0.04201 0.02916 -0.04514 0.03333 -0.04896 0.03588 C -0.05122 0.03726 -0.05365 0.03865 -0.0559 0.04051 C -0.06024 0.04375 -0.0632 0.04699 -0.06649 0.05208 C -0.06771 0.05439 -0.06875 0.05694 -0.06997 0.05926 C -0.07066 0.06064 -0.07778 0.07268 -0.07865 0.07546 C -0.08021 0.08009 -0.08108 0.08495 -0.08229 0.08958 C -0.08281 0.09189 -0.08299 0.09467 -0.08403 0.09652 C -0.0875 0.1037 -0.08837 0.10463 -0.09097 0.11296 C -0.09167 0.11527 -0.09201 0.11782 -0.09271 0.1199 C -0.09375 0.12314 -0.09514 0.12615 -0.09618 0.12939 C -0.09809 0.13495 -0.09844 0.13981 -0.09983 0.14583 C -0.10035 0.14814 -0.10104 0.15046 -0.10156 0.15277 C -0.10226 0.15578 -0.10261 0.15902 -0.1033 0.16203 C -0.10382 0.16458 -0.10451 0.16666 -0.10504 0.16921 L -0.10851 0.18773 C -0.10903 0.19328 -0.10955 0.19884 -0.11024 0.20416 C -0.11076 0.2074 -0.11181 0.21041 -0.11198 0.21365 C -0.11615 0.27453 -0.11111 0.23773 -0.11545 0.26736 C -0.11493 0.30162 -0.11493 0.33588 -0.11372 0.37013 C -0.11372 0.37268 -0.1125 0.37476 -0.11198 0.37731 C -0.11129 0.38032 -0.11076 0.38333 -0.11024 0.38657 C -0.1092 0.39467 -0.10886 0.40949 -0.10504 0.41689 C -0.09358 0.43981 -0.11146 0.40439 -0.09618 0.43333 C -0.09375 0.43796 -0.09219 0.44351 -0.08924 0.44745 C -0.08629 0.45138 -0.08386 0.45601 -0.08056 0.45902 C -0.07691 0.46226 -0.07292 0.46458 -0.06997 0.46851 C -0.06875 0.4699 -0.06788 0.47222 -0.06649 0.47314 C -0.06424 0.47453 -0.06181 0.47453 -0.05938 0.47546 C -0.05938 0.47546 -0.04636 0.48125 -0.04358 0.4824 C -0.04184 0.48333 -0.04028 0.48472 -0.03837 0.48472 L -0.01736 0.48726 C -0.00677 0.48634 0.00382 0.4875 0.01424 0.48472 C 0.01927 0.48356 0.02326 0.47777 0.0283 0.47546 L 0.03351 0.47314 C 0.03472 0.47152 0.03559 0.46944 0.03698 0.46851 C 0.05712 0.45509 0.03924 0.47129 0.05451 0.45902 C 0.05816 0.45625 0.06215 0.4537 0.0651 0.44976 C 0.07535 0.43611 0.07031 0.4412 0.07917 0.43333 C 0.08837 0.41458 0.07621 0.43726 0.08785 0.42176 C 0.08941 0.41967 0.08993 0.41689 0.09132 0.41458 C 0.09861 0.40301 0.09705 0.41134 0.10364 0.39351 C 0.10486 0.39051 0.10608 0.3875 0.10712 0.38426 C 0.10781 0.38194 0.10799 0.37939 0.10885 0.37731 C 0.10989 0.37476 0.11128 0.37268 0.11233 0.37013 C 0.11424 0.36643 0.11614 0.3625 0.11771 0.35856 C 0.1191 0.35463 0.12031 0.34583 0.12118 0.34213 C 0.12222 0.3375 0.12396 0.33287 0.12465 0.32824 C 0.12517 0.3243 0.12569 0.32037 0.12639 0.31643 C 0.12691 0.31412 0.12778 0.3118 0.12812 0.30949 C 0.12986 0.30023 0.13073 0.29051 0.13177 0.28125 C 0.13021 0.24097 0.1309 0.24305 0.12812 0.21111 C 0.1276 0.20486 0.12743 0.19861 0.12639 0.19259 C 0.12569 0.18773 0.12413 0.1831 0.12292 0.17847 C 0.12101 0.17083 0.12049 0.16805 0.11771 0.15972 C 0.11667 0.15648 0.1151 0.1537 0.11424 0.15046 C 0.11285 0.14583 0.1118 0.14097 0.11059 0.13634 C 0.11007 0.13402 0.10989 0.13148 0.10885 0.12939 C 0.10469 0.12083 0.10104 0.11435 0.09844 0.1037 C 0.09774 0.10138 0.09739 0.09884 0.0967 0.09652 C 0.09253 0.08564 0.09375 0.09282 0.08785 0.08263 C 0.08576 0.07893 0.08472 0.07453 0.08264 0.07083 C 0.08003 0.06666 0.07674 0.06319 0.07378 0.05926 C 0.07205 0.05694 0.07066 0.05393 0.06858 0.05208 C 0.06684 0.05069 0.06493 0.0493 0.06337 0.04745 C 0.06146 0.04537 0.06024 0.04213 0.05799 0.04051 C 0.05486 0.03819 0.04757 0.03588 0.04757 0.03588 C 0.04514 0.03356 0.04305 0.03078 0.04045 0.0287 C 0.03889 0.02754 0.03698 0.02754 0.03524 0.02638 C 0.03333 0.02523 0.03194 0.02314 0.03003 0.02176 C 0.0283 0.0206 0.02639 0.02037 0.02465 0.01944 C 0.01979 0.01666 0.0125 0.01018 0.00712 0.01018 L 0.00017 0.01018 " pathEditMode="relative" ptsTypes="AAAAAAAAAAAAAAAAAAAAAAAAAAAAAAAAAAAAAAAAAAAAAAAAAAAAAAAAAAAAAAAAAAAAAAAAAAA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4569084" y="4209672"/>
            <a:ext cx="2547970" cy="575117"/>
          </a:xfrm>
          <a:prstGeom prst="wedgeRoundRectCallout">
            <a:avLst>
              <a:gd name="adj1" fmla="val 68226"/>
              <a:gd name="adj2" fmla="val 2156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One was in trouble. His balloon had crashed into a tree. There was only one thing for it</a:t>
            </a:r>
            <a:r>
              <a:rPr lang="en-US" dirty="0"/>
              <a:t>, 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br>
              <a:rPr lang="en-US" dirty="0">
                <a:ea typeface="Arial"/>
                <a:cs typeface="Arial"/>
                <a:sym typeface="Arial"/>
              </a:rPr>
            </a:br>
            <a:br>
              <a:rPr lang="en-US" dirty="0">
                <a:solidFill>
                  <a:schemeClr val="dk1"/>
                </a:solidFill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856" y="3240506"/>
            <a:ext cx="867167" cy="30638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115" y="1524067"/>
            <a:ext cx="3888135" cy="32483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C607FD-4F14-4808-B567-0F239BBEA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762">
            <a:off x="4093572" y="1599824"/>
            <a:ext cx="956854" cy="1523818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811312" y="4970515"/>
            <a:ext cx="3305742" cy="1197993"/>
          </a:xfrm>
          <a:prstGeom prst="wedgeRoundRectCallout">
            <a:avLst>
              <a:gd name="adj1" fmla="val 62170"/>
              <a:gd name="adj2" fmla="val -61492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grpSp>
        <p:nvGrpSpPr>
          <p:cNvPr id="16" name="three">
            <a:extLst>
              <a:ext uri="{FF2B5EF4-FFF2-40B4-BE49-F238E27FC236}">
                <a16:creationId xmlns:a16="http://schemas.microsoft.com/office/drawing/2014/main" id="{AC2EA005-EAD8-4A45-A500-6BCB6096C5EB}"/>
              </a:ext>
            </a:extLst>
          </p:cNvPr>
          <p:cNvGrpSpPr/>
          <p:nvPr/>
        </p:nvGrpSpPr>
        <p:grpSpPr>
          <a:xfrm>
            <a:off x="897210" y="5109945"/>
            <a:ext cx="558251" cy="588087"/>
            <a:chOff x="907363" y="5116511"/>
            <a:chExt cx="433721" cy="45690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1B0C93D-B147-482E-9B2A-F0B6FC424CE1}"/>
                </a:ext>
              </a:extLst>
            </p:cNvPr>
            <p:cNvSpPr/>
            <p:nvPr/>
          </p:nvSpPr>
          <p:spPr>
            <a:xfrm>
              <a:off x="907364" y="5116511"/>
              <a:ext cx="205186" cy="205186"/>
            </a:xfrm>
            <a:prstGeom prst="ellipse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6190EED-0D20-4D18-9EA3-4D7D016A124C}"/>
                </a:ext>
              </a:extLst>
            </p:cNvPr>
            <p:cNvSpPr/>
            <p:nvPr/>
          </p:nvSpPr>
          <p:spPr>
            <a:xfrm>
              <a:off x="907363" y="5368227"/>
              <a:ext cx="205186" cy="205186"/>
            </a:xfrm>
            <a:prstGeom prst="ellipse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D947575-4DB4-4816-9A7E-6ED9A6A05888}"/>
                </a:ext>
              </a:extLst>
            </p:cNvPr>
            <p:cNvSpPr/>
            <p:nvPr/>
          </p:nvSpPr>
          <p:spPr>
            <a:xfrm>
              <a:off x="1135898" y="5116511"/>
              <a:ext cx="205186" cy="205186"/>
            </a:xfrm>
            <a:prstGeom prst="ellipse">
              <a:avLst/>
            </a:prstGeom>
            <a:solidFill>
              <a:srgbClr val="E51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8F7DFE0C-B1A2-4043-A4A8-1B1895F4E948}"/>
              </a:ext>
            </a:extLst>
          </p:cNvPr>
          <p:cNvSpPr/>
          <p:nvPr/>
        </p:nvSpPr>
        <p:spPr>
          <a:xfrm>
            <a:off x="2648358" y="5294798"/>
            <a:ext cx="270336" cy="270336"/>
          </a:xfrm>
          <a:prstGeom prst="ellipse">
            <a:avLst/>
          </a:prstGeom>
          <a:solidFill>
            <a:srgbClr val="4A36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hlinkClick r:id="rId6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72126" y="5036574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4569084" y="4197295"/>
            <a:ext cx="2547970" cy="575117"/>
          </a:xfrm>
          <a:prstGeom prst="wedgeRoundRectCallout">
            <a:avLst>
              <a:gd name="adj1" fmla="val 68226"/>
              <a:gd name="adj2" fmla="val 21565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48" name="green">
            <a:hlinkClick r:id="rId7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55650" y="457200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range">
            <a:hlinkClick r:id="rId7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382910" y="4563061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518DED-0B05-4BAA-81D8-2658ED67EDB9}"/>
              </a:ext>
            </a:extLst>
          </p:cNvPr>
          <p:cNvSpPr/>
          <p:nvPr/>
        </p:nvSpPr>
        <p:spPr>
          <a:xfrm>
            <a:off x="990456" y="2514600"/>
            <a:ext cx="1928238" cy="2048461"/>
          </a:xfrm>
          <a:prstGeom prst="rect">
            <a:avLst/>
          </a:prstGeom>
          <a:solidFill>
            <a:srgbClr val="9DDC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0976C4C-B7FA-482D-952A-2BB0C2E000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2" y="4010027"/>
            <a:ext cx="2186174" cy="736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EF3DB4-C37B-4AA6-842A-B61E591EF7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62" y="2111503"/>
            <a:ext cx="2186176" cy="7364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13B1C11-B4DC-4E19-801D-C5108389B0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49" y="2252545"/>
            <a:ext cx="2944815" cy="208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2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47" grpId="0" animBg="1"/>
      <p:bldP spid="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00" y="3957369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82" y="1251285"/>
            <a:ext cx="616370" cy="21777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DB9F4C5-F61F-49C7-B7A2-4B6843F3D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060" y="1251285"/>
            <a:ext cx="3317505" cy="277161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04335DE-0199-4E7A-8D02-2693A9E6EC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278" y="2580492"/>
            <a:ext cx="1292630" cy="205855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AB4A59-DC8B-45CC-BB04-62998F2438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25" y="4302155"/>
            <a:ext cx="3317505" cy="2345857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1812224" y="1443679"/>
            <a:ext cx="2554425" cy="772174"/>
          </a:xfrm>
          <a:prstGeom prst="wedgeRoundRectCallout">
            <a:avLst>
              <a:gd name="adj1" fmla="val -55268"/>
              <a:gd name="adj2" fmla="val 81857"/>
              <a:gd name="adj3" fmla="val 16667"/>
            </a:avLst>
          </a:prstGeom>
          <a:solidFill>
            <a:schemeClr val="bg1"/>
          </a:solidFill>
          <a:ln w="25400">
            <a:solidFill>
              <a:srgbClr val="47B1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3382917" y="4556673"/>
            <a:ext cx="2554425" cy="1649346"/>
          </a:xfrm>
          <a:prstGeom prst="wedgeRoundRectCallout">
            <a:avLst>
              <a:gd name="adj1" fmla="val 64421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This ten-frame shows 0. How did you know it is 0?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299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0"/>
          <a:stretch/>
        </p:blipFill>
        <p:spPr>
          <a:xfrm>
            <a:off x="3475365" y="2986958"/>
            <a:ext cx="5074658" cy="18854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Two had a problem. He </a:t>
            </a:r>
            <a:r>
              <a:rPr lang="en-US" dirty="0"/>
              <a:t>had fallen</a:t>
            </a:r>
            <a:r>
              <a:rPr lang="en-US" dirty="0">
                <a:ea typeface="Arial"/>
                <a:cs typeface="Arial"/>
                <a:sym typeface="Arial"/>
              </a:rPr>
              <a:t> into the penguin enclosure when feeding them some fish. There was only one thing for it</a:t>
            </a:r>
            <a:r>
              <a:rPr lang="en-US" dirty="0"/>
              <a:t>, 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br>
              <a:rPr lang="en-US" dirty="0">
                <a:latin typeface="Arial"/>
                <a:ea typeface="Arial"/>
                <a:cs typeface="Arial"/>
                <a:sym typeface="Arial"/>
              </a:rPr>
            </a:br>
            <a:b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3185">
            <a:off x="5566068" y="3097091"/>
            <a:ext cx="960879" cy="166522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2C607FD-4F14-4808-B567-0F239BBEA1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14" y="2201471"/>
            <a:ext cx="761324" cy="1523818"/>
          </a:xfrm>
          <a:prstGeom prst="rect">
            <a:avLst/>
          </a:prstGeom>
        </p:spPr>
      </p:pic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534782" y="4972753"/>
            <a:ext cx="3109185" cy="1197993"/>
          </a:xfrm>
          <a:prstGeom prst="wedgeRoundRectCallout">
            <a:avLst>
              <a:gd name="adj1" fmla="val -2563"/>
              <a:gd name="adj2" fmla="val -125647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4636459" y="1773844"/>
            <a:ext cx="2619802" cy="575117"/>
          </a:xfrm>
          <a:prstGeom prst="wedgeRoundRectCallout">
            <a:avLst>
              <a:gd name="adj1" fmla="val -16889"/>
              <a:gd name="adj2" fmla="val 127561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4636459" y="1773844"/>
            <a:ext cx="2619802" cy="575117"/>
          </a:xfrm>
          <a:prstGeom prst="wedgeRoundRectCallout">
            <a:avLst>
              <a:gd name="adj1" fmla="val -16889"/>
              <a:gd name="adj2" fmla="val 127561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E6FE643-E251-49D0-9A7B-A180605705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184" y="2811517"/>
            <a:ext cx="761324" cy="112326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CE9595D-7473-41EE-AB3A-652FB74B1F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93" y="5290354"/>
            <a:ext cx="743346" cy="28061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EE4205A-6B00-4E8E-9A46-175308A48096}"/>
              </a:ext>
            </a:extLst>
          </p:cNvPr>
          <p:cNvGrpSpPr/>
          <p:nvPr/>
        </p:nvGrpSpPr>
        <p:grpSpPr>
          <a:xfrm>
            <a:off x="2511147" y="5208484"/>
            <a:ext cx="477694" cy="342078"/>
            <a:chOff x="2579045" y="5313708"/>
            <a:chExt cx="547828" cy="4312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FBE49F-48CB-4C5B-859C-2CAAD3F89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045" y="5317596"/>
              <a:ext cx="235273" cy="2063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C9A12A8-9613-42DC-962E-287078B07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514" y="5313708"/>
              <a:ext cx="235273" cy="2063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9021062-93C4-45A6-B36B-7973975AE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2800" y="5538531"/>
              <a:ext cx="235273" cy="2063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22276F0-1EA8-4E44-AD3C-A46CDBF35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600" y="5535600"/>
              <a:ext cx="235273" cy="206395"/>
            </a:xfrm>
            <a:prstGeom prst="rect">
              <a:avLst/>
            </a:prstGeom>
          </p:spPr>
        </p:pic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F30CE4D9-482B-4014-9A81-13E3A18D36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0" y="5303129"/>
            <a:ext cx="672858" cy="25400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304A3BE-E439-40F3-A1B6-6CB32FE403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22" y="5316761"/>
            <a:ext cx="266519" cy="23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4A0C38-6FE9-4992-ACA8-6D8350A884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3499">
            <a:off x="6607984" y="4085938"/>
            <a:ext cx="172119" cy="27488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B2DAEBD-0A28-45DE-802E-098A9B7AF92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53825">
            <a:off x="5407206" y="3625118"/>
            <a:ext cx="176876" cy="28248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DBCCB1-1EBA-41C2-B68D-31FE811FE44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91893">
            <a:off x="5543838" y="3277814"/>
            <a:ext cx="112320" cy="1793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D269A9-66C1-4A8A-A821-B0AA292D1C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92308">
            <a:off x="6746009" y="3572435"/>
            <a:ext cx="118024" cy="18849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9451F9C-1C22-4B88-B4DA-CD1428C24C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43" y="5296564"/>
            <a:ext cx="672858" cy="254003"/>
          </a:xfrm>
          <a:prstGeom prst="rect">
            <a:avLst/>
          </a:prstGeom>
        </p:spPr>
      </p:pic>
      <p:sp>
        <p:nvSpPr>
          <p:cNvPr id="48" name="green">
            <a:hlinkClick r:id="rId14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55650" y="457200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range">
            <a:hlinkClick r:id="rId14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382910" y="4563061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pink">
            <a:hlinkClick r:id="rId15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72126" y="4872450"/>
            <a:ext cx="749416" cy="1149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06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1484" y="679612"/>
            <a:ext cx="79946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Zero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 to the rescue! </a:t>
            </a:r>
            <a:r>
              <a:rPr lang="en-US" dirty="0"/>
              <a:t> </a:t>
            </a:r>
            <a:endParaRPr lang="en-GB" dirty="0"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FDDEB4C-CF4B-401C-AB5F-966AC50688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4422454"/>
            <a:ext cx="2277629" cy="164934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99BF6C0-0551-4C2F-BC2B-5CD52C35A0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36" y="2024545"/>
            <a:ext cx="1187838" cy="2058552"/>
          </a:xfrm>
          <a:prstGeom prst="rect">
            <a:avLst/>
          </a:prstGeom>
        </p:spPr>
      </p:pic>
      <p:sp>
        <p:nvSpPr>
          <p:cNvPr id="34" name="Speech Bubble: Rectangle with Corners Rounded 33">
            <a:extLst>
              <a:ext uri="{FF2B5EF4-FFF2-40B4-BE49-F238E27FC236}">
                <a16:creationId xmlns:a16="http://schemas.microsoft.com/office/drawing/2014/main" id="{8081CD56-22BC-4490-BA3F-C664BDC1185F}"/>
              </a:ext>
            </a:extLst>
          </p:cNvPr>
          <p:cNvSpPr/>
          <p:nvPr/>
        </p:nvSpPr>
        <p:spPr>
          <a:xfrm>
            <a:off x="757520" y="1104491"/>
            <a:ext cx="2294371" cy="772174"/>
          </a:xfrm>
          <a:prstGeom prst="wedgeRoundRectCallout">
            <a:avLst>
              <a:gd name="adj1" fmla="val -30097"/>
              <a:gd name="adj2" fmla="val 150415"/>
              <a:gd name="adj3" fmla="val 16667"/>
            </a:avLst>
          </a:prstGeom>
          <a:solidFill>
            <a:schemeClr val="bg1"/>
          </a:solidFill>
          <a:ln w="25400">
            <a:solidFill>
              <a:srgbClr val="F38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Thank you for rescuing me Zero! </a:t>
            </a:r>
            <a:endParaRPr lang="en-GB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A146C789-5A84-47DB-8093-9B6720DF2D43}"/>
              </a:ext>
            </a:extLst>
          </p:cNvPr>
          <p:cNvSpPr/>
          <p:nvPr/>
        </p:nvSpPr>
        <p:spPr>
          <a:xfrm>
            <a:off x="2310064" y="4829141"/>
            <a:ext cx="3402689" cy="1170359"/>
          </a:xfrm>
          <a:prstGeom prst="wedgeRoundRectCallout">
            <a:avLst>
              <a:gd name="adj1" fmla="val 64421"/>
              <a:gd name="adj2" fmla="val 16670"/>
              <a:gd name="adj3" fmla="val 16667"/>
            </a:avLst>
          </a:prstGeom>
          <a:solidFill>
            <a:schemeClr val="bg1"/>
          </a:solidFill>
          <a:ln w="25400">
            <a:solidFill>
              <a:srgbClr val="B9D2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You pressed the right button on the hero phone! This plate shows 0. When do you have nothing on your plate?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39527-5C74-4D31-974F-19B1996C60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30"/>
          <a:stretch/>
        </p:blipFill>
        <p:spPr>
          <a:xfrm>
            <a:off x="3382917" y="2036772"/>
            <a:ext cx="5074658" cy="1885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64B53DD-8585-4E44-938F-060B9CA69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966" y="1251285"/>
            <a:ext cx="761324" cy="15238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371C50-6373-42BD-BBC1-720EF941B1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736" y="1861331"/>
            <a:ext cx="761324" cy="112326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796752-1093-4924-977F-3F82A53879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20" y="4577852"/>
            <a:ext cx="1331334" cy="50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898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0FE1245-AF1A-4603-BA98-C5F1DCCB6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459" y="1796866"/>
            <a:ext cx="1474988" cy="26296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2667C9D-5B7B-4D74-94D0-F68611E252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137" y="1608844"/>
            <a:ext cx="3109185" cy="297752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88348B3-1C24-4CDD-9CD1-B00524A5B8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77" y="1810969"/>
            <a:ext cx="2651533" cy="42110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07007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dirty="0">
                <a:ea typeface="Arial"/>
                <a:cs typeface="Arial"/>
                <a:sym typeface="Arial"/>
              </a:rPr>
              <a:t>Number Three was stuck. The gates closed in the park and she was locked in. There was only one thing for it</a:t>
            </a:r>
            <a:r>
              <a:rPr lang="en-US" dirty="0"/>
              <a:t>, sh</a:t>
            </a:r>
            <a:r>
              <a:rPr lang="en-US" dirty="0">
                <a:ea typeface="Arial"/>
                <a:cs typeface="Arial"/>
                <a:sym typeface="Arial"/>
              </a:rPr>
              <a:t>e needed to call Zero, the </a:t>
            </a:r>
            <a:r>
              <a:rPr lang="en-US" dirty="0"/>
              <a:t>h</a:t>
            </a:r>
            <a:r>
              <a:rPr lang="en-US" dirty="0">
                <a:ea typeface="Arial"/>
                <a:cs typeface="Arial"/>
                <a:sym typeface="Arial"/>
              </a:rPr>
              <a:t>ero!</a:t>
            </a:r>
            <a:endParaRPr lang="en-GB" dirty="0"/>
          </a:p>
        </p:txBody>
      </p:sp>
      <p:sp>
        <p:nvSpPr>
          <p:cNvPr id="32" name="Speech Bubble: Rectangle with Corners Rounded 31">
            <a:extLst>
              <a:ext uri="{FF2B5EF4-FFF2-40B4-BE49-F238E27FC236}">
                <a16:creationId xmlns:a16="http://schemas.microsoft.com/office/drawing/2014/main" id="{A922E5E0-7F50-4FFB-A872-0CCE326552CB}"/>
              </a:ext>
            </a:extLst>
          </p:cNvPr>
          <p:cNvSpPr/>
          <p:nvPr/>
        </p:nvSpPr>
        <p:spPr>
          <a:xfrm>
            <a:off x="3534782" y="4972753"/>
            <a:ext cx="3109185" cy="1197993"/>
          </a:xfrm>
          <a:prstGeom prst="wedgeRoundRectCallout">
            <a:avLst>
              <a:gd name="adj1" fmla="val -499"/>
              <a:gd name="adj2" fmla="val -165819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I need to call Zero! Which button do I need to press? Which button shows 0?</a:t>
            </a:r>
            <a:endParaRPr lang="en-GB" dirty="0"/>
          </a:p>
        </p:txBody>
      </p:sp>
      <p:sp>
        <p:nvSpPr>
          <p:cNvPr id="18" name="pink">
            <a:hlinkClick r:id="rId5" action="ppaction://hlinksldjump"/>
            <a:extLst>
              <a:ext uri="{FF2B5EF4-FFF2-40B4-BE49-F238E27FC236}">
                <a16:creationId xmlns:a16="http://schemas.microsoft.com/office/drawing/2014/main" id="{2144A3C0-1BC1-4BCE-9525-553E813829B2}"/>
              </a:ext>
            </a:extLst>
          </p:cNvPr>
          <p:cNvSpPr/>
          <p:nvPr/>
        </p:nvSpPr>
        <p:spPr>
          <a:xfrm>
            <a:off x="1569190" y="4710440"/>
            <a:ext cx="749416" cy="1412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29BA957-B468-4C8D-996D-7D81E1C9220D}"/>
              </a:ext>
            </a:extLst>
          </p:cNvPr>
          <p:cNvSpPr/>
          <p:nvPr/>
        </p:nvSpPr>
        <p:spPr>
          <a:xfrm>
            <a:off x="2474717" y="5036573"/>
            <a:ext cx="749416" cy="78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70B7A2A5-4924-4E6C-8967-5071635A5E71}"/>
              </a:ext>
            </a:extLst>
          </p:cNvPr>
          <p:cNvSpPr/>
          <p:nvPr/>
        </p:nvSpPr>
        <p:spPr>
          <a:xfrm>
            <a:off x="6032309" y="2550789"/>
            <a:ext cx="2517713" cy="575117"/>
          </a:xfrm>
          <a:prstGeom prst="wedgeRoundRectCallout">
            <a:avLst>
              <a:gd name="adj1" fmla="val -59769"/>
              <a:gd name="adj2" fmla="val -19568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  <p:sp>
        <p:nvSpPr>
          <p:cNvPr id="48" name="green">
            <a:hlinkClick r:id="rId6" action="ppaction://hlinksldjump"/>
            <a:extLst>
              <a:ext uri="{FF2B5EF4-FFF2-40B4-BE49-F238E27FC236}">
                <a16:creationId xmlns:a16="http://schemas.microsoft.com/office/drawing/2014/main" id="{5755EFE3-AE18-4F27-880E-4F0A2320EA3A}"/>
              </a:ext>
            </a:extLst>
          </p:cNvPr>
          <p:cNvSpPr/>
          <p:nvPr/>
        </p:nvSpPr>
        <p:spPr>
          <a:xfrm>
            <a:off x="792026" y="4538080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9" name="orange">
            <a:hlinkClick r:id="rId5" action="ppaction://hlinksldjump"/>
            <a:extLst>
              <a:ext uri="{FF2B5EF4-FFF2-40B4-BE49-F238E27FC236}">
                <a16:creationId xmlns:a16="http://schemas.microsoft.com/office/drawing/2014/main" id="{33449938-45FF-4D22-8AE1-E842FC9F5E47}"/>
              </a:ext>
            </a:extLst>
          </p:cNvPr>
          <p:cNvSpPr/>
          <p:nvPr/>
        </p:nvSpPr>
        <p:spPr>
          <a:xfrm>
            <a:off x="2407350" y="4548869"/>
            <a:ext cx="749416" cy="1757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0" name="Speech Bubble: Rectangle with Corners Rounded 49">
            <a:extLst>
              <a:ext uri="{FF2B5EF4-FFF2-40B4-BE49-F238E27FC236}">
                <a16:creationId xmlns:a16="http://schemas.microsoft.com/office/drawing/2014/main" id="{6E3062A7-54B1-4D97-92D4-96C6D723D559}"/>
              </a:ext>
            </a:extLst>
          </p:cNvPr>
          <p:cNvSpPr/>
          <p:nvPr/>
        </p:nvSpPr>
        <p:spPr>
          <a:xfrm>
            <a:off x="6032309" y="2550789"/>
            <a:ext cx="2517713" cy="575117"/>
          </a:xfrm>
          <a:prstGeom prst="wedgeRoundRectCallout">
            <a:avLst>
              <a:gd name="adj1" fmla="val -60269"/>
              <a:gd name="adj2" fmla="val -19568"/>
              <a:gd name="adj3" fmla="val 16667"/>
            </a:avLst>
          </a:prstGeom>
          <a:solidFill>
            <a:schemeClr val="bg1"/>
          </a:solidFill>
          <a:ln w="25400">
            <a:solidFill>
              <a:srgbClr val="FFE8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Oops, not that button!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5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52347B2A-9523-467B-9247-56728D36972D}" vid="{A45CB5A9-C685-4E6A-B517-7B3840E9B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6290</TotalTime>
  <Words>734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Twinkl</vt:lpstr>
      <vt:lpstr>Calibri</vt:lpstr>
      <vt:lpstr>Office Theme</vt:lpstr>
      <vt:lpstr>PowerPoint Presentation</vt:lpstr>
      <vt:lpstr>Meet Zero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Faye Leather</dc:creator>
  <cp:lastModifiedBy>Faye Leather</cp:lastModifiedBy>
  <cp:revision>120</cp:revision>
  <dcterms:created xsi:type="dcterms:W3CDTF">2020-07-14T10:36:06Z</dcterms:created>
  <dcterms:modified xsi:type="dcterms:W3CDTF">2020-08-27T07:14:05Z</dcterms:modified>
</cp:coreProperties>
</file>