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125" r:id="rId2"/>
    <p:sldId id="7126" r:id="rId3"/>
    <p:sldId id="7131" r:id="rId4"/>
    <p:sldId id="7177" r:id="rId5"/>
    <p:sldId id="7178" r:id="rId6"/>
    <p:sldId id="7134" r:id="rId7"/>
    <p:sldId id="7135" r:id="rId8"/>
    <p:sldId id="7136" r:id="rId9"/>
    <p:sldId id="7179" r:id="rId10"/>
    <p:sldId id="7137" r:id="rId11"/>
    <p:sldId id="7180" r:id="rId12"/>
    <p:sldId id="7138" r:id="rId13"/>
    <p:sldId id="713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59205-2B4D-FD69-5237-BF5B9781D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84C0A-67BE-8713-8A41-A5C0A25F9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3CD72-6B9D-159B-AD2F-E34D80ED8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7A19B-7B50-46AD-49CD-79809B73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12C4C-EFF8-CCDC-A498-0B1824E8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0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3F06-4B63-06E9-7FAA-DD7AE4EF1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FDF81-FF5D-9CE2-FC24-D90C5A323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2F65C-6B16-666A-8F0C-60D8884EA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9273A-222D-A610-4D3B-2A4C8F81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333F9-6827-2EBB-D695-DB6F2B0DF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6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D4673A-B582-8087-EA64-6F7B400827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40106-D1E6-6BEF-50BF-C68019715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9A1F6-04F0-220F-6864-09557EA0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34F00-F61A-2456-ADDD-720E9F8E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56AEA-D2A6-63EF-6594-49ACC93B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6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ED91-3F8E-2579-169C-70EC419E4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E5E1E-13D2-A82E-93F1-F1C1DB60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875D7-EF78-7692-7390-B126E5681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C8906-0D48-4AB9-16AB-D5E61FAD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DB00E-0509-C7D8-ABD3-2357189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4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EE1F2-1E26-4FCD-5340-26C0A0AA4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6E346-B561-4CB0-10D8-D85F8B7D2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109E1-11F5-58FD-566D-1AC3E497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CE3D7-2CF2-09CC-2080-957722344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CFD4D-B27C-E5E4-CA8A-021227FA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8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F00E7-4DDC-A8F0-E5A1-07363DC5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B4A1C-3536-F676-D05E-9D8928AE4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56AC2-9763-4963-7036-256F8C32A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C0979-F9E0-B05A-6DCC-3B0C4E96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A7F1C-B33F-DC9C-98D6-FB2DB46EF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14CE1-482B-8D33-50A2-D52776CB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7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0A177-2130-FF77-3784-03B19A353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90C77-5F05-11A8-6260-DA963A2B6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EE501-E4CF-F1B5-EBFA-6AE5A5B6E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11E8E6-3974-9BB6-9459-45970E064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7245AD-C045-ED0E-5F6F-1CBB74850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915CE6-E2C3-867A-EE84-5482D065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B035D7-5244-8275-529D-7AFBB618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92A218-C86C-CE47-92BF-C94666CF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90D47-67AF-CACF-83F1-D31ED6B6C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D434BA-0288-CB2F-C38D-3FB9E34E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64505-D2CD-B32E-B607-4FA804FD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0934C-F6EB-30CB-51B8-85FE4BE9E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AFE37-4F49-ACC3-3D0C-5B8B49F9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329D6-CBBF-21D7-3831-B4141FC2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5CAB8-C04D-317A-CD44-74E28899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2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B4323-F4E8-D23A-488B-9A1D648F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DE26-9016-8DEB-CD65-3CE2C8AC1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D9505-764B-ACAE-3AE7-488D59293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4F6C0-F12F-2F98-9081-85FE2D8E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38F19-7B66-18F9-D4D4-2EE0EB976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EF4C2-5DFA-B0BA-C8BC-3E3FA94D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5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0AEC-001A-E5C3-B3E4-D75A0B7D1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7F8C50-F417-C13D-E835-ECFF56FE5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25CEA-3CEF-E911-8A67-C76B21213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F0C81-855A-4340-8E09-0AE1551D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889D0-2D00-9CC2-F905-47085C5E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80FB3-5BCC-1B0E-868B-47BDCBE9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0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536714-B860-E74B-BB6B-08A25C5F7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F9A742-500F-72E9-2ED3-5828DDDB6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EB20E-B957-ADD0-1417-ED4FE6F4D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2FA85-CA18-477D-871B-AFE0FAA06DF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DF7F6-FE43-4D06-94F1-C78F33B36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42973-7CDF-C29D-E289-085F13D59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9B61-89CD-441D-94BD-6AD88A47B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3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809469" y="2041373"/>
            <a:ext cx="1010337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الحب عطاء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شعر " صالح الهواري"</a:t>
            </a:r>
          </a:p>
        </p:txBody>
      </p:sp>
    </p:spTree>
    <p:extLst>
      <p:ext uri="{BB962C8B-B14F-4D97-AF65-F5344CB8AC3E}">
        <p14:creationId xmlns:p14="http://schemas.microsoft.com/office/powerpoint/2010/main" val="1664529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56CD16FC-7E93-1E64-12EC-1F3090DE2726}"/>
              </a:ext>
            </a:extLst>
          </p:cNvPr>
          <p:cNvSpPr txBox="1"/>
          <p:nvPr/>
        </p:nvSpPr>
        <p:spPr>
          <a:xfrm>
            <a:off x="0" y="2513032"/>
            <a:ext cx="1202668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( 1) اختر الإجابة الصحيحة مما بين القوسين :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مفرد «الأنداء» : (الند – الندوة – الندى - النداء). 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جمع «حقد» : (حاقدون - أحقاد – </a:t>
            </a:r>
            <a:r>
              <a:rPr kumimoji="0" 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حقداء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 – حقدة).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(ب) وضح الجمال في قوله : «دنيا تغمرها الأنداء».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e_AlArabiya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( 5 ) ما قيمة تنكير : «حقد – بغضاء» ؟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 وما دلالة التعبير في قوله : «نشد على أيدي الضعفاء» ؟ 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(هـ) يطلب الشـاعر من أخيه الإنسان أن يكون عونا له وقت الشـدة؛ لأن الدنيا لا تحلو بدون إخاء. اكتب البيت الذي يدل على هذا المعنى.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69A77F9-27B1-0226-5013-BFE5A6FF06ED}"/>
              </a:ext>
            </a:extLst>
          </p:cNvPr>
          <p:cNvSpPr/>
          <p:nvPr/>
        </p:nvSpPr>
        <p:spPr>
          <a:xfrm>
            <a:off x="7224105" y="2980084"/>
            <a:ext cx="945397" cy="399786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2F5197-D1BA-0B57-BEBA-AF378DE330FC}"/>
              </a:ext>
            </a:extLst>
          </p:cNvPr>
          <p:cNvSpPr txBox="1"/>
          <p:nvPr/>
        </p:nvSpPr>
        <p:spPr>
          <a:xfrm>
            <a:off x="165316" y="816138"/>
            <a:ext cx="108268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ar-EG" dirty="0"/>
              <a:t>ما أجمل أن نحيا سعداء                 لا حقد يسود ولا بغضـــاء  </a:t>
            </a:r>
          </a:p>
          <a:p>
            <a:r>
              <a:rPr lang="ar-EG" dirty="0"/>
              <a:t>أزهــــــــار الحب تظللنا                  في دنيا تغمرها الأنـــــداء</a:t>
            </a:r>
          </a:p>
          <a:p>
            <a:r>
              <a:rPr lang="ar-EG" dirty="0"/>
              <a:t>نتقاســـــــم خبز محبتنا                  ونشد علي أيدي الضـعفاء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F4D8A4-4C87-9075-122C-CCEEA7AD37FE}"/>
              </a:ext>
            </a:extLst>
          </p:cNvPr>
          <p:cNvSpPr/>
          <p:nvPr/>
        </p:nvSpPr>
        <p:spPr>
          <a:xfrm>
            <a:off x="8126909" y="3379870"/>
            <a:ext cx="945397" cy="399786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75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778C-F3DD-FF6F-2FC9-6FD7B8B779A2}"/>
              </a:ext>
            </a:extLst>
          </p:cNvPr>
          <p:cNvSpPr txBox="1"/>
          <p:nvPr/>
        </p:nvSpPr>
        <p:spPr>
          <a:xfrm>
            <a:off x="6323245" y="4209926"/>
            <a:ext cx="57034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تصوير للأنداء بالمياه </a:t>
            </a:r>
            <a:r>
              <a:rPr lang="ar-EG" sz="28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التى</a:t>
            </a: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 تغمر الدنيا</a:t>
            </a:r>
            <a:endParaRPr lang="ar-EG" sz="2400" b="1" dirty="0">
              <a:solidFill>
                <a:srgbClr val="70AD47">
                  <a:lumMod val="50000"/>
                </a:srgb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CE5C9E-67C4-D09A-0B5A-7B86F7E17E63}"/>
              </a:ext>
            </a:extLst>
          </p:cNvPr>
          <p:cNvSpPr txBox="1"/>
          <p:nvPr/>
        </p:nvSpPr>
        <p:spPr>
          <a:xfrm>
            <a:off x="3849084" y="4555958"/>
            <a:ext cx="31753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أفاد العموم والشمول</a:t>
            </a:r>
            <a:endParaRPr lang="ar-EG" sz="2400" b="1" dirty="0">
              <a:solidFill>
                <a:srgbClr val="70AD47">
                  <a:lumMod val="50000"/>
                </a:srgb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C9A8D1-4BC1-6918-F52D-F24D1F95DBC1}"/>
              </a:ext>
            </a:extLst>
          </p:cNvPr>
          <p:cNvSpPr txBox="1"/>
          <p:nvPr/>
        </p:nvSpPr>
        <p:spPr>
          <a:xfrm>
            <a:off x="914337" y="5079178"/>
            <a:ext cx="4267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أجب بنفسك</a:t>
            </a:r>
            <a:endParaRPr lang="ar-EG" sz="2800" dirty="0">
              <a:solidFill>
                <a:srgbClr val="00206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577A98-6E0B-825E-8706-103C90568D95}"/>
              </a:ext>
            </a:extLst>
          </p:cNvPr>
          <p:cNvSpPr txBox="1"/>
          <p:nvPr/>
        </p:nvSpPr>
        <p:spPr>
          <a:xfrm>
            <a:off x="5181662" y="5946016"/>
            <a:ext cx="21336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أجب بنفسك</a:t>
            </a:r>
            <a:endParaRPr lang="ar-EG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24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/>
      <p:bldP spid="15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56CD16FC-7E93-1E64-12EC-1F3090DE2726}"/>
              </a:ext>
            </a:extLst>
          </p:cNvPr>
          <p:cNvSpPr txBox="1"/>
          <p:nvPr/>
        </p:nvSpPr>
        <p:spPr>
          <a:xfrm>
            <a:off x="0" y="2513032"/>
            <a:ext cx="1202668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( 1) اختر الإجابة الصحيحة مما بين القوسين :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مفرد «الأنداء» : (الند – الندوة – الندى - النداء). 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جمع «حقد» : (حاقدون - أحقاد – </a:t>
            </a:r>
            <a:r>
              <a:rPr kumimoji="0" 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حقداء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 – حقدة).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(ب) وضح الجمال في قوله : «دنيا تغمرها الأنداء».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e_AlArabiya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( 5 ) ما قيمة تنكير : «حقد – بغضاء» ؟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 وما دلالة التعبير في قوله : «نشد على أيدي الضعفاء» ؟ </a:t>
            </a:r>
          </a:p>
          <a:p>
            <a:pPr marL="0" marR="17780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e_AlArabiya"/>
                <a:ea typeface="Times New Roman" panose="02020603050405020304" pitchFamily="18" charset="0"/>
                <a:cs typeface="Arial" panose="020B0604020202020204" pitchFamily="34" charset="0"/>
              </a:rPr>
              <a:t>(هـ) يطلب الشـاعر من أخيه الإنسان أن يكون عونا له وقت الشـدة؛ لأن الدنيا لا تحلو بدون إخاء. اكتب البيت الذي يدل على هذا المعنى.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69A77F9-27B1-0226-5013-BFE5A6FF06ED}"/>
              </a:ext>
            </a:extLst>
          </p:cNvPr>
          <p:cNvSpPr/>
          <p:nvPr/>
        </p:nvSpPr>
        <p:spPr>
          <a:xfrm>
            <a:off x="7224105" y="2980084"/>
            <a:ext cx="945397" cy="399786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2F5197-D1BA-0B57-BEBA-AF378DE330FC}"/>
              </a:ext>
            </a:extLst>
          </p:cNvPr>
          <p:cNvSpPr txBox="1"/>
          <p:nvPr/>
        </p:nvSpPr>
        <p:spPr>
          <a:xfrm>
            <a:off x="165316" y="816138"/>
            <a:ext cx="108268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ar-EG" dirty="0"/>
              <a:t>ما أجمل أن نحيا سعداء                 لا حقد يسود ولا بغضـــاء  </a:t>
            </a:r>
          </a:p>
          <a:p>
            <a:r>
              <a:rPr lang="ar-EG" dirty="0"/>
              <a:t>أزهــــــــار الحب تظللنا                  في دنيا تغمرها الأنـــــداء</a:t>
            </a:r>
          </a:p>
          <a:p>
            <a:r>
              <a:rPr lang="ar-EG" dirty="0"/>
              <a:t>نتقاســـــــم خبز محبتنا                  ونشد علي أيدي الضـعفاء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F4D8A4-4C87-9075-122C-CCEEA7AD37FE}"/>
              </a:ext>
            </a:extLst>
          </p:cNvPr>
          <p:cNvSpPr/>
          <p:nvPr/>
        </p:nvSpPr>
        <p:spPr>
          <a:xfrm>
            <a:off x="8126909" y="3379870"/>
            <a:ext cx="945397" cy="399786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75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778C-F3DD-FF6F-2FC9-6FD7B8B779A2}"/>
              </a:ext>
            </a:extLst>
          </p:cNvPr>
          <p:cNvSpPr txBox="1"/>
          <p:nvPr/>
        </p:nvSpPr>
        <p:spPr>
          <a:xfrm>
            <a:off x="6323245" y="4209926"/>
            <a:ext cx="57034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تصوير للأنداء بالمياه </a:t>
            </a:r>
            <a:r>
              <a:rPr lang="ar-EG" sz="28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التى</a:t>
            </a: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 تغمر الدنيا</a:t>
            </a:r>
            <a:endParaRPr lang="ar-EG" sz="2400" b="1" dirty="0">
              <a:solidFill>
                <a:srgbClr val="70AD47">
                  <a:lumMod val="50000"/>
                </a:srgb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CE5C9E-67C4-D09A-0B5A-7B86F7E17E63}"/>
              </a:ext>
            </a:extLst>
          </p:cNvPr>
          <p:cNvSpPr txBox="1"/>
          <p:nvPr/>
        </p:nvSpPr>
        <p:spPr>
          <a:xfrm>
            <a:off x="3849084" y="4555958"/>
            <a:ext cx="31753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أفاد العموم والشمول</a:t>
            </a:r>
            <a:endParaRPr lang="ar-EG" sz="2400" b="1" dirty="0">
              <a:solidFill>
                <a:srgbClr val="70AD47">
                  <a:lumMod val="50000"/>
                </a:srgb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C9A8D1-4BC1-6918-F52D-F24D1F95DBC1}"/>
              </a:ext>
            </a:extLst>
          </p:cNvPr>
          <p:cNvSpPr txBox="1"/>
          <p:nvPr/>
        </p:nvSpPr>
        <p:spPr>
          <a:xfrm>
            <a:off x="914337" y="5079178"/>
            <a:ext cx="4267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أجب بنفسك</a:t>
            </a:r>
            <a:endParaRPr lang="ar-EG" sz="2800" dirty="0">
              <a:solidFill>
                <a:srgbClr val="00206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577A98-6E0B-825E-8706-103C90568D95}"/>
              </a:ext>
            </a:extLst>
          </p:cNvPr>
          <p:cNvSpPr txBox="1"/>
          <p:nvPr/>
        </p:nvSpPr>
        <p:spPr>
          <a:xfrm>
            <a:off x="5181662" y="5946016"/>
            <a:ext cx="21336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أجب بنفسك</a:t>
            </a:r>
            <a:endParaRPr lang="ar-EG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98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/>
      <p:bldP spid="15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AC3AFE-7ACF-E657-8F07-26290F52FABB}"/>
              </a:ext>
            </a:extLst>
          </p:cNvPr>
          <p:cNvSpPr txBox="1"/>
          <p:nvPr/>
        </p:nvSpPr>
        <p:spPr>
          <a:xfrm>
            <a:off x="-46558" y="2136318"/>
            <a:ext cx="1202668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ar-EG" dirty="0">
                <a:solidFill>
                  <a:srgbClr val="C00000"/>
                </a:solidFill>
              </a:rPr>
              <a:t> (1) اختر الإجابة الصحيحة مما بين القوسين لما يلي :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ar-EG" dirty="0">
                <a:solidFill>
                  <a:srgbClr val="C00000"/>
                </a:solidFill>
              </a:rPr>
              <a:t>جمع «الكون» : (الأكوان - الكنائن – الكائنات).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ar-EG" dirty="0" err="1">
                <a:solidFill>
                  <a:srgbClr val="C00000"/>
                </a:solidFill>
              </a:rPr>
              <a:t>معنی</a:t>
            </a:r>
            <a:r>
              <a:rPr lang="ar-EG" dirty="0">
                <a:solidFill>
                  <a:srgbClr val="C00000"/>
                </a:solidFill>
              </a:rPr>
              <a:t> «نشد» : (نساعد – </a:t>
            </a:r>
            <a:r>
              <a:rPr lang="ar-EG" dirty="0" err="1">
                <a:solidFill>
                  <a:srgbClr val="C00000"/>
                </a:solidFill>
              </a:rPr>
              <a:t>نقوی</a:t>
            </a:r>
            <a:r>
              <a:rPr lang="ar-EG" dirty="0">
                <a:solidFill>
                  <a:srgbClr val="C00000"/>
                </a:solidFill>
              </a:rPr>
              <a:t> – كلاهما صواب).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ar-EG" dirty="0">
                <a:solidFill>
                  <a:srgbClr val="C00000"/>
                </a:solidFill>
              </a:rPr>
              <a:t>(ب) إلام يدعونا الشاعر في البيتين السابقين ؟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ar-EG" dirty="0">
                <a:solidFill>
                  <a:srgbClr val="C00000"/>
                </a:solidFill>
              </a:rPr>
              <a:t> (ج) ما واجبك نحو الضعفاء ؟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ar-EG" dirty="0">
                <a:solidFill>
                  <a:srgbClr val="C00000"/>
                </a:solidFill>
              </a:rPr>
              <a:t>( د ) وضح مظهر الجمال في قوله : «نتقاسم خبز محبتنا».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69A77F9-27B1-0226-5013-BFE5A6FF06ED}"/>
              </a:ext>
            </a:extLst>
          </p:cNvPr>
          <p:cNvSpPr/>
          <p:nvPr/>
        </p:nvSpPr>
        <p:spPr>
          <a:xfrm>
            <a:off x="8599607" y="2690186"/>
            <a:ext cx="945397" cy="415271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8852FF-CBDC-F2A7-8F87-AD44F3F625AD}"/>
              </a:ext>
            </a:extLst>
          </p:cNvPr>
          <p:cNvSpPr txBox="1"/>
          <p:nvPr/>
        </p:nvSpPr>
        <p:spPr>
          <a:xfrm>
            <a:off x="3098188" y="4613822"/>
            <a:ext cx="4267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أجب بنفسك</a:t>
            </a:r>
            <a:endParaRPr lang="ar-EG" sz="2800" dirty="0">
              <a:solidFill>
                <a:srgbClr val="00206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F4D8A4-4C87-9075-122C-CCEEA7AD37FE}"/>
              </a:ext>
            </a:extLst>
          </p:cNvPr>
          <p:cNvSpPr/>
          <p:nvPr/>
        </p:nvSpPr>
        <p:spPr>
          <a:xfrm>
            <a:off x="5346915" y="3105458"/>
            <a:ext cx="2150187" cy="523220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75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778C-F3DD-FF6F-2FC9-6FD7B8B779A2}"/>
              </a:ext>
            </a:extLst>
          </p:cNvPr>
          <p:cNvSpPr txBox="1"/>
          <p:nvPr/>
        </p:nvSpPr>
        <p:spPr>
          <a:xfrm>
            <a:off x="544661" y="4121250"/>
            <a:ext cx="11335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أن نتبادل المحبة والبعد عن الكراهية ونساعد الضعفاء، ونعمر الدنيا، ونرفع الظلم عن حياتنا.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C9A8D1-4BC1-6918-F52D-F24D1F95DBC1}"/>
              </a:ext>
            </a:extLst>
          </p:cNvPr>
          <p:cNvSpPr txBox="1"/>
          <p:nvPr/>
        </p:nvSpPr>
        <p:spPr>
          <a:xfrm>
            <a:off x="842106" y="5710636"/>
            <a:ext cx="107401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/>
            <a:r>
              <a:rPr lang="ar-EG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تصوير للمحبة بخبز نتقاسمه , ويوحى بأهمية وضرورة التعاون والترابط </a:t>
            </a:r>
            <a:r>
              <a:rPr lang="ar-EG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فى</a:t>
            </a:r>
            <a:r>
              <a:rPr lang="ar-EG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الحياة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5A9341-66B6-1FE4-8C38-9A286406FAA1}"/>
              </a:ext>
            </a:extLst>
          </p:cNvPr>
          <p:cNvSpPr txBox="1"/>
          <p:nvPr/>
        </p:nvSpPr>
        <p:spPr>
          <a:xfrm>
            <a:off x="1472339" y="760804"/>
            <a:ext cx="94797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ar-EG" dirty="0"/>
              <a:t>نتقاســــــــــم خبز محبتنا                 ونشد علي أيدي الضعفاء</a:t>
            </a:r>
          </a:p>
          <a:p>
            <a:r>
              <a:rPr lang="ar-EG" dirty="0"/>
              <a:t>للطير نعمِّر أعشـاشـــــــا                  ونرد عن الكون الظلماء</a:t>
            </a:r>
          </a:p>
          <a:p>
            <a:r>
              <a:rPr lang="ar-EG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95781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3" grpId="0" animBg="1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AC3AFE-7ACF-E657-8F07-26290F52FABB}"/>
              </a:ext>
            </a:extLst>
          </p:cNvPr>
          <p:cNvSpPr txBox="1"/>
          <p:nvPr/>
        </p:nvSpPr>
        <p:spPr>
          <a:xfrm>
            <a:off x="-46558" y="2136318"/>
            <a:ext cx="1202668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ar-EG" dirty="0">
                <a:solidFill>
                  <a:srgbClr val="C00000"/>
                </a:solidFill>
              </a:rPr>
              <a:t>( أ ) تخير الصواب مما بين القوسين فيما يأتي:</a:t>
            </a:r>
          </a:p>
          <a:p>
            <a:r>
              <a:rPr lang="ar-EG" dirty="0">
                <a:solidFill>
                  <a:srgbClr val="C00000"/>
                </a:solidFill>
              </a:rPr>
              <a:t>۱- جمع «عطاء» : (عطايا - عطيات - </a:t>
            </a:r>
            <a:r>
              <a:rPr lang="ar-EG" dirty="0" err="1">
                <a:solidFill>
                  <a:srgbClr val="C00000"/>
                </a:solidFill>
              </a:rPr>
              <a:t>أعطاء</a:t>
            </a:r>
            <a:r>
              <a:rPr lang="ar-EG" dirty="0">
                <a:solidFill>
                  <a:srgbClr val="C00000"/>
                </a:solidFill>
              </a:rPr>
              <a:t> - أعطية )</a:t>
            </a:r>
          </a:p>
          <a:p>
            <a:r>
              <a:rPr lang="ar-EG" dirty="0">
                <a:solidFill>
                  <a:srgbClr val="C00000"/>
                </a:solidFill>
              </a:rPr>
              <a:t>2 - مرادف «نرد»: (ندفع - نبعد - كلاهما صواب )</a:t>
            </a:r>
          </a:p>
          <a:p>
            <a:r>
              <a:rPr lang="ar-EG" dirty="0">
                <a:solidFill>
                  <a:srgbClr val="C00000"/>
                </a:solidFill>
              </a:rPr>
              <a:t>(ب) الحب عطاء للبشر وغير البشر. وضح من خلال البيتين.</a:t>
            </a:r>
          </a:p>
          <a:p>
            <a:endParaRPr lang="ar-EG" dirty="0">
              <a:solidFill>
                <a:srgbClr val="C00000"/>
              </a:solidFill>
            </a:endParaRPr>
          </a:p>
          <a:p>
            <a:r>
              <a:rPr lang="ar-EG" dirty="0">
                <a:solidFill>
                  <a:srgbClr val="C00000"/>
                </a:solidFill>
              </a:rPr>
              <a:t>(ج) ما الجمال في قول الشاعر: «نرد عن الكون الظلماء»؟</a:t>
            </a:r>
          </a:p>
          <a:p>
            <a:r>
              <a:rPr lang="ar-EG" dirty="0">
                <a:solidFill>
                  <a:srgbClr val="C00000"/>
                </a:solidFill>
              </a:rPr>
              <a:t>( د ) اكتب مما حفظت ما يدل على: أننا نتشارك كل شيء في حب ومودة ، ونعين الضعفاء على صعوبات الحياة.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تدريبات وواجب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69A77F9-27B1-0226-5013-BFE5A6FF06ED}"/>
              </a:ext>
            </a:extLst>
          </p:cNvPr>
          <p:cNvSpPr/>
          <p:nvPr/>
        </p:nvSpPr>
        <p:spPr>
          <a:xfrm>
            <a:off x="4634207" y="2628323"/>
            <a:ext cx="945397" cy="532502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8852FF-CBDC-F2A7-8F87-AD44F3F625AD}"/>
              </a:ext>
            </a:extLst>
          </p:cNvPr>
          <p:cNvSpPr txBox="1"/>
          <p:nvPr/>
        </p:nvSpPr>
        <p:spPr>
          <a:xfrm>
            <a:off x="-418241" y="4553348"/>
            <a:ext cx="4267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أجب بنفسك</a:t>
            </a:r>
            <a:endParaRPr lang="ar-EG" sz="2800" dirty="0">
              <a:solidFill>
                <a:srgbClr val="00206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F4D8A4-4C87-9075-122C-CCEEA7AD37FE}"/>
              </a:ext>
            </a:extLst>
          </p:cNvPr>
          <p:cNvSpPr/>
          <p:nvPr/>
        </p:nvSpPr>
        <p:spPr>
          <a:xfrm>
            <a:off x="5327339" y="3119777"/>
            <a:ext cx="2018858" cy="532502"/>
          </a:xfrm>
          <a:prstGeom prst="ellipse">
            <a:avLst/>
          </a:prstGeom>
          <a:solidFill>
            <a:schemeClr val="accent6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75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778C-F3DD-FF6F-2FC9-6FD7B8B779A2}"/>
              </a:ext>
            </a:extLst>
          </p:cNvPr>
          <p:cNvSpPr txBox="1"/>
          <p:nvPr/>
        </p:nvSpPr>
        <p:spPr>
          <a:xfrm>
            <a:off x="544661" y="4121250"/>
            <a:ext cx="11335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ar-EG" sz="2800" b="1" dirty="0">
                <a:solidFill>
                  <a:prstClr val="black"/>
                </a:solidFill>
                <a:ea typeface="Times New Roman" panose="02020603050405020304" pitchFamily="18" charset="0"/>
              </a:rPr>
              <a:t>أن تبادل المحبة وننشرها حتى تشمل الطيور والكون كله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5A9341-66B6-1FE4-8C38-9A286406FAA1}"/>
              </a:ext>
            </a:extLst>
          </p:cNvPr>
          <p:cNvSpPr txBox="1"/>
          <p:nvPr/>
        </p:nvSpPr>
        <p:spPr>
          <a:xfrm>
            <a:off x="544661" y="888612"/>
            <a:ext cx="94797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EG"/>
            </a:defPPr>
            <a:lvl1pPr algn="r" rtl="1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ar-EG" dirty="0"/>
              <a:t>للطير نعمِّر أعشاشــــــا              ونرد عن الكون الظلمـــاء</a:t>
            </a:r>
          </a:p>
          <a:p>
            <a:r>
              <a:rPr lang="ar-EG" dirty="0"/>
              <a:t>نزرع وردا نشعل شمعا               نعطي نعطي فالحب عطاء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32ED0B-6B43-08BB-33E0-E09AB2162817}"/>
              </a:ext>
            </a:extLst>
          </p:cNvPr>
          <p:cNvSpPr txBox="1"/>
          <p:nvPr/>
        </p:nvSpPr>
        <p:spPr>
          <a:xfrm>
            <a:off x="4634207" y="5595238"/>
            <a:ext cx="4267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أجب بنفسك</a:t>
            </a:r>
            <a:endParaRPr lang="ar-EG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1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3" grpId="0" animBg="1"/>
      <p:bldP spid="1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809469" y="2041373"/>
            <a:ext cx="1010337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الحب عطاء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شعر " صالح الهواري"</a:t>
            </a:r>
          </a:p>
        </p:txBody>
      </p:sp>
    </p:spTree>
    <p:extLst>
      <p:ext uri="{BB962C8B-B14F-4D97-AF65-F5344CB8AC3E}">
        <p14:creationId xmlns:p14="http://schemas.microsoft.com/office/powerpoint/2010/main" val="731445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FF499-C706-1781-7C85-0C2784060BF0}"/>
              </a:ext>
            </a:extLst>
          </p:cNvPr>
          <p:cNvSpPr/>
          <p:nvPr/>
        </p:nvSpPr>
        <p:spPr>
          <a:xfrm>
            <a:off x="9855200" y="245440"/>
            <a:ext cx="2088121" cy="47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مظاهر الجمال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D1B3850-4D81-6593-2F3B-C4A8C0262623}"/>
              </a:ext>
            </a:extLst>
          </p:cNvPr>
          <p:cNvSpPr/>
          <p:nvPr/>
        </p:nvSpPr>
        <p:spPr>
          <a:xfrm>
            <a:off x="2852241" y="8091"/>
            <a:ext cx="6487513" cy="47469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الحب عطاء - 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" صالح الهواري"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DCB4F94-120E-10A8-065F-42E7E651557D}"/>
              </a:ext>
            </a:extLst>
          </p:cNvPr>
          <p:cNvGraphicFramePr>
            <a:graphicFrameLocks noGrp="1"/>
          </p:cNvGraphicFramePr>
          <p:nvPr/>
        </p:nvGraphicFramePr>
        <p:xfrm>
          <a:off x="174171" y="972043"/>
          <a:ext cx="11769150" cy="50330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31442">
                  <a:extLst>
                    <a:ext uri="{9D8B030D-6E8A-4147-A177-3AD203B41FA5}">
                      <a16:colId xmlns:a16="http://schemas.microsoft.com/office/drawing/2014/main" val="622683125"/>
                    </a:ext>
                  </a:extLst>
                </a:gridCol>
                <a:gridCol w="4978543">
                  <a:extLst>
                    <a:ext uri="{9D8B030D-6E8A-4147-A177-3AD203B41FA5}">
                      <a16:colId xmlns:a16="http://schemas.microsoft.com/office/drawing/2014/main" val="2262713172"/>
                    </a:ext>
                  </a:extLst>
                </a:gridCol>
                <a:gridCol w="811026">
                  <a:extLst>
                    <a:ext uri="{9D8B030D-6E8A-4147-A177-3AD203B41FA5}">
                      <a16:colId xmlns:a16="http://schemas.microsoft.com/office/drawing/2014/main" val="308564271"/>
                    </a:ext>
                  </a:extLst>
                </a:gridCol>
                <a:gridCol w="5348139">
                  <a:extLst>
                    <a:ext uri="{9D8B030D-6E8A-4147-A177-3AD203B41FA5}">
                      <a16:colId xmlns:a16="http://schemas.microsoft.com/office/drawing/2014/main" val="2426462793"/>
                    </a:ext>
                  </a:extLst>
                </a:gridCol>
              </a:tblGrid>
              <a:tr h="2012950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n-US" sz="32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en-US" sz="32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32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n-US" sz="32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en-US" sz="32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en-US" sz="32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3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rgbClr val="C00000"/>
                          </a:solidFill>
                          <a:effectLst/>
                        </a:rPr>
                        <a:t>ما أجْـمَـلَ أن نحْـيا سُــعداء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FF0000"/>
                          </a:solidFill>
                          <a:effectLst/>
                        </a:rPr>
                        <a:t>أزهــــارُ الحــُــــبّ تظـلّلُـنا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نَتَقَـاسمُ </a:t>
                      </a:r>
                      <a:r>
                        <a:rPr lang="ar-EG" sz="3200" dirty="0">
                          <a:solidFill>
                            <a:srgbClr val="C00000"/>
                          </a:solidFill>
                          <a:effectLst/>
                        </a:rPr>
                        <a:t>خــبْزَ مـحـبــتِـنا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C00000"/>
                          </a:solidFill>
                          <a:effectLst/>
                        </a:rPr>
                        <a:t>للطـير نعـمِّــرُ أعشــاشــًـا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FF0000"/>
                          </a:solidFill>
                          <a:effectLst/>
                        </a:rPr>
                        <a:t>نزرعُ وردًا نشْعلُ شـَـمْعا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FF0000"/>
                          </a:solidFill>
                          <a:effectLst/>
                        </a:rPr>
                        <a:t>كُنْ لي سَنَدًا كن لي عونًا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***</a:t>
                      </a: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***</a:t>
                      </a: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***</a:t>
                      </a: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***</a:t>
                      </a: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***</a:t>
                      </a: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</a:pPr>
                      <a:r>
                        <a:rPr lang="ar-EG" sz="3200" dirty="0">
                          <a:solidFill>
                            <a:srgbClr val="FF0000"/>
                          </a:solidFill>
                          <a:effectLst/>
                        </a:rPr>
                        <a:t>لا حــقـدَ يســودُ ولا بغـضاء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فِـي دنيا </a:t>
                      </a:r>
                      <a:r>
                        <a:rPr lang="ar-EG" sz="3200" dirty="0">
                          <a:solidFill>
                            <a:srgbClr val="C00000"/>
                          </a:solidFill>
                          <a:effectLst/>
                        </a:rPr>
                        <a:t>تغْـمُــرها الأنـْـــداء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FF0000"/>
                          </a:solidFill>
                          <a:effectLst/>
                        </a:rPr>
                        <a:t>ونشدّ علي أيـْــدي الضُـــعفــــاء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FF0000"/>
                          </a:solidFill>
                          <a:effectLst/>
                        </a:rPr>
                        <a:t>ونردّ عـن الكــــون الظــَلْـماء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C00000"/>
                          </a:solidFill>
                          <a:effectLst/>
                        </a:rPr>
                        <a:t>نعطي </a:t>
                      </a:r>
                      <a:r>
                        <a:rPr lang="ar-EG" sz="3200" dirty="0" err="1">
                          <a:solidFill>
                            <a:srgbClr val="C00000"/>
                          </a:solidFill>
                          <a:effectLst/>
                        </a:rPr>
                        <a:t>نعـطي</a:t>
                      </a:r>
                      <a:r>
                        <a:rPr lang="ar-EG" sz="32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  <a:t>فالحُــبُّ عطــاء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ar-EG" sz="3200" dirty="0">
                          <a:solidFill>
                            <a:srgbClr val="C00000"/>
                          </a:solidFill>
                          <a:effectLst/>
                        </a:rPr>
                        <a:t>لا تـحـْـلو الدنــيا دون إِخــَـــاء</a:t>
                      </a:r>
                      <a:br>
                        <a:rPr lang="ar-EG" sz="32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endParaRPr lang="ar-EG" sz="3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604212"/>
                  </a:ext>
                </a:extLst>
              </a:tr>
            </a:tbl>
          </a:graphicData>
        </a:graphic>
      </p:graphicFrame>
      <p:sp>
        <p:nvSpPr>
          <p:cNvPr id="3" name="الكلمة">
            <a:extLst>
              <a:ext uri="{FF2B5EF4-FFF2-40B4-BE49-F238E27FC236}">
                <a16:creationId xmlns:a16="http://schemas.microsoft.com/office/drawing/2014/main" id="{D940CEDD-EEF4-087D-09B8-07D3EFF642E7}"/>
              </a:ext>
            </a:extLst>
          </p:cNvPr>
          <p:cNvSpPr/>
          <p:nvPr/>
        </p:nvSpPr>
        <p:spPr>
          <a:xfrm>
            <a:off x="6306671" y="1112551"/>
            <a:ext cx="4961964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المعنى">
            <a:extLst>
              <a:ext uri="{FF2B5EF4-FFF2-40B4-BE49-F238E27FC236}">
                <a16:creationId xmlns:a16="http://schemas.microsoft.com/office/drawing/2014/main" id="{D853AE2E-6C90-D8FC-21A5-9F0BF7877838}"/>
              </a:ext>
            </a:extLst>
          </p:cNvPr>
          <p:cNvSpPr/>
          <p:nvPr/>
        </p:nvSpPr>
        <p:spPr>
          <a:xfrm>
            <a:off x="6257196" y="245440"/>
            <a:ext cx="4167757" cy="85255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800" b="1" dirty="0">
                <a:ea typeface="Times New Roman" panose="02020603050405020304" pitchFamily="18" charset="0"/>
              </a:rPr>
              <a:t>أسلوب تعجب يوحى بالطموح والتطلع إلى حياة سعيدة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الكلمة">
            <a:extLst>
              <a:ext uri="{FF2B5EF4-FFF2-40B4-BE49-F238E27FC236}">
                <a16:creationId xmlns:a16="http://schemas.microsoft.com/office/drawing/2014/main" id="{171A117C-382C-C703-61BD-C8623119205D}"/>
              </a:ext>
            </a:extLst>
          </p:cNvPr>
          <p:cNvSpPr/>
          <p:nvPr/>
        </p:nvSpPr>
        <p:spPr>
          <a:xfrm>
            <a:off x="174171" y="1093309"/>
            <a:ext cx="5408339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المعنى">
            <a:extLst>
              <a:ext uri="{FF2B5EF4-FFF2-40B4-BE49-F238E27FC236}">
                <a16:creationId xmlns:a16="http://schemas.microsoft.com/office/drawing/2014/main" id="{A549D565-5756-5165-3878-C460E65666E9}"/>
              </a:ext>
            </a:extLst>
          </p:cNvPr>
          <p:cNvSpPr/>
          <p:nvPr/>
        </p:nvSpPr>
        <p:spPr>
          <a:xfrm>
            <a:off x="57719" y="28140"/>
            <a:ext cx="7046259" cy="100453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تصوير للحقد والبغضاء بشيئين ماديين ينتشران</a:t>
            </a:r>
          </a:p>
          <a:p>
            <a:pPr lvl="0" algn="r" rtl="1"/>
            <a:r>
              <a:rPr lang="ar-EG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حقد - بغضاء: </a:t>
            </a:r>
            <a:r>
              <a:rPr lang="ar-EG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جاءتا نكرتين لإفادة عموم كل أشكال الحقد والكراهية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76" name="الكلمة">
            <a:extLst>
              <a:ext uri="{FF2B5EF4-FFF2-40B4-BE49-F238E27FC236}">
                <a16:creationId xmlns:a16="http://schemas.microsoft.com/office/drawing/2014/main" id="{058B943E-4239-61AE-FD57-C8AEFEA71886}"/>
              </a:ext>
            </a:extLst>
          </p:cNvPr>
          <p:cNvSpPr/>
          <p:nvPr/>
        </p:nvSpPr>
        <p:spPr>
          <a:xfrm>
            <a:off x="5215524" y="92901"/>
            <a:ext cx="1020649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المعنى">
            <a:extLst>
              <a:ext uri="{FF2B5EF4-FFF2-40B4-BE49-F238E27FC236}">
                <a16:creationId xmlns:a16="http://schemas.microsoft.com/office/drawing/2014/main" id="{4BD84118-A6A6-C0A9-E8ED-2474FC149C72}"/>
              </a:ext>
            </a:extLst>
          </p:cNvPr>
          <p:cNvSpPr/>
          <p:nvPr/>
        </p:nvSpPr>
        <p:spPr>
          <a:xfrm>
            <a:off x="4835792" y="-381797"/>
            <a:ext cx="1977895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المعنى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الكلمة">
            <a:extLst>
              <a:ext uri="{FF2B5EF4-FFF2-40B4-BE49-F238E27FC236}">
                <a16:creationId xmlns:a16="http://schemas.microsoft.com/office/drawing/2014/main" id="{C9EA91D1-5AA6-9A31-8DD3-D25B216F3944}"/>
              </a:ext>
            </a:extLst>
          </p:cNvPr>
          <p:cNvSpPr/>
          <p:nvPr/>
        </p:nvSpPr>
        <p:spPr>
          <a:xfrm>
            <a:off x="6236173" y="1810042"/>
            <a:ext cx="5032462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المعنى">
            <a:extLst>
              <a:ext uri="{FF2B5EF4-FFF2-40B4-BE49-F238E27FC236}">
                <a16:creationId xmlns:a16="http://schemas.microsoft.com/office/drawing/2014/main" id="{8C7DBC1F-2760-8AB9-1F1E-D38C4A599A83}"/>
              </a:ext>
            </a:extLst>
          </p:cNvPr>
          <p:cNvSpPr/>
          <p:nvPr/>
        </p:nvSpPr>
        <p:spPr>
          <a:xfrm>
            <a:off x="5781594" y="906724"/>
            <a:ext cx="5962642" cy="8379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ea typeface="Times New Roman" panose="02020603050405020304" pitchFamily="18" charset="0"/>
              </a:rPr>
              <a:t>تصوير للحب بشجرة أو نبات له أزهار نستظل بها وتحمينا , مما يوحى بحاجتنا إلى الحب , لنعيش </a:t>
            </a:r>
            <a:r>
              <a:rPr lang="ar-EG" sz="2400" b="1" dirty="0" err="1">
                <a:ea typeface="Times New Roman" panose="02020603050405020304" pitchFamily="18" charset="0"/>
              </a:rPr>
              <a:t>فى</a:t>
            </a:r>
            <a:r>
              <a:rPr lang="ar-EG" sz="2400" b="1" dirty="0">
                <a:ea typeface="Times New Roman" panose="02020603050405020304" pitchFamily="18" charset="0"/>
              </a:rPr>
              <a:t> سعادة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الكلمة">
            <a:extLst>
              <a:ext uri="{FF2B5EF4-FFF2-40B4-BE49-F238E27FC236}">
                <a16:creationId xmlns:a16="http://schemas.microsoft.com/office/drawing/2014/main" id="{6C8A557F-1696-C36C-FE83-2505C522ED39}"/>
              </a:ext>
            </a:extLst>
          </p:cNvPr>
          <p:cNvSpPr/>
          <p:nvPr/>
        </p:nvSpPr>
        <p:spPr>
          <a:xfrm>
            <a:off x="248679" y="1893629"/>
            <a:ext cx="3287897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المعنى">
            <a:extLst>
              <a:ext uri="{FF2B5EF4-FFF2-40B4-BE49-F238E27FC236}">
                <a16:creationId xmlns:a16="http://schemas.microsoft.com/office/drawing/2014/main" id="{1FFA325F-A499-57BC-2832-2A27C82F6DE8}"/>
              </a:ext>
            </a:extLst>
          </p:cNvPr>
          <p:cNvSpPr/>
          <p:nvPr/>
        </p:nvSpPr>
        <p:spPr>
          <a:xfrm>
            <a:off x="202772" y="1032676"/>
            <a:ext cx="4633020" cy="72660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تصويرللأنداء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بالمياه </a:t>
            </a:r>
            <a:r>
              <a:rPr lang="ar-EG" sz="24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التى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 تغمر الدنيا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الكلمة">
            <a:extLst>
              <a:ext uri="{FF2B5EF4-FFF2-40B4-BE49-F238E27FC236}">
                <a16:creationId xmlns:a16="http://schemas.microsoft.com/office/drawing/2014/main" id="{E851D9EE-1DAB-39F6-51FD-B1D30EBC480F}"/>
              </a:ext>
            </a:extLst>
          </p:cNvPr>
          <p:cNvSpPr/>
          <p:nvPr/>
        </p:nvSpPr>
        <p:spPr>
          <a:xfrm>
            <a:off x="6306671" y="2592435"/>
            <a:ext cx="3361764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المعنى">
            <a:extLst>
              <a:ext uri="{FF2B5EF4-FFF2-40B4-BE49-F238E27FC236}">
                <a16:creationId xmlns:a16="http://schemas.microsoft.com/office/drawing/2014/main" id="{22F64653-1E62-D063-F722-BFDA9A0E0DE6}"/>
              </a:ext>
            </a:extLst>
          </p:cNvPr>
          <p:cNvSpPr/>
          <p:nvPr/>
        </p:nvSpPr>
        <p:spPr>
          <a:xfrm>
            <a:off x="6158056" y="1489094"/>
            <a:ext cx="4756709" cy="108999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ar-EG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تصوير للمحبة بخبز نتقاسمه , ويوحى بأهمية وضرورة التعاون والترابط </a:t>
            </a:r>
            <a:r>
              <a:rPr lang="ar-EG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فى</a:t>
            </a:r>
            <a:r>
              <a:rPr lang="ar-EG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الحياة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15" name="الكلمة">
            <a:extLst>
              <a:ext uri="{FF2B5EF4-FFF2-40B4-BE49-F238E27FC236}">
                <a16:creationId xmlns:a16="http://schemas.microsoft.com/office/drawing/2014/main" id="{A158F20A-6F0C-0180-6331-FA55179702B6}"/>
              </a:ext>
            </a:extLst>
          </p:cNvPr>
          <p:cNvSpPr/>
          <p:nvPr/>
        </p:nvSpPr>
        <p:spPr>
          <a:xfrm>
            <a:off x="1" y="2541797"/>
            <a:ext cx="5486400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المعنى">
            <a:extLst>
              <a:ext uri="{FF2B5EF4-FFF2-40B4-BE49-F238E27FC236}">
                <a16:creationId xmlns:a16="http://schemas.microsoft.com/office/drawing/2014/main" id="{38948833-43C2-DB3F-D071-A493BCC05D2B}"/>
              </a:ext>
            </a:extLst>
          </p:cNvPr>
          <p:cNvSpPr/>
          <p:nvPr/>
        </p:nvSpPr>
        <p:spPr>
          <a:xfrm>
            <a:off x="211425" y="1663206"/>
            <a:ext cx="5333830" cy="8270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تعبير يوحى بضرورة مساعدة المحتاجين , وتعظيم قيمة الرحمة بين الناس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الكلمة">
            <a:extLst>
              <a:ext uri="{FF2B5EF4-FFF2-40B4-BE49-F238E27FC236}">
                <a16:creationId xmlns:a16="http://schemas.microsoft.com/office/drawing/2014/main" id="{F622421C-2C35-CF6D-10AD-473B57164DE2}"/>
              </a:ext>
            </a:extLst>
          </p:cNvPr>
          <p:cNvSpPr/>
          <p:nvPr/>
        </p:nvSpPr>
        <p:spPr>
          <a:xfrm>
            <a:off x="6377123" y="3313742"/>
            <a:ext cx="5032461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المعنى">
            <a:extLst>
              <a:ext uri="{FF2B5EF4-FFF2-40B4-BE49-F238E27FC236}">
                <a16:creationId xmlns:a16="http://schemas.microsoft.com/office/drawing/2014/main" id="{2B3F0F24-C395-4876-F30E-CF2F8D345B3B}"/>
              </a:ext>
            </a:extLst>
          </p:cNvPr>
          <p:cNvSpPr/>
          <p:nvPr/>
        </p:nvSpPr>
        <p:spPr>
          <a:xfrm>
            <a:off x="6058746" y="2168658"/>
            <a:ext cx="5847320" cy="106958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أسلوب توكيد , وسيلته تقديم الجار والمجرور « للطير » 	</a:t>
            </a:r>
            <a:r>
              <a:rPr lang="ar-EG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أعشاشاً</a:t>
            </a: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: جاءت نكرة لتفيد العموم والشمول، و جمعاَ لتفيد الكثرة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الكلمة">
            <a:extLst>
              <a:ext uri="{FF2B5EF4-FFF2-40B4-BE49-F238E27FC236}">
                <a16:creationId xmlns:a16="http://schemas.microsoft.com/office/drawing/2014/main" id="{4B5C5ABD-4276-9AAD-D055-E54DA525466A}"/>
              </a:ext>
            </a:extLst>
          </p:cNvPr>
          <p:cNvSpPr/>
          <p:nvPr/>
        </p:nvSpPr>
        <p:spPr>
          <a:xfrm>
            <a:off x="248679" y="3366808"/>
            <a:ext cx="5333831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المعنى">
            <a:extLst>
              <a:ext uri="{FF2B5EF4-FFF2-40B4-BE49-F238E27FC236}">
                <a16:creationId xmlns:a16="http://schemas.microsoft.com/office/drawing/2014/main" id="{ABBDCA57-72B7-61B5-CE48-3F3DDABB9549}"/>
              </a:ext>
            </a:extLst>
          </p:cNvPr>
          <p:cNvSpPr/>
          <p:nvPr/>
        </p:nvSpPr>
        <p:spPr>
          <a:xfrm>
            <a:off x="202772" y="2555553"/>
            <a:ext cx="5302257" cy="7270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تعبير جميل يصور الظلماء بعدو ندفعه ونقاومه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الكلمة">
            <a:extLst>
              <a:ext uri="{FF2B5EF4-FFF2-40B4-BE49-F238E27FC236}">
                <a16:creationId xmlns:a16="http://schemas.microsoft.com/office/drawing/2014/main" id="{33EE01ED-BD96-66FB-C08A-AC55A46EBD49}"/>
              </a:ext>
            </a:extLst>
          </p:cNvPr>
          <p:cNvSpPr/>
          <p:nvPr/>
        </p:nvSpPr>
        <p:spPr>
          <a:xfrm>
            <a:off x="6285189" y="4034372"/>
            <a:ext cx="5032460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المعنى">
            <a:extLst>
              <a:ext uri="{FF2B5EF4-FFF2-40B4-BE49-F238E27FC236}">
                <a16:creationId xmlns:a16="http://schemas.microsoft.com/office/drawing/2014/main" id="{45A978F8-1B6E-8287-5B72-1A25BCE82F88}"/>
              </a:ext>
            </a:extLst>
          </p:cNvPr>
          <p:cNvSpPr/>
          <p:nvPr/>
        </p:nvSpPr>
        <p:spPr>
          <a:xfrm>
            <a:off x="5943425" y="3269038"/>
            <a:ext cx="5962641" cy="74729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ar-EG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نزرع ورداً – نشعل </a:t>
            </a:r>
            <a:r>
              <a:rPr lang="ar-EG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شمعاَ:</a:t>
            </a:r>
            <a:r>
              <a:rPr lang="ar-EG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بين</a:t>
            </a:r>
            <a:r>
              <a:rPr lang="ar-EG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الجملتين إيقاع موسيقى جميل يطرب الأذن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الكلمة">
            <a:extLst>
              <a:ext uri="{FF2B5EF4-FFF2-40B4-BE49-F238E27FC236}">
                <a16:creationId xmlns:a16="http://schemas.microsoft.com/office/drawing/2014/main" id="{197763A3-87C3-AF38-9C85-D8D48592ED66}"/>
              </a:ext>
            </a:extLst>
          </p:cNvPr>
          <p:cNvSpPr/>
          <p:nvPr/>
        </p:nvSpPr>
        <p:spPr>
          <a:xfrm>
            <a:off x="3052482" y="4008601"/>
            <a:ext cx="2452547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المعنى">
            <a:extLst>
              <a:ext uri="{FF2B5EF4-FFF2-40B4-BE49-F238E27FC236}">
                <a16:creationId xmlns:a16="http://schemas.microsoft.com/office/drawing/2014/main" id="{C6CC815B-E8F8-B207-0EE6-2AB2FBC0A4E9}"/>
              </a:ext>
            </a:extLst>
          </p:cNvPr>
          <p:cNvSpPr/>
          <p:nvPr/>
        </p:nvSpPr>
        <p:spPr>
          <a:xfrm>
            <a:off x="211424" y="3124459"/>
            <a:ext cx="5534695" cy="92421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solidFill>
                  <a:prstClr val="black"/>
                </a:solidFill>
                <a:ea typeface="Times New Roman" panose="02020603050405020304" pitchFamily="18" charset="0"/>
              </a:rPr>
              <a:t>أسلوب توكيد , وسيلته تكرار الفعل المضارع , ويوحى بأهمية العطاء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الكلمة">
            <a:extLst>
              <a:ext uri="{FF2B5EF4-FFF2-40B4-BE49-F238E27FC236}">
                <a16:creationId xmlns:a16="http://schemas.microsoft.com/office/drawing/2014/main" id="{10D3076F-E0B5-04DF-1C52-19C24A26934C}"/>
              </a:ext>
            </a:extLst>
          </p:cNvPr>
          <p:cNvSpPr/>
          <p:nvPr/>
        </p:nvSpPr>
        <p:spPr>
          <a:xfrm>
            <a:off x="6285190" y="4790766"/>
            <a:ext cx="5032460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المعنى">
            <a:extLst>
              <a:ext uri="{FF2B5EF4-FFF2-40B4-BE49-F238E27FC236}">
                <a16:creationId xmlns:a16="http://schemas.microsoft.com/office/drawing/2014/main" id="{D10F7A7F-9859-0C56-3669-B8159180690B}"/>
              </a:ext>
            </a:extLst>
          </p:cNvPr>
          <p:cNvSpPr/>
          <p:nvPr/>
        </p:nvSpPr>
        <p:spPr>
          <a:xfrm>
            <a:off x="6114702" y="4148775"/>
            <a:ext cx="5557301" cy="4746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EG" sz="2400" b="1" dirty="0">
                <a:ea typeface="Times New Roman" panose="02020603050405020304" pitchFamily="18" charset="0"/>
              </a:rPr>
              <a:t>أسلوبا أمر غرضهما الالتماس </a:t>
            </a:r>
            <a:r>
              <a:rPr lang="ar-EG" sz="2400" b="1" dirty="0" err="1">
                <a:ea typeface="Times New Roman" panose="02020603050405020304" pitchFamily="18" charset="0"/>
              </a:rPr>
              <a:t>والتمنى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الكلمة">
            <a:extLst>
              <a:ext uri="{FF2B5EF4-FFF2-40B4-BE49-F238E27FC236}">
                <a16:creationId xmlns:a16="http://schemas.microsoft.com/office/drawing/2014/main" id="{FEF2478C-8BB8-9460-30B5-97E8AC473001}"/>
              </a:ext>
            </a:extLst>
          </p:cNvPr>
          <p:cNvSpPr/>
          <p:nvPr/>
        </p:nvSpPr>
        <p:spPr>
          <a:xfrm>
            <a:off x="211424" y="4744523"/>
            <a:ext cx="5274977" cy="47469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المعنى">
            <a:extLst>
              <a:ext uri="{FF2B5EF4-FFF2-40B4-BE49-F238E27FC236}">
                <a16:creationId xmlns:a16="http://schemas.microsoft.com/office/drawing/2014/main" id="{DE762EFC-C100-797C-BD2F-649DD967305B}"/>
              </a:ext>
            </a:extLst>
          </p:cNvPr>
          <p:cNvSpPr/>
          <p:nvPr/>
        </p:nvSpPr>
        <p:spPr>
          <a:xfrm>
            <a:off x="211424" y="3924779"/>
            <a:ext cx="5487536" cy="7270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ar-EG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تصوير للدنيا بطعام أو شراب حلو المذاق , والإخاء سر حلاوته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4325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7" grpId="0" animBg="1"/>
      <p:bldP spid="77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19CDC1-72E5-DBB9-3CCE-FDDA9D70A651}"/>
              </a:ext>
            </a:extLst>
          </p:cNvPr>
          <p:cNvSpPr txBox="1"/>
          <p:nvPr/>
        </p:nvSpPr>
        <p:spPr>
          <a:xfrm>
            <a:off x="2234649" y="1546040"/>
            <a:ext cx="738643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سبحانك اللهم وبحمدك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أشهد ألا إله إلا أنت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أستغفرك وأتوب إليك</a:t>
            </a:r>
          </a:p>
        </p:txBody>
      </p:sp>
    </p:spTree>
    <p:extLst>
      <p:ext uri="{BB962C8B-B14F-4D97-AF65-F5344CB8AC3E}">
        <p14:creationId xmlns:p14="http://schemas.microsoft.com/office/powerpoint/2010/main" val="2284419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>
        <p15:prstTrans prst="origami"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19CDC1-72E5-DBB9-3CCE-FDDA9D70A651}"/>
              </a:ext>
            </a:extLst>
          </p:cNvPr>
          <p:cNvSpPr txBox="1"/>
          <p:nvPr/>
        </p:nvSpPr>
        <p:spPr>
          <a:xfrm>
            <a:off x="2234649" y="1546040"/>
            <a:ext cx="738643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سبحانك اللهم وبحمدك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أشهد ألا إله إلا أنت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أستغفرك وأتوب إليك</a:t>
            </a:r>
          </a:p>
        </p:txBody>
      </p:sp>
    </p:spTree>
    <p:extLst>
      <p:ext uri="{BB962C8B-B14F-4D97-AF65-F5344CB8AC3E}">
        <p14:creationId xmlns:p14="http://schemas.microsoft.com/office/powerpoint/2010/main" val="2498486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>
        <p15:prstTrans prst="origami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0" y="744573"/>
            <a:ext cx="12192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س5:  حددت الأبيات موقف الإنسان من : (الجائع - الضعيف - المظلوم) . وضح ذلك. </a:t>
            </a:r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س6:  اذكر بعض صور العطاء.</a:t>
            </a:r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س7: في الأبيات دعوة وتحذير وتوكيد. وضح ذلك.</a:t>
            </a: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8403F06-F5C3-CA78-2745-4AAD96600940}"/>
              </a:ext>
            </a:extLst>
          </p:cNvPr>
          <p:cNvSpPr txBox="1"/>
          <p:nvPr/>
        </p:nvSpPr>
        <p:spPr>
          <a:xfrm>
            <a:off x="147771" y="1259837"/>
            <a:ext cx="11896458" cy="10431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*- بالنسبة للجائع : يتشارك معه الطعام. - بالنسبة للضعيف : يقف بجانبه ويقويه. - بالنسبة للمظلوم : يرد عنه الظلم.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6A738-7094-E4A1-3C52-A4B3FFF5A642}"/>
              </a:ext>
            </a:extLst>
          </p:cNvPr>
          <p:cNvSpPr txBox="1"/>
          <p:nvPr/>
        </p:nvSpPr>
        <p:spPr>
          <a:xfrm>
            <a:off x="147771" y="2729513"/>
            <a:ext cx="11896458" cy="15386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SA" dirty="0"/>
              <a:t>- نتشارك كل شيء في حب ومودة . 		- نساعد الضعفاء على تحمل أعباء الحياة. </a:t>
            </a:r>
            <a:endParaRPr lang="en-US" dirty="0"/>
          </a:p>
          <a:p>
            <a:r>
              <a:rPr lang="ar-SA" dirty="0"/>
              <a:t>- نعمر الدنيا بأعمال الخير.			- نرفع الظلم عن الكون. </a:t>
            </a:r>
            <a:endParaRPr lang="en-US" dirty="0"/>
          </a:p>
          <a:p>
            <a:r>
              <a:rPr lang="ar-SA" dirty="0"/>
              <a:t>- نزرع الخير ونضيء النور ونكثر من العطاء.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4281D8-09EB-E6E3-0927-EFDC018CF9EF}"/>
              </a:ext>
            </a:extLst>
          </p:cNvPr>
          <p:cNvSpPr txBox="1"/>
          <p:nvPr/>
        </p:nvSpPr>
        <p:spPr>
          <a:xfrm>
            <a:off x="147771" y="4802894"/>
            <a:ext cx="11896458" cy="15386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marL="609600" indent="-457200">
              <a:buFont typeface="Arial" panose="020B0604020202020204" pitchFamily="34" charset="0"/>
              <a:buChar char="•"/>
            </a:pPr>
            <a:r>
              <a:rPr lang="ar-SA" dirty="0"/>
              <a:t>- يدعو الشاعر إلى أن نحيا سعداء. 			</a:t>
            </a:r>
            <a:endParaRPr lang="ar-EG" dirty="0"/>
          </a:p>
          <a:p>
            <a:pPr marL="609600" indent="-457200">
              <a:buFont typeface="Arial" panose="020B0604020202020204" pitchFamily="34" charset="0"/>
              <a:buChar char="•"/>
            </a:pPr>
            <a:r>
              <a:rPr lang="ar-SA" dirty="0"/>
              <a:t>- يحذر من أن تنتشر البغضاء والكراهية في المجتمع. </a:t>
            </a:r>
            <a:endParaRPr lang="ar-EG" dirty="0"/>
          </a:p>
          <a:p>
            <a:pPr marL="609600" indent="-457200">
              <a:buFont typeface="Arial" panose="020B0604020202020204" pitchFamily="34" charset="0"/>
              <a:buChar char="•"/>
            </a:pPr>
            <a:r>
              <a:rPr lang="ar-EG" dirty="0"/>
              <a:t>- </a:t>
            </a:r>
            <a:r>
              <a:rPr lang="ar-SA" dirty="0"/>
              <a:t>يؤكد على مواصلة العطاء في كل الأحوال.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3612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0" y="744573"/>
            <a:ext cx="1219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س8:  ماذا طلب الشاعر من أخيه الإنسان ؟ ولماذا ؟</a:t>
            </a:r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س9: </a:t>
            </a:r>
            <a:r>
              <a:rPr lang="ar-EG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كيف نحيا سعداء ؟</a:t>
            </a:r>
          </a:p>
          <a:p>
            <a:pPr algn="r" rtl="1"/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EG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س10:  ما معنى : «الحب عطاء» ؟</a:t>
            </a:r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8403F06-F5C3-CA78-2745-4AAD96600940}"/>
              </a:ext>
            </a:extLst>
          </p:cNvPr>
          <p:cNvSpPr txBox="1"/>
          <p:nvPr/>
        </p:nvSpPr>
        <p:spPr>
          <a:xfrm>
            <a:off x="147771" y="1272085"/>
            <a:ext cx="11896458" cy="10431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*طلب منه أن يكون سندا معينا له وقت الشدة والرخاء.               </a:t>
            </a:r>
            <a:endParaRPr lang="ar-EG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52400" algn="r" rtl="1">
              <a:lnSpc>
                <a:spcPct val="115000"/>
              </a:lnSpc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*لأن الحياة لا تحلو إلا بالأخوة والمحبة والمودة 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96078E-FC58-774F-A3C2-0B8BBF061DA4}"/>
              </a:ext>
            </a:extLst>
          </p:cNvPr>
          <p:cNvSpPr txBox="1"/>
          <p:nvPr/>
        </p:nvSpPr>
        <p:spPr>
          <a:xfrm>
            <a:off x="147771" y="2933252"/>
            <a:ext cx="11896458" cy="15386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marL="609600" indent="-457200">
              <a:buFont typeface="Arial" panose="020B0604020202020204" pitchFamily="34" charset="0"/>
              <a:buChar char="•"/>
            </a:pPr>
            <a:r>
              <a:rPr lang="ar-SA" dirty="0"/>
              <a:t>نحيا سعداء عن طريق : - تبادل المحبة والبعد عن الكراهية.		</a:t>
            </a:r>
            <a:endParaRPr lang="ar-EG" dirty="0"/>
          </a:p>
          <a:p>
            <a:pPr marL="609600" indent="-457200">
              <a:buFont typeface="Arial" panose="020B0604020202020204" pitchFamily="34" charset="0"/>
              <a:buChar char="•"/>
            </a:pPr>
            <a:r>
              <a:rPr lang="ar-SA" dirty="0"/>
              <a:t> مساعدة الضعفاء، ورفع الظلم عنهم.</a:t>
            </a:r>
            <a:endParaRPr lang="ar-EG" dirty="0"/>
          </a:p>
          <a:p>
            <a:pPr marL="609600" indent="-457200">
              <a:buFont typeface="Arial" panose="020B0604020202020204" pitchFamily="34" charset="0"/>
              <a:buChar char="•"/>
            </a:pPr>
            <a:r>
              <a:rPr lang="ar-SA" dirty="0"/>
              <a:t>تعمير الدنيا، وتقديم العطاء للآخرين دون انتظار المقابل.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1B5244-486F-2881-9583-B8E394260172}"/>
              </a:ext>
            </a:extLst>
          </p:cNvPr>
          <p:cNvSpPr txBox="1"/>
          <p:nvPr/>
        </p:nvSpPr>
        <p:spPr>
          <a:xfrm>
            <a:off x="147771" y="5272121"/>
            <a:ext cx="11896458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defPPr>
              <a:defRPr lang="ar-EG"/>
            </a:defPPr>
            <a:lvl1pPr marL="152400" algn="r" rtl="1">
              <a:lnSpc>
                <a:spcPct val="115000"/>
              </a:lnSpc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r>
              <a:rPr lang="ar-SA" dirty="0"/>
              <a:t>* أن الحب ينتشر بين الناس عندما يعطى كل منهم الآخر بلا حدود دون انتظار المقابل فالعطاء أسمى صور الحب.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0168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-147771" y="117361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س11:  ماذا نتعلم من هذا النص ؟</a:t>
            </a:r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1B5244-486F-2881-9583-B8E394260172}"/>
              </a:ext>
            </a:extLst>
          </p:cNvPr>
          <p:cNvSpPr txBox="1"/>
          <p:nvPr/>
        </p:nvSpPr>
        <p:spPr>
          <a:xfrm>
            <a:off x="147771" y="1987079"/>
            <a:ext cx="11896458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الحقد يحول حياة صاحبه إلى جحيم.			 </a:t>
            </a:r>
            <a:endParaRPr lang="ar-EG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الحب </a:t>
            </a:r>
            <a:r>
              <a:rPr lang="ar-SA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مصدرسعادة</a:t>
            </a: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الإنسان.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وجوب العطف على الفقراء، ومساعدة المحتاجين.		 </a:t>
            </a:r>
            <a:endParaRPr lang="ar-EG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ضرورة رد الظلم، ونشر العدل في الكون 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الحب عطاء دون انتظار المقابل.				 </a:t>
            </a:r>
            <a:endParaRPr lang="ar-EG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للتعاون والإخاء دور مهم في نشر الحب بين البشر.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802999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92FD-73D4-C190-9678-4C938408E66A}"/>
              </a:ext>
            </a:extLst>
          </p:cNvPr>
          <p:cNvSpPr txBox="1"/>
          <p:nvPr/>
        </p:nvSpPr>
        <p:spPr>
          <a:xfrm>
            <a:off x="3048000" y="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التعليق العام على النص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893378-5625-D5CB-F3A8-224E05985008}"/>
              </a:ext>
            </a:extLst>
          </p:cNvPr>
          <p:cNvSpPr txBox="1"/>
          <p:nvPr/>
        </p:nvSpPr>
        <p:spPr>
          <a:xfrm>
            <a:off x="-147771" y="117361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س11:  ماذا نتعلم من هذا النص ؟</a:t>
            </a:r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" name="صورة 8">
            <a:extLst>
              <a:ext uri="{FF2B5EF4-FFF2-40B4-BE49-F238E27FC236}">
                <a16:creationId xmlns:a16="http://schemas.microsoft.com/office/drawing/2014/main" id="{B5B42CC3-B5C3-AFFF-F891-B42A86B8C4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6122" y="-159798"/>
            <a:ext cx="1305924" cy="952830"/>
          </a:xfrm>
          <a:prstGeom prst="rect">
            <a:avLst/>
          </a:prstGeom>
        </p:spPr>
      </p:pic>
      <p:pic>
        <p:nvPicPr>
          <p:cNvPr id="27" name="صورة 15">
            <a:extLst>
              <a:ext uri="{FF2B5EF4-FFF2-40B4-BE49-F238E27FC236}">
                <a16:creationId xmlns:a16="http://schemas.microsoft.com/office/drawing/2014/main" id="{F58D5076-A162-82C8-C530-FEDE31C9FA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220" y="-112568"/>
            <a:ext cx="1119780" cy="830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1B5244-486F-2881-9583-B8E394260172}"/>
              </a:ext>
            </a:extLst>
          </p:cNvPr>
          <p:cNvSpPr txBox="1"/>
          <p:nvPr/>
        </p:nvSpPr>
        <p:spPr>
          <a:xfrm>
            <a:off x="147771" y="1987079"/>
            <a:ext cx="11896458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الحقد يحول حياة صاحبه إلى جحيم.			 </a:t>
            </a:r>
            <a:endParaRPr lang="ar-EG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الحب </a:t>
            </a:r>
            <a:r>
              <a:rPr lang="ar-SA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مصدرسعادة</a:t>
            </a: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الإنسان.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وجوب العطف على الفقراء، ومساعدة المحتاجين.		 </a:t>
            </a:r>
            <a:endParaRPr lang="ar-EG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ضرورة رد الظلم، ونشر العدل في الكون 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الحب عطاء دون انتظار المقابل.				 </a:t>
            </a:r>
            <a:endParaRPr lang="ar-EG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للتعاون والإخاء دور مهم في نشر الحب بين البشر.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12854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1188</Words>
  <Application>Microsoft Office PowerPoint</Application>
  <PresentationFormat>Widescreen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ae_AlArabiya</vt:lpstr>
      <vt:lpstr>AlHor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Mahmoud Metwaly</dc:creator>
  <cp:lastModifiedBy>Enas Mahmoud Metwaly</cp:lastModifiedBy>
  <cp:revision>1</cp:revision>
  <dcterms:created xsi:type="dcterms:W3CDTF">2023-11-29T10:32:53Z</dcterms:created>
  <dcterms:modified xsi:type="dcterms:W3CDTF">2023-11-29T10:39:04Z</dcterms:modified>
</cp:coreProperties>
</file>