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0" r:id="rId1"/>
  </p:sldMasterIdLst>
  <p:sldIdLst>
    <p:sldId id="256" r:id="rId2"/>
    <p:sldId id="270" r:id="rId3"/>
    <p:sldId id="273" r:id="rId4"/>
    <p:sldId id="272" r:id="rId5"/>
    <p:sldId id="274" r:id="rId6"/>
    <p:sldId id="275" r:id="rId7"/>
    <p:sldId id="271" r:id="rId8"/>
    <p:sldId id="276" r:id="rId9"/>
    <p:sldId id="277" r:id="rId10"/>
    <p:sldId id="278" r:id="rId11"/>
    <p:sldId id="269" r:id="rId12"/>
    <p:sldId id="2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7" autoAdjust="0"/>
    <p:restoredTop sz="94660"/>
  </p:normalViewPr>
  <p:slideViewPr>
    <p:cSldViewPr snapToGrid="0">
      <p:cViewPr varScale="1">
        <p:scale>
          <a:sx n="59" d="100"/>
          <a:sy n="59" d="100"/>
        </p:scale>
        <p:origin x="84" y="10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F7AFFB9B-9FB8-469E-96F9-4D32314110B6}" type="datetimeFigureOut">
              <a:rPr lang="en-US" smtClean="0"/>
              <a:t>9/20/2023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63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D2AC3-6A0B-4169-B1EA-E3AE8B351BDD}" type="datetimeFigureOut">
              <a:rPr lang="en-US" smtClean="0"/>
              <a:t>9/20/2023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449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D4B9363-8B87-41B7-9F8E-64519CBB8F34}" type="datetimeFigureOut">
              <a:rPr lang="en-US" smtClean="0"/>
              <a:t>9/20/2023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9822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AEF5746-5284-4951-9F37-7AE924EDBCB7}" type="datetimeFigureOut">
              <a:rPr lang="en-US" smtClean="0"/>
              <a:t>9/20/2023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13218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2398B29-7265-4A65-A2A4-6703C057B7C1}" type="datetimeFigureOut">
              <a:rPr lang="en-US" smtClean="0"/>
              <a:t>9/20/2023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5510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BA082-94DF-4C4B-A041-6624924AB0A8}" type="datetimeFigureOut">
              <a:rPr lang="en-US" smtClean="0"/>
              <a:t>9/20/2023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7094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686C4-3AB5-4E0C-86CA-FB108C350AA9}" type="datetimeFigureOut">
              <a:rPr lang="en-US" smtClean="0"/>
              <a:t>9/20/2023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0217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9/20/2023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453373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C35BB1C6-BF8F-4481-8AB2-603A1C8A906A}" type="datetimeFigureOut">
              <a:rPr lang="en-US" smtClean="0"/>
              <a:t>9/20/2023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009769"/>
      </p:ext>
    </p:extLst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ítulo, objecto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ADB4A12-183B-7EE4-F9E9-147268364E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F3DF32E-4EFF-703B-2C9A-6EE650CD1D1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3EA77D6-2EE5-B5D0-D83C-5DB132C3509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BBF7F9-9AD3-460D-99C0-D783C698924B}" type="slidenum">
              <a:rPr lang="pt-PT" altLang="de-DE"/>
              <a:pPr/>
              <a:t>‹#›</a:t>
            </a:fld>
            <a:endParaRPr lang="pt-PT" altLang="de-DE"/>
          </a:p>
        </p:txBody>
      </p:sp>
    </p:spTree>
    <p:extLst>
      <p:ext uri="{BB962C8B-B14F-4D97-AF65-F5344CB8AC3E}">
        <p14:creationId xmlns:p14="http://schemas.microsoft.com/office/powerpoint/2010/main" val="3183913202"/>
      </p:ext>
    </p:extLst>
  </p:cSld>
  <p:clrMapOvr>
    <a:masterClrMapping/>
  </p:clrMapOvr>
  <p:transition>
    <p:split orient="vert" dir="in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800" y="2063396"/>
            <a:ext cx="10394707" cy="33111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BDC27-E420-4878-9EE6-7B9656D6442A}" type="datetimeFigureOut">
              <a:rPr lang="en-US" dirty="0"/>
              <a:t>9/20/2023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3584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9/20/2023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00084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F7F47CF-67C9-420C-80A5-E2069FF0C2DF}" type="datetimeFigureOut">
              <a:rPr lang="en-US" smtClean="0"/>
              <a:t>9/20/2023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38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9/20/2023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776607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9/20/2023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711043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649AC-CB8F-4FF1-9A34-5861C74DD0A7}" type="datetimeFigureOut">
              <a:rPr lang="en-US" smtClean="0"/>
              <a:t>9/20/2023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090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5CECA-2D3A-4680-9B49-752200DE467C}" type="datetimeFigureOut">
              <a:rPr lang="en-US" smtClean="0"/>
              <a:t>9/20/2023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7864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9/20/2023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38378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F78E3-FDA3-4D28-AAA2-0B81F349A39D}" type="datetimeFigureOut">
              <a:rPr lang="en-US" smtClean="0"/>
              <a:t>9/20/2023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860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5BB1C6-BF8F-4481-8AB2-603A1C8A906A}" type="datetimeFigureOut">
              <a:rPr lang="en-US" smtClean="0"/>
              <a:t>9/20/2023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84137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  <p:sldLayoutId id="2147483683" r:id="rId13"/>
    <p:sldLayoutId id="2147483684" r:id="rId14"/>
    <p:sldLayoutId id="2147483685" r:id="rId15"/>
    <p:sldLayoutId id="2147483686" r:id="rId16"/>
    <p:sldLayoutId id="2147483687" r:id="rId17"/>
    <p:sldLayoutId id="2147483688" r:id="rId18"/>
    <p:sldLayoutId id="2147483689" r:id="rId19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iveworksheets.com/w/de/deutsch-als-fremdsprache-daf/606933" TargetMode="External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A327B8F-771C-3D96-68DB-40339E367E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8600"/>
            <a:ext cx="3096344" cy="8255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718394A-23F6-B799-46A2-D49E98D8C29D}"/>
              </a:ext>
            </a:extLst>
          </p:cNvPr>
          <p:cNvSpPr txBox="1"/>
          <p:nvPr/>
        </p:nvSpPr>
        <p:spPr>
          <a:xfrm>
            <a:off x="2801892" y="888971"/>
            <a:ext cx="69999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lgerian" panose="04020705040A02060702" pitchFamily="82" charset="0"/>
              </a:rPr>
              <a:t>8. </a:t>
            </a:r>
            <a:r>
              <a:rPr lang="en-US" sz="2800" dirty="0" err="1">
                <a:latin typeface="Algerian" panose="04020705040A02060702" pitchFamily="82" charset="0"/>
              </a:rPr>
              <a:t>Klasse</a:t>
            </a:r>
            <a:r>
              <a:rPr lang="en-US" sz="2800" dirty="0">
                <a:latin typeface="Algerian" panose="04020705040A02060702" pitchFamily="82" charset="0"/>
              </a:rPr>
              <a:t> </a:t>
            </a:r>
          </a:p>
          <a:p>
            <a:r>
              <a:rPr lang="en-US" sz="2800" dirty="0" err="1">
                <a:latin typeface="Algerian" panose="04020705040A02060702" pitchFamily="82" charset="0"/>
              </a:rPr>
              <a:t>Lektion</a:t>
            </a:r>
            <a:r>
              <a:rPr lang="en-US" sz="2800" dirty="0">
                <a:latin typeface="Algerian" panose="04020705040A02060702" pitchFamily="82" charset="0"/>
              </a:rPr>
              <a:t> 37 : Tipps </a:t>
            </a:r>
            <a:r>
              <a:rPr lang="en-US" sz="2800" dirty="0" err="1">
                <a:latin typeface="Algerian" panose="04020705040A02060702" pitchFamily="82" charset="0"/>
              </a:rPr>
              <a:t>zum</a:t>
            </a:r>
            <a:r>
              <a:rPr lang="en-US" sz="2800" dirty="0">
                <a:latin typeface="Algerian" panose="04020705040A02060702" pitchFamily="82" charset="0"/>
              </a:rPr>
              <a:t> </a:t>
            </a:r>
            <a:r>
              <a:rPr lang="en-US" sz="2800" dirty="0" err="1">
                <a:latin typeface="Algerian" panose="04020705040A02060702" pitchFamily="82" charset="0"/>
              </a:rPr>
              <a:t>Geburtstag</a:t>
            </a:r>
            <a:endParaRPr lang="de-DE" sz="2800" dirty="0">
              <a:latin typeface="Algerian" panose="04020705040A02060702" pitchFamily="82" charset="0"/>
            </a:endParaRP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D3704F2B-A81D-4FE5-E0C5-E57A9B92BD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21420000">
            <a:off x="1060578" y="2517741"/>
            <a:ext cx="9755187" cy="1473990"/>
          </a:xfrm>
        </p:spPr>
        <p:txBody>
          <a:bodyPr/>
          <a:lstStyle/>
          <a:p>
            <a:r>
              <a:rPr lang="de-DE" dirty="0"/>
              <a:t>Wo und Was ?</a:t>
            </a:r>
          </a:p>
        </p:txBody>
      </p:sp>
    </p:spTree>
    <p:extLst>
      <p:ext uri="{BB962C8B-B14F-4D97-AF65-F5344CB8AC3E}">
        <p14:creationId xmlns:p14="http://schemas.microsoft.com/office/powerpoint/2010/main" val="40274785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F2F46C-C2A2-A9E9-A96C-D8507F1C78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7711" y="315637"/>
            <a:ext cx="6602185" cy="1151965"/>
          </a:xfrm>
          <a:ln w="41275">
            <a:solidFill>
              <a:srgbClr val="92D050"/>
            </a:solidFill>
          </a:ln>
        </p:spPr>
        <p:txBody>
          <a:bodyPr/>
          <a:lstStyle/>
          <a:p>
            <a:pPr algn="ctr"/>
            <a:r>
              <a:rPr lang="de-DE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ptos Display" panose="020B0004020202020204" pitchFamily="34" charset="0"/>
              </a:rPr>
              <a:t>Wo macht man was ?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EFF81C9-4976-7A7A-910D-B20A88A838D4}"/>
              </a:ext>
            </a:extLst>
          </p:cNvPr>
          <p:cNvSpPr/>
          <p:nvPr/>
        </p:nvSpPr>
        <p:spPr>
          <a:xfrm>
            <a:off x="7646681" y="1628650"/>
            <a:ext cx="2675732" cy="92333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ptos Display" panose="020B0004020202020204" pitchFamily="34" charset="0"/>
              </a:rPr>
              <a:t>Bei Oma</a:t>
            </a:r>
          </a:p>
        </p:txBody>
      </p:sp>
      <p:sp>
        <p:nvSpPr>
          <p:cNvPr id="6" name="Arrow: Down 5">
            <a:extLst>
              <a:ext uri="{FF2B5EF4-FFF2-40B4-BE49-F238E27FC236}">
                <a16:creationId xmlns:a16="http://schemas.microsoft.com/office/drawing/2014/main" id="{11BDC93B-B9D0-AF5A-BF84-3630211CBE2D}"/>
              </a:ext>
            </a:extLst>
          </p:cNvPr>
          <p:cNvSpPr/>
          <p:nvPr/>
        </p:nvSpPr>
        <p:spPr>
          <a:xfrm>
            <a:off x="8654084" y="2647074"/>
            <a:ext cx="342900" cy="787400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D4716C-4571-5607-0E2E-0210F849F4A8}"/>
              </a:ext>
            </a:extLst>
          </p:cNvPr>
          <p:cNvSpPr/>
          <p:nvPr/>
        </p:nvSpPr>
        <p:spPr>
          <a:xfrm>
            <a:off x="5653298" y="3436082"/>
            <a:ext cx="6001579" cy="92333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ptos Display" panose="020B0004020202020204" pitchFamily="34" charset="0"/>
              </a:rPr>
              <a:t>bleiben</a:t>
            </a:r>
            <a:r>
              <a:rPr lang="en-US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ptos Display" panose="020B0004020202020204" pitchFamily="34" charset="0"/>
              </a:rPr>
              <a:t>/</a:t>
            </a:r>
            <a:r>
              <a:rPr lang="en-US" sz="5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ptos Display" panose="020B0004020202020204" pitchFamily="34" charset="0"/>
              </a:rPr>
              <a:t>spaß</a:t>
            </a:r>
            <a:r>
              <a:rPr lang="en-US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ptos Display" panose="020B0004020202020204" pitchFamily="34" charset="0"/>
              </a:rPr>
              <a:t> </a:t>
            </a:r>
            <a:r>
              <a:rPr lang="en-US" sz="5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ptos Display" panose="020B0004020202020204" pitchFamily="34" charset="0"/>
              </a:rPr>
              <a:t>haben</a:t>
            </a:r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Aptos Display" panose="020B00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9D860B7-7125-3660-C3A5-357CE9AB0B40}"/>
              </a:ext>
            </a:extLst>
          </p:cNvPr>
          <p:cNvSpPr txBox="1"/>
          <p:nvPr/>
        </p:nvSpPr>
        <p:spPr>
          <a:xfrm>
            <a:off x="5174454" y="4982125"/>
            <a:ext cx="6716094" cy="707886"/>
          </a:xfrm>
          <a:prstGeom prst="rect">
            <a:avLst/>
          </a:prstGeom>
          <a:noFill/>
          <a:ln w="34925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de-DE" sz="4000" dirty="0">
                <a:solidFill>
                  <a:srgbClr val="FFC000"/>
                </a:solidFill>
                <a:latin typeface="Aptos Display" panose="020B0004020202020204" pitchFamily="34" charset="0"/>
              </a:rPr>
              <a:t>Bei Oma kann man spaß haben.</a:t>
            </a:r>
          </a:p>
        </p:txBody>
      </p:sp>
      <p:pic>
        <p:nvPicPr>
          <p:cNvPr id="6146" name="Picture 2" descr="8,838,460 Sea Stock Photos - Free &amp; Royalty-Free Stock Photos from  Dreamstime">
            <a:extLst>
              <a:ext uri="{FF2B5EF4-FFF2-40B4-BE49-F238E27FC236}">
                <a16:creationId xmlns:a16="http://schemas.microsoft.com/office/drawing/2014/main" id="{CF1B13F2-2398-2540-04C0-14D2A8BFE0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452" y="1864355"/>
            <a:ext cx="4818065" cy="4373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73655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82D7E-43E1-669D-0C93-43FBEB872F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9"/>
            <a:ext cx="8229600" cy="1559201"/>
          </a:xfrm>
        </p:spPr>
        <p:txBody>
          <a:bodyPr>
            <a:normAutofit fontScale="90000"/>
          </a:bodyPr>
          <a:lstStyle/>
          <a:p>
            <a:r>
              <a:rPr lang="en-US" dirty="0"/>
              <a:t>Concept Check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 </a:t>
            </a:r>
            <a:endParaRPr lang="de-DE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0A7CA0-DC63-C316-94C1-D08622436B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57400" y="980729"/>
            <a:ext cx="7783016" cy="1800199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de-DE" dirty="0"/>
          </a:p>
          <a:p>
            <a:endParaRPr lang="de-DE" dirty="0"/>
          </a:p>
        </p:txBody>
      </p:sp>
      <p:pic>
        <p:nvPicPr>
          <p:cNvPr id="4098" name="Picture 2" descr="Voting Concept. Check Box and Red Question Sign Stock Illustration -  Illustration of ballot, design: 77704770">
            <a:extLst>
              <a:ext uri="{FF2B5EF4-FFF2-40B4-BE49-F238E27FC236}">
                <a16:creationId xmlns:a16="http://schemas.microsoft.com/office/drawing/2014/main" id="{E80ED3C2-75E8-0131-D17D-CA65B42FA6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5920" y="321627"/>
            <a:ext cx="1781944" cy="155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0AF0B51-0129-9FEC-0DBC-E757496C6E36}"/>
              </a:ext>
            </a:extLst>
          </p:cNvPr>
          <p:cNvSpPr txBox="1"/>
          <p:nvPr/>
        </p:nvSpPr>
        <p:spPr>
          <a:xfrm>
            <a:off x="1919536" y="2204864"/>
            <a:ext cx="77830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Arbeitsbuch</a:t>
            </a:r>
            <a:r>
              <a:rPr lang="en-US" dirty="0"/>
              <a:t> : S. 10 </a:t>
            </a:r>
            <a:r>
              <a:rPr lang="de-DE" dirty="0"/>
              <a:t>Übung 2 A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62546015"/>
      </p:ext>
    </p:extLst>
  </p:cSld>
  <p:clrMapOvr>
    <a:masterClrMapping/>
  </p:clrMapOvr>
  <p:transition>
    <p:split orient="vert" dir="in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Extra Linke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85800" y="2063396"/>
            <a:ext cx="10394707" cy="1120675"/>
          </a:xfrm>
        </p:spPr>
        <p:txBody>
          <a:bodyPr/>
          <a:lstStyle/>
          <a:p>
            <a:r>
              <a:rPr lang="en-US" sz="3600" dirty="0">
                <a:solidFill>
                  <a:schemeClr val="accent5">
                    <a:lumMod val="60000"/>
                    <a:lumOff val="40000"/>
                  </a:schemeClr>
                </a:solidFill>
                <a:latin typeface="Comic Sans MS" panose="030F0702030302020204" pitchFamily="66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https://www.liveworksheets.com/w/de/deutsch-als-fremdsprache-daf/606933</a:t>
            </a:r>
            <a:endParaRPr lang="en-US" sz="3600" dirty="0">
              <a:solidFill>
                <a:schemeClr val="accent5">
                  <a:lumMod val="60000"/>
                  <a:lumOff val="40000"/>
                </a:schemeClr>
              </a:solidFill>
              <a:latin typeface="Comic Sans MS" panose="030F0702030302020204" pitchFamily="66" charset="0"/>
            </a:endParaRPr>
          </a:p>
          <a:p>
            <a:endParaRPr lang="en-US" dirty="0">
              <a:latin typeface="Comic Sans MS" panose="030F0702030302020204" pitchFamily="66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531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F2F46C-C2A2-A9E9-A96C-D8507F1C78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701" y="493065"/>
            <a:ext cx="10396882" cy="1151965"/>
          </a:xfrm>
        </p:spPr>
        <p:txBody>
          <a:bodyPr/>
          <a:lstStyle/>
          <a:p>
            <a:pPr algn="ctr"/>
            <a:r>
              <a:rPr lang="de-DE" dirty="0">
                <a:solidFill>
                  <a:schemeClr val="accent2">
                    <a:lumMod val="75000"/>
                  </a:schemeClr>
                </a:solidFill>
                <a:latin typeface="Aptos Display" panose="020B0004020202020204" pitchFamily="34" charset="0"/>
              </a:rPr>
              <a:t>Wo macht man was ? </a:t>
            </a:r>
          </a:p>
        </p:txBody>
      </p:sp>
      <p:pic>
        <p:nvPicPr>
          <p:cNvPr id="1026" name="Picture 2" descr="Kinos sagen Netflix Kampf an: Kino-Abo für 22 € ab 9. März 2023">
            <a:extLst>
              <a:ext uri="{FF2B5EF4-FFF2-40B4-BE49-F238E27FC236}">
                <a16:creationId xmlns:a16="http://schemas.microsoft.com/office/drawing/2014/main" id="{E71AA964-4058-74AF-C817-AA623B03F6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89" y="1596697"/>
            <a:ext cx="6980583" cy="2432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8EFF81C9-4976-7A7A-910D-B20A88A838D4}"/>
              </a:ext>
            </a:extLst>
          </p:cNvPr>
          <p:cNvSpPr/>
          <p:nvPr/>
        </p:nvSpPr>
        <p:spPr>
          <a:xfrm>
            <a:off x="8207024" y="1191625"/>
            <a:ext cx="2537875" cy="92333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ptos Display" panose="020B0004020202020204" pitchFamily="34" charset="0"/>
              </a:rPr>
              <a:t>Im</a:t>
            </a:r>
            <a:r>
              <a:rPr lang="en-U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ptos Display" panose="020B0004020202020204" pitchFamily="34" charset="0"/>
              </a:rPr>
              <a:t> Kino </a:t>
            </a:r>
          </a:p>
        </p:txBody>
      </p:sp>
      <p:sp>
        <p:nvSpPr>
          <p:cNvPr id="6" name="Arrow: Down 5">
            <a:extLst>
              <a:ext uri="{FF2B5EF4-FFF2-40B4-BE49-F238E27FC236}">
                <a16:creationId xmlns:a16="http://schemas.microsoft.com/office/drawing/2014/main" id="{11BDC93B-B9D0-AF5A-BF84-3630211CBE2D}"/>
              </a:ext>
            </a:extLst>
          </p:cNvPr>
          <p:cNvSpPr/>
          <p:nvPr/>
        </p:nvSpPr>
        <p:spPr>
          <a:xfrm>
            <a:off x="9064973" y="2114955"/>
            <a:ext cx="342900" cy="787400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D4716C-4571-5607-0E2E-0210F849F4A8}"/>
              </a:ext>
            </a:extLst>
          </p:cNvPr>
          <p:cNvSpPr/>
          <p:nvPr/>
        </p:nvSpPr>
        <p:spPr>
          <a:xfrm>
            <a:off x="7598940" y="3372280"/>
            <a:ext cx="3754041" cy="92333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ptos Display" panose="020B0004020202020204" pitchFamily="34" charset="0"/>
              </a:rPr>
              <a:t>Filme</a:t>
            </a:r>
            <a:r>
              <a:rPr lang="en-U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ptos Display" panose="020B0004020202020204" pitchFamily="34" charset="0"/>
              </a:rPr>
              <a:t> </a:t>
            </a:r>
            <a:r>
              <a:rPr lang="en-US" sz="54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ptos Display" panose="020B0004020202020204" pitchFamily="34" charset="0"/>
              </a:rPr>
              <a:t>sehen</a:t>
            </a:r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Aptos Display" panose="020B00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9D860B7-7125-3660-C3A5-357CE9AB0B40}"/>
              </a:ext>
            </a:extLst>
          </p:cNvPr>
          <p:cNvSpPr txBox="1"/>
          <p:nvPr/>
        </p:nvSpPr>
        <p:spPr>
          <a:xfrm>
            <a:off x="5028608" y="4907360"/>
            <a:ext cx="6793277" cy="707886"/>
          </a:xfrm>
          <a:prstGeom prst="rect">
            <a:avLst/>
          </a:prstGeom>
          <a:noFill/>
          <a:ln w="2540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de-DE" sz="4000" dirty="0">
                <a:solidFill>
                  <a:srgbClr val="FFC000"/>
                </a:solidFill>
                <a:latin typeface="Aptos Display" panose="020B0004020202020204" pitchFamily="34" charset="0"/>
              </a:rPr>
              <a:t>Im Kino kann man Filme sehen . </a:t>
            </a:r>
          </a:p>
        </p:txBody>
      </p:sp>
    </p:spTree>
    <p:extLst>
      <p:ext uri="{BB962C8B-B14F-4D97-AF65-F5344CB8AC3E}">
        <p14:creationId xmlns:p14="http://schemas.microsoft.com/office/powerpoint/2010/main" val="3667564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F2F46C-C2A2-A9E9-A96C-D8507F1C78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701" y="493065"/>
            <a:ext cx="10396882" cy="1151965"/>
          </a:xfrm>
        </p:spPr>
        <p:txBody>
          <a:bodyPr/>
          <a:lstStyle/>
          <a:p>
            <a:pPr algn="ctr"/>
            <a:r>
              <a:rPr lang="de-DE" dirty="0">
                <a:solidFill>
                  <a:schemeClr val="accent2">
                    <a:lumMod val="75000"/>
                  </a:schemeClr>
                </a:solidFill>
                <a:latin typeface="Aptos Display" panose="020B0004020202020204" pitchFamily="34" charset="0"/>
              </a:rPr>
              <a:t>Wo macht man was ?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EFF81C9-4976-7A7A-910D-B20A88A838D4}"/>
              </a:ext>
            </a:extLst>
          </p:cNvPr>
          <p:cNvSpPr/>
          <p:nvPr/>
        </p:nvSpPr>
        <p:spPr>
          <a:xfrm>
            <a:off x="8307853" y="1191625"/>
            <a:ext cx="2336217" cy="92333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ptos Display" panose="020B0004020202020204" pitchFamily="34" charset="0"/>
              </a:rPr>
              <a:t>Im</a:t>
            </a:r>
            <a:r>
              <a:rPr lang="en-U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ptos Display" panose="020B0004020202020204" pitchFamily="34" charset="0"/>
              </a:rPr>
              <a:t> Zoo </a:t>
            </a:r>
          </a:p>
        </p:txBody>
      </p:sp>
      <p:sp>
        <p:nvSpPr>
          <p:cNvPr id="6" name="Arrow: Down 5">
            <a:extLst>
              <a:ext uri="{FF2B5EF4-FFF2-40B4-BE49-F238E27FC236}">
                <a16:creationId xmlns:a16="http://schemas.microsoft.com/office/drawing/2014/main" id="{11BDC93B-B9D0-AF5A-BF84-3630211CBE2D}"/>
              </a:ext>
            </a:extLst>
          </p:cNvPr>
          <p:cNvSpPr/>
          <p:nvPr/>
        </p:nvSpPr>
        <p:spPr>
          <a:xfrm>
            <a:off x="9064973" y="2114955"/>
            <a:ext cx="342900" cy="787400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D4716C-4571-5607-0E2E-0210F849F4A8}"/>
              </a:ext>
            </a:extLst>
          </p:cNvPr>
          <p:cNvSpPr/>
          <p:nvPr/>
        </p:nvSpPr>
        <p:spPr>
          <a:xfrm>
            <a:off x="7628667" y="3400475"/>
            <a:ext cx="3558411" cy="92333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ptos Display" panose="020B0004020202020204" pitchFamily="34" charset="0"/>
              </a:rPr>
              <a:t>Tiere</a:t>
            </a:r>
            <a:r>
              <a:rPr lang="en-U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ptos Display" panose="020B0004020202020204" pitchFamily="34" charset="0"/>
              </a:rPr>
              <a:t> </a:t>
            </a:r>
            <a:r>
              <a:rPr lang="en-US" sz="54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ptos Display" panose="020B0004020202020204" pitchFamily="34" charset="0"/>
              </a:rPr>
              <a:t>sehen</a:t>
            </a:r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Aptos Display" panose="020B00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9D860B7-7125-3660-C3A5-357CE9AB0B40}"/>
              </a:ext>
            </a:extLst>
          </p:cNvPr>
          <p:cNvSpPr txBox="1"/>
          <p:nvPr/>
        </p:nvSpPr>
        <p:spPr>
          <a:xfrm>
            <a:off x="5634609" y="4958489"/>
            <a:ext cx="6350561" cy="707886"/>
          </a:xfrm>
          <a:prstGeom prst="rect">
            <a:avLst/>
          </a:prstGeom>
          <a:noFill/>
          <a:ln w="22225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de-DE" sz="4000" dirty="0">
                <a:solidFill>
                  <a:srgbClr val="FFC000"/>
                </a:solidFill>
                <a:latin typeface="Aptos Display" panose="020B0004020202020204" pitchFamily="34" charset="0"/>
              </a:rPr>
              <a:t>Im Zoo darf man Filme sehen . </a:t>
            </a:r>
          </a:p>
        </p:txBody>
      </p:sp>
      <p:pic>
        <p:nvPicPr>
          <p:cNvPr id="2050" name="Picture 2" descr="Zoo Berlin | Zoo Eindruck - YouTube">
            <a:extLst>
              <a:ext uri="{FF2B5EF4-FFF2-40B4-BE49-F238E27FC236}">
                <a16:creationId xmlns:a16="http://schemas.microsoft.com/office/drawing/2014/main" id="{9398A5D1-DAE7-B8D4-1A4F-2E09B2B1A5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15" y="1802938"/>
            <a:ext cx="5290351" cy="2962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6334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F2F46C-C2A2-A9E9-A96C-D8507F1C78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7711" y="315637"/>
            <a:ext cx="6602185" cy="1151965"/>
          </a:xfrm>
          <a:ln w="41275">
            <a:solidFill>
              <a:srgbClr val="92D050"/>
            </a:solidFill>
          </a:ln>
        </p:spPr>
        <p:txBody>
          <a:bodyPr/>
          <a:lstStyle/>
          <a:p>
            <a:pPr algn="ctr"/>
            <a:r>
              <a:rPr lang="de-DE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ptos Display" panose="020B0004020202020204" pitchFamily="34" charset="0"/>
              </a:rPr>
              <a:t>Wo macht man was ?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EFF81C9-4976-7A7A-910D-B20A88A838D4}"/>
              </a:ext>
            </a:extLst>
          </p:cNvPr>
          <p:cNvSpPr/>
          <p:nvPr/>
        </p:nvSpPr>
        <p:spPr>
          <a:xfrm>
            <a:off x="6631139" y="1628650"/>
            <a:ext cx="4706801" cy="92333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ptos Display" panose="020B0004020202020204" pitchFamily="34" charset="0"/>
              </a:rPr>
              <a:t>Im</a:t>
            </a:r>
            <a:r>
              <a:rPr lang="en-U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ptos Display" panose="020B0004020202020204" pitchFamily="34" charset="0"/>
              </a:rPr>
              <a:t> </a:t>
            </a:r>
            <a:r>
              <a:rPr lang="en-US" sz="54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ptos Display" panose="020B0004020202020204" pitchFamily="34" charset="0"/>
              </a:rPr>
              <a:t>Feriencamp</a:t>
            </a:r>
            <a:r>
              <a:rPr lang="en-U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ptos Display" panose="020B0004020202020204" pitchFamily="34" charset="0"/>
              </a:rPr>
              <a:t> </a:t>
            </a:r>
          </a:p>
        </p:txBody>
      </p:sp>
      <p:sp>
        <p:nvSpPr>
          <p:cNvPr id="6" name="Arrow: Down 5">
            <a:extLst>
              <a:ext uri="{FF2B5EF4-FFF2-40B4-BE49-F238E27FC236}">
                <a16:creationId xmlns:a16="http://schemas.microsoft.com/office/drawing/2014/main" id="{11BDC93B-B9D0-AF5A-BF84-3630211CBE2D}"/>
              </a:ext>
            </a:extLst>
          </p:cNvPr>
          <p:cNvSpPr/>
          <p:nvPr/>
        </p:nvSpPr>
        <p:spPr>
          <a:xfrm>
            <a:off x="8654084" y="2647074"/>
            <a:ext cx="342900" cy="787400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D4716C-4571-5607-0E2E-0210F849F4A8}"/>
              </a:ext>
            </a:extLst>
          </p:cNvPr>
          <p:cNvSpPr/>
          <p:nvPr/>
        </p:nvSpPr>
        <p:spPr>
          <a:xfrm>
            <a:off x="5983909" y="3369196"/>
            <a:ext cx="6001259" cy="92333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ptos Display" panose="020B0004020202020204" pitchFamily="34" charset="0"/>
              </a:rPr>
              <a:t>Leute </a:t>
            </a:r>
            <a:r>
              <a:rPr lang="en-US" sz="54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ptos Display" panose="020B0004020202020204" pitchFamily="34" charset="0"/>
              </a:rPr>
              <a:t>kennenlernen</a:t>
            </a:r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Aptos Display" panose="020B00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9D860B7-7125-3660-C3A5-357CE9AB0B40}"/>
              </a:ext>
            </a:extLst>
          </p:cNvPr>
          <p:cNvSpPr txBox="1"/>
          <p:nvPr/>
        </p:nvSpPr>
        <p:spPr>
          <a:xfrm>
            <a:off x="5478804" y="4949370"/>
            <a:ext cx="6350561" cy="1323439"/>
          </a:xfrm>
          <a:prstGeom prst="rect">
            <a:avLst/>
          </a:prstGeom>
          <a:noFill/>
          <a:ln w="22225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de-DE" sz="4000" dirty="0">
                <a:solidFill>
                  <a:srgbClr val="FFC000"/>
                </a:solidFill>
                <a:latin typeface="Aptos Display" panose="020B0004020202020204" pitchFamily="34" charset="0"/>
              </a:rPr>
              <a:t>Im Feriencamp kann man Leute kennenlernen. </a:t>
            </a:r>
          </a:p>
        </p:txBody>
      </p:sp>
      <p:pic>
        <p:nvPicPr>
          <p:cNvPr id="2052" name="Picture 4" descr="Familie, Kinder und Jugend - Feriencamps und Kurse - Schnitzschule  Geisler-Moroder">
            <a:extLst>
              <a:ext uri="{FF2B5EF4-FFF2-40B4-BE49-F238E27FC236}">
                <a16:creationId xmlns:a16="http://schemas.microsoft.com/office/drawing/2014/main" id="{99774823-4815-4BDE-9D4F-1B4EF2262A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726" y="1908630"/>
            <a:ext cx="4908717" cy="4364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064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F2F46C-C2A2-A9E9-A96C-D8507F1C78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7711" y="315637"/>
            <a:ext cx="6602185" cy="1151965"/>
          </a:xfrm>
          <a:ln w="41275">
            <a:solidFill>
              <a:srgbClr val="92D050"/>
            </a:solidFill>
          </a:ln>
        </p:spPr>
        <p:txBody>
          <a:bodyPr/>
          <a:lstStyle/>
          <a:p>
            <a:pPr algn="ctr"/>
            <a:r>
              <a:rPr lang="de-DE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ptos Display" panose="020B0004020202020204" pitchFamily="34" charset="0"/>
              </a:rPr>
              <a:t>Wo macht man was ?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EFF81C9-4976-7A7A-910D-B20A88A838D4}"/>
              </a:ext>
            </a:extLst>
          </p:cNvPr>
          <p:cNvSpPr/>
          <p:nvPr/>
        </p:nvSpPr>
        <p:spPr>
          <a:xfrm>
            <a:off x="7761384" y="1628650"/>
            <a:ext cx="2446312" cy="92333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ptos Display" panose="020B0004020202020204" pitchFamily="34" charset="0"/>
              </a:rPr>
              <a:t>Im</a:t>
            </a:r>
            <a:r>
              <a:rPr lang="en-U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ptos Display" panose="020B0004020202020204" pitchFamily="34" charset="0"/>
              </a:rPr>
              <a:t> Bett </a:t>
            </a:r>
          </a:p>
        </p:txBody>
      </p:sp>
      <p:sp>
        <p:nvSpPr>
          <p:cNvPr id="6" name="Arrow: Down 5">
            <a:extLst>
              <a:ext uri="{FF2B5EF4-FFF2-40B4-BE49-F238E27FC236}">
                <a16:creationId xmlns:a16="http://schemas.microsoft.com/office/drawing/2014/main" id="{11BDC93B-B9D0-AF5A-BF84-3630211CBE2D}"/>
              </a:ext>
            </a:extLst>
          </p:cNvPr>
          <p:cNvSpPr/>
          <p:nvPr/>
        </p:nvSpPr>
        <p:spPr>
          <a:xfrm>
            <a:off x="8654084" y="2647074"/>
            <a:ext cx="342900" cy="787400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D4716C-4571-5607-0E2E-0210F849F4A8}"/>
              </a:ext>
            </a:extLst>
          </p:cNvPr>
          <p:cNvSpPr/>
          <p:nvPr/>
        </p:nvSpPr>
        <p:spPr>
          <a:xfrm>
            <a:off x="7622917" y="3369196"/>
            <a:ext cx="2723246" cy="92333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ptos Display" panose="020B0004020202020204" pitchFamily="34" charset="0"/>
              </a:rPr>
              <a:t>schlafen</a:t>
            </a:r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Aptos Display" panose="020B00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9D860B7-7125-3660-C3A5-357CE9AB0B40}"/>
              </a:ext>
            </a:extLst>
          </p:cNvPr>
          <p:cNvSpPr txBox="1"/>
          <p:nvPr/>
        </p:nvSpPr>
        <p:spPr>
          <a:xfrm>
            <a:off x="5874429" y="4982125"/>
            <a:ext cx="5902210" cy="707886"/>
          </a:xfrm>
          <a:prstGeom prst="rect">
            <a:avLst/>
          </a:prstGeom>
          <a:noFill/>
          <a:ln w="22225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de-DE" sz="4000" dirty="0">
                <a:solidFill>
                  <a:srgbClr val="FFC000"/>
                </a:solidFill>
                <a:latin typeface="Aptos Display" panose="020B0004020202020204" pitchFamily="34" charset="0"/>
              </a:rPr>
              <a:t>Im Bett kann man schlafen .</a:t>
            </a:r>
          </a:p>
        </p:txBody>
      </p:sp>
      <p:pic>
        <p:nvPicPr>
          <p:cNvPr id="4098" name="Picture 2" descr="Massivholz »Dolce Vita II« Wildeiche Bett • slewo.com">
            <a:extLst>
              <a:ext uri="{FF2B5EF4-FFF2-40B4-BE49-F238E27FC236}">
                <a16:creationId xmlns:a16="http://schemas.microsoft.com/office/drawing/2014/main" id="{DA39040E-9F6B-E44D-D4AF-092CF18B98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97" y="1628650"/>
            <a:ext cx="4877098" cy="4723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77130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F2F46C-C2A2-A9E9-A96C-D8507F1C78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7711" y="315637"/>
            <a:ext cx="6602185" cy="1151965"/>
          </a:xfrm>
          <a:ln w="41275">
            <a:solidFill>
              <a:srgbClr val="92D050"/>
            </a:solidFill>
          </a:ln>
        </p:spPr>
        <p:txBody>
          <a:bodyPr/>
          <a:lstStyle/>
          <a:p>
            <a:pPr algn="ctr"/>
            <a:r>
              <a:rPr lang="de-DE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ptos Display" panose="020B0004020202020204" pitchFamily="34" charset="0"/>
              </a:rPr>
              <a:t>Wo macht man was ?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EFF81C9-4976-7A7A-910D-B20A88A838D4}"/>
              </a:ext>
            </a:extLst>
          </p:cNvPr>
          <p:cNvSpPr/>
          <p:nvPr/>
        </p:nvSpPr>
        <p:spPr>
          <a:xfrm>
            <a:off x="6342631" y="1628650"/>
            <a:ext cx="5283819" cy="92333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ptos Display" panose="020B0004020202020204" pitchFamily="34" charset="0"/>
              </a:rPr>
              <a:t>Im</a:t>
            </a:r>
            <a:r>
              <a:rPr lang="en-U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ptos Display" panose="020B0004020202020204" pitchFamily="34" charset="0"/>
              </a:rPr>
              <a:t> </a:t>
            </a:r>
            <a:r>
              <a:rPr lang="en-US" sz="54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ptos Display" panose="020B0004020202020204" pitchFamily="34" charset="0"/>
              </a:rPr>
              <a:t>Schwimmbad</a:t>
            </a:r>
            <a:r>
              <a:rPr lang="en-U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ptos Display" panose="020B0004020202020204" pitchFamily="34" charset="0"/>
              </a:rPr>
              <a:t> </a:t>
            </a:r>
          </a:p>
        </p:txBody>
      </p:sp>
      <p:sp>
        <p:nvSpPr>
          <p:cNvPr id="6" name="Arrow: Down 5">
            <a:extLst>
              <a:ext uri="{FF2B5EF4-FFF2-40B4-BE49-F238E27FC236}">
                <a16:creationId xmlns:a16="http://schemas.microsoft.com/office/drawing/2014/main" id="{11BDC93B-B9D0-AF5A-BF84-3630211CBE2D}"/>
              </a:ext>
            </a:extLst>
          </p:cNvPr>
          <p:cNvSpPr/>
          <p:nvPr/>
        </p:nvSpPr>
        <p:spPr>
          <a:xfrm>
            <a:off x="8654084" y="2647074"/>
            <a:ext cx="342900" cy="787400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D4716C-4571-5607-0E2E-0210F849F4A8}"/>
              </a:ext>
            </a:extLst>
          </p:cNvPr>
          <p:cNvSpPr/>
          <p:nvPr/>
        </p:nvSpPr>
        <p:spPr>
          <a:xfrm>
            <a:off x="7078411" y="3369196"/>
            <a:ext cx="3812262" cy="92333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ptos Display" panose="020B0004020202020204" pitchFamily="34" charset="0"/>
              </a:rPr>
              <a:t>schwimmen</a:t>
            </a:r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Aptos Display" panose="020B00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9D860B7-7125-3660-C3A5-357CE9AB0B40}"/>
              </a:ext>
            </a:extLst>
          </p:cNvPr>
          <p:cNvSpPr txBox="1"/>
          <p:nvPr/>
        </p:nvSpPr>
        <p:spPr>
          <a:xfrm>
            <a:off x="5874429" y="4982125"/>
            <a:ext cx="5902210" cy="1323439"/>
          </a:xfrm>
          <a:prstGeom prst="rect">
            <a:avLst/>
          </a:prstGeom>
          <a:noFill/>
          <a:ln w="34925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de-DE" sz="4000" dirty="0">
                <a:solidFill>
                  <a:srgbClr val="FFC000"/>
                </a:solidFill>
                <a:latin typeface="Aptos Display" panose="020B0004020202020204" pitchFamily="34" charset="0"/>
              </a:rPr>
              <a:t>Im Schwimmbad kann man schwimmen.</a:t>
            </a:r>
          </a:p>
        </p:txBody>
      </p:sp>
      <p:pic>
        <p:nvPicPr>
          <p:cNvPr id="5122" name="Picture 2" descr="Morges Schwimmbad | Morges Région Tourisme">
            <a:extLst>
              <a:ext uri="{FF2B5EF4-FFF2-40B4-BE49-F238E27FC236}">
                <a16:creationId xmlns:a16="http://schemas.microsoft.com/office/drawing/2014/main" id="{2B74436C-2FE4-7969-8822-9DC9F33BC4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975" y="1628650"/>
            <a:ext cx="5283819" cy="4913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89841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95A34E-1A75-4104-36F5-2E1774D54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3386" y="2641323"/>
            <a:ext cx="2486885" cy="571760"/>
          </a:xfrm>
        </p:spPr>
        <p:txBody>
          <a:bodyPr>
            <a:noAutofit/>
          </a:bodyPr>
          <a:lstStyle/>
          <a:p>
            <a:pPr algn="ctr"/>
            <a:r>
              <a:rPr lang="de-DE" dirty="0">
                <a:solidFill>
                  <a:schemeClr val="accent4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In der 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86E17B99-C9FF-B053-EF0B-0778C2DC0318}"/>
              </a:ext>
            </a:extLst>
          </p:cNvPr>
          <p:cNvSpPr/>
          <p:nvPr/>
        </p:nvSpPr>
        <p:spPr>
          <a:xfrm>
            <a:off x="742305" y="3096878"/>
            <a:ext cx="3035300" cy="1282700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Arrow: Left 4">
            <a:extLst>
              <a:ext uri="{FF2B5EF4-FFF2-40B4-BE49-F238E27FC236}">
                <a16:creationId xmlns:a16="http://schemas.microsoft.com/office/drawing/2014/main" id="{319169EF-AC23-8A6C-04DC-0522D21B7682}"/>
              </a:ext>
            </a:extLst>
          </p:cNvPr>
          <p:cNvSpPr/>
          <p:nvPr/>
        </p:nvSpPr>
        <p:spPr>
          <a:xfrm rot="5400000">
            <a:off x="5236692" y="1524900"/>
            <a:ext cx="996714" cy="321235"/>
          </a:xfrm>
          <a:prstGeom prst="lef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Arrow: Left 5">
            <a:extLst>
              <a:ext uri="{FF2B5EF4-FFF2-40B4-BE49-F238E27FC236}">
                <a16:creationId xmlns:a16="http://schemas.microsoft.com/office/drawing/2014/main" id="{B3C8716E-4C7C-1483-B135-E574983321AD}"/>
              </a:ext>
            </a:extLst>
          </p:cNvPr>
          <p:cNvSpPr/>
          <p:nvPr/>
        </p:nvSpPr>
        <p:spPr>
          <a:xfrm rot="6477378">
            <a:off x="9225470" y="2412010"/>
            <a:ext cx="1227650" cy="321235"/>
          </a:xfrm>
          <a:prstGeom prst="lef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B24F79A-2B45-76EF-2C87-6680A2EF541E}"/>
              </a:ext>
            </a:extLst>
          </p:cNvPr>
          <p:cNvSpPr txBox="1"/>
          <p:nvPr/>
        </p:nvSpPr>
        <p:spPr>
          <a:xfrm>
            <a:off x="342482" y="1214575"/>
            <a:ext cx="1866900" cy="707886"/>
          </a:xfrm>
          <a:prstGeom prst="rect">
            <a:avLst/>
          </a:prstGeom>
          <a:noFill/>
          <a:ln w="41275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40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ptos Display" panose="020B0004020202020204" pitchFamily="34" charset="0"/>
              </a:rPr>
              <a:t>See</a:t>
            </a:r>
            <a:endParaRPr lang="de-DE" sz="2400" b="1" dirty="0">
              <a:solidFill>
                <a:schemeClr val="accent1">
                  <a:lumMod val="60000"/>
                  <a:lumOff val="40000"/>
                </a:schemeClr>
              </a:solidFill>
              <a:latin typeface="Aptos Display" panose="020B0004020202020204" pitchFamily="34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7CEF68E8-9B3A-075D-833D-976D76E12106}"/>
              </a:ext>
            </a:extLst>
          </p:cNvPr>
          <p:cNvSpPr/>
          <p:nvPr/>
        </p:nvSpPr>
        <p:spPr>
          <a:xfrm>
            <a:off x="4350307" y="2412605"/>
            <a:ext cx="2778389" cy="1003436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0B0AF79C-26AF-DFF9-9B75-D7BB8B8EBEFC}"/>
              </a:ext>
            </a:extLst>
          </p:cNvPr>
          <p:cNvSpPr txBox="1">
            <a:spLocks/>
          </p:cNvSpPr>
          <p:nvPr/>
        </p:nvSpPr>
        <p:spPr>
          <a:xfrm>
            <a:off x="1229725" y="3425220"/>
            <a:ext cx="1959314" cy="7517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6600" dirty="0">
                <a:solidFill>
                  <a:schemeClr val="accent4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Am 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22ED3092-5FAA-C283-10F7-568F126F9FDC}"/>
              </a:ext>
            </a:extLst>
          </p:cNvPr>
          <p:cNvSpPr/>
          <p:nvPr/>
        </p:nvSpPr>
        <p:spPr>
          <a:xfrm>
            <a:off x="7996248" y="3087566"/>
            <a:ext cx="2778389" cy="1003436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8B6FB61D-E179-EA55-BB58-E1981F442E52}"/>
              </a:ext>
            </a:extLst>
          </p:cNvPr>
          <p:cNvSpPr txBox="1">
            <a:spLocks/>
          </p:cNvSpPr>
          <p:nvPr/>
        </p:nvSpPr>
        <p:spPr>
          <a:xfrm>
            <a:off x="8287752" y="3303404"/>
            <a:ext cx="2486885" cy="5717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dirty="0">
                <a:solidFill>
                  <a:schemeClr val="accent4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Bei</a:t>
            </a:r>
          </a:p>
        </p:txBody>
      </p:sp>
      <p:sp>
        <p:nvSpPr>
          <p:cNvPr id="19" name="Arrow: Left 18">
            <a:extLst>
              <a:ext uri="{FF2B5EF4-FFF2-40B4-BE49-F238E27FC236}">
                <a16:creationId xmlns:a16="http://schemas.microsoft.com/office/drawing/2014/main" id="{8DF53E13-7DEF-59EB-EDA7-F41214C83958}"/>
              </a:ext>
            </a:extLst>
          </p:cNvPr>
          <p:cNvSpPr/>
          <p:nvPr/>
        </p:nvSpPr>
        <p:spPr>
          <a:xfrm rot="3670998">
            <a:off x="1174091" y="2537320"/>
            <a:ext cx="996714" cy="321235"/>
          </a:xfrm>
          <a:prstGeom prst="lef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9C3A6A4-54BF-7EC4-FDC8-FBCF7170F476}"/>
              </a:ext>
            </a:extLst>
          </p:cNvPr>
          <p:cNvSpPr txBox="1"/>
          <p:nvPr/>
        </p:nvSpPr>
        <p:spPr>
          <a:xfrm>
            <a:off x="4479829" y="479274"/>
            <a:ext cx="1866900" cy="707886"/>
          </a:xfrm>
          <a:prstGeom prst="rect">
            <a:avLst/>
          </a:prstGeom>
          <a:noFill/>
          <a:ln w="41275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40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ptos Display" panose="020B0004020202020204" pitchFamily="34" charset="0"/>
              </a:rPr>
              <a:t>Disco</a:t>
            </a:r>
            <a:endParaRPr lang="de-DE" sz="2400" b="1" dirty="0">
              <a:solidFill>
                <a:schemeClr val="accent1">
                  <a:lumMod val="60000"/>
                  <a:lumOff val="40000"/>
                </a:schemeClr>
              </a:solidFill>
              <a:latin typeface="Aptos Display" panose="020B00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38677F8-A433-1B99-ADE2-7C4A3FE28785}"/>
              </a:ext>
            </a:extLst>
          </p:cNvPr>
          <p:cNvSpPr txBox="1"/>
          <p:nvPr/>
        </p:nvSpPr>
        <p:spPr>
          <a:xfrm>
            <a:off x="8934321" y="963131"/>
            <a:ext cx="1866900" cy="707886"/>
          </a:xfrm>
          <a:prstGeom prst="rect">
            <a:avLst/>
          </a:prstGeom>
          <a:noFill/>
          <a:ln w="41275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40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ptos Display" panose="020B0004020202020204" pitchFamily="34" charset="0"/>
              </a:rPr>
              <a:t>Oma</a:t>
            </a:r>
            <a:endParaRPr lang="de-DE" sz="2400" b="1" dirty="0">
              <a:solidFill>
                <a:schemeClr val="accent1">
                  <a:lumMod val="60000"/>
                  <a:lumOff val="40000"/>
                </a:schemeClr>
              </a:solidFill>
              <a:latin typeface="Aptos Display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08792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F2F46C-C2A2-A9E9-A96C-D8507F1C78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7711" y="315637"/>
            <a:ext cx="6602185" cy="1151965"/>
          </a:xfrm>
          <a:ln w="41275">
            <a:solidFill>
              <a:srgbClr val="92D050"/>
            </a:solidFill>
          </a:ln>
        </p:spPr>
        <p:txBody>
          <a:bodyPr/>
          <a:lstStyle/>
          <a:p>
            <a:pPr algn="ctr"/>
            <a:r>
              <a:rPr lang="de-DE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ptos Display" panose="020B0004020202020204" pitchFamily="34" charset="0"/>
              </a:rPr>
              <a:t>Wo macht man was ?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EFF81C9-4976-7A7A-910D-B20A88A838D4}"/>
              </a:ext>
            </a:extLst>
          </p:cNvPr>
          <p:cNvSpPr/>
          <p:nvPr/>
        </p:nvSpPr>
        <p:spPr>
          <a:xfrm>
            <a:off x="7768503" y="1628650"/>
            <a:ext cx="2432077" cy="92333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ptos Display" panose="020B0004020202020204" pitchFamily="34" charset="0"/>
              </a:rPr>
              <a:t>Am See</a:t>
            </a:r>
          </a:p>
        </p:txBody>
      </p:sp>
      <p:sp>
        <p:nvSpPr>
          <p:cNvPr id="6" name="Arrow: Down 5">
            <a:extLst>
              <a:ext uri="{FF2B5EF4-FFF2-40B4-BE49-F238E27FC236}">
                <a16:creationId xmlns:a16="http://schemas.microsoft.com/office/drawing/2014/main" id="{11BDC93B-B9D0-AF5A-BF84-3630211CBE2D}"/>
              </a:ext>
            </a:extLst>
          </p:cNvPr>
          <p:cNvSpPr/>
          <p:nvPr/>
        </p:nvSpPr>
        <p:spPr>
          <a:xfrm>
            <a:off x="8654084" y="2647074"/>
            <a:ext cx="342900" cy="787400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D4716C-4571-5607-0E2E-0210F849F4A8}"/>
              </a:ext>
            </a:extLst>
          </p:cNvPr>
          <p:cNvSpPr/>
          <p:nvPr/>
        </p:nvSpPr>
        <p:spPr>
          <a:xfrm>
            <a:off x="5229332" y="3436082"/>
            <a:ext cx="6849504" cy="92333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ptos Display" panose="020B0004020202020204" pitchFamily="34" charset="0"/>
              </a:rPr>
              <a:t>b</a:t>
            </a:r>
            <a:r>
              <a:rPr lang="en-US" sz="54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ptos Display" panose="020B0004020202020204" pitchFamily="34" charset="0"/>
              </a:rPr>
              <a:t>aden</a:t>
            </a:r>
            <a:r>
              <a:rPr lang="en-U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ptos Display" panose="020B0004020202020204" pitchFamily="34" charset="0"/>
              </a:rPr>
              <a:t> /</a:t>
            </a:r>
            <a:r>
              <a:rPr lang="en-US" sz="54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ptos Display" panose="020B0004020202020204" pitchFamily="34" charset="0"/>
              </a:rPr>
              <a:t>fischen</a:t>
            </a:r>
            <a:r>
              <a:rPr lang="en-U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ptos Display" panose="020B0004020202020204" pitchFamily="34" charset="0"/>
              </a:rPr>
              <a:t>/ </a:t>
            </a:r>
            <a:r>
              <a:rPr lang="en-US" sz="54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ptos Display" panose="020B0004020202020204" pitchFamily="34" charset="0"/>
              </a:rPr>
              <a:t>surfen</a:t>
            </a:r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Aptos Display" panose="020B00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9D860B7-7125-3660-C3A5-357CE9AB0B40}"/>
              </a:ext>
            </a:extLst>
          </p:cNvPr>
          <p:cNvSpPr txBox="1"/>
          <p:nvPr/>
        </p:nvSpPr>
        <p:spPr>
          <a:xfrm>
            <a:off x="5874429" y="4982125"/>
            <a:ext cx="5902210" cy="707886"/>
          </a:xfrm>
          <a:prstGeom prst="rect">
            <a:avLst/>
          </a:prstGeom>
          <a:noFill/>
          <a:ln w="34925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de-DE" sz="4000" dirty="0">
                <a:solidFill>
                  <a:srgbClr val="FFC000"/>
                </a:solidFill>
                <a:latin typeface="Aptos Display" panose="020B0004020202020204" pitchFamily="34" charset="0"/>
              </a:rPr>
              <a:t>Am See kann man surfen.</a:t>
            </a:r>
          </a:p>
        </p:txBody>
      </p:sp>
      <p:pic>
        <p:nvPicPr>
          <p:cNvPr id="6146" name="Picture 2" descr="8,838,460 Sea Stock Photos - Free &amp; Royalty-Free Stock Photos from  Dreamstime">
            <a:extLst>
              <a:ext uri="{FF2B5EF4-FFF2-40B4-BE49-F238E27FC236}">
                <a16:creationId xmlns:a16="http://schemas.microsoft.com/office/drawing/2014/main" id="{CF1B13F2-2398-2540-04C0-14D2A8BFE0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452" y="1864355"/>
            <a:ext cx="4818065" cy="4373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06096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F2F46C-C2A2-A9E9-A96C-D8507F1C78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7711" y="315637"/>
            <a:ext cx="6602185" cy="1151965"/>
          </a:xfrm>
          <a:ln w="41275">
            <a:solidFill>
              <a:srgbClr val="92D050"/>
            </a:solidFill>
          </a:ln>
        </p:spPr>
        <p:txBody>
          <a:bodyPr/>
          <a:lstStyle/>
          <a:p>
            <a:pPr algn="ctr"/>
            <a:r>
              <a:rPr lang="de-DE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ptos Display" panose="020B0004020202020204" pitchFamily="34" charset="0"/>
              </a:rPr>
              <a:t>Wo macht man was ?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EFF81C9-4976-7A7A-910D-B20A88A838D4}"/>
              </a:ext>
            </a:extLst>
          </p:cNvPr>
          <p:cNvSpPr/>
          <p:nvPr/>
        </p:nvSpPr>
        <p:spPr>
          <a:xfrm>
            <a:off x="7153755" y="1628650"/>
            <a:ext cx="3661580" cy="92333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ptos Display" panose="020B0004020202020204" pitchFamily="34" charset="0"/>
              </a:rPr>
              <a:t>In der Disco</a:t>
            </a:r>
          </a:p>
        </p:txBody>
      </p:sp>
      <p:sp>
        <p:nvSpPr>
          <p:cNvPr id="6" name="Arrow: Down 5">
            <a:extLst>
              <a:ext uri="{FF2B5EF4-FFF2-40B4-BE49-F238E27FC236}">
                <a16:creationId xmlns:a16="http://schemas.microsoft.com/office/drawing/2014/main" id="{11BDC93B-B9D0-AF5A-BF84-3630211CBE2D}"/>
              </a:ext>
            </a:extLst>
          </p:cNvPr>
          <p:cNvSpPr/>
          <p:nvPr/>
        </p:nvSpPr>
        <p:spPr>
          <a:xfrm>
            <a:off x="8654084" y="2647074"/>
            <a:ext cx="342900" cy="787400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D4716C-4571-5607-0E2E-0210F849F4A8}"/>
              </a:ext>
            </a:extLst>
          </p:cNvPr>
          <p:cNvSpPr/>
          <p:nvPr/>
        </p:nvSpPr>
        <p:spPr>
          <a:xfrm>
            <a:off x="5611713" y="3436082"/>
            <a:ext cx="6084744" cy="92333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ptos Display" panose="020B0004020202020204" pitchFamily="34" charset="0"/>
              </a:rPr>
              <a:t>Tanzen</a:t>
            </a:r>
            <a:r>
              <a:rPr lang="en-U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ptos Display" panose="020B0004020202020204" pitchFamily="34" charset="0"/>
              </a:rPr>
              <a:t>/Musik </a:t>
            </a:r>
            <a:r>
              <a:rPr lang="en-US" sz="54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ptos Display" panose="020B0004020202020204" pitchFamily="34" charset="0"/>
              </a:rPr>
              <a:t>hören</a:t>
            </a:r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Aptos Display" panose="020B00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9D860B7-7125-3660-C3A5-357CE9AB0B40}"/>
              </a:ext>
            </a:extLst>
          </p:cNvPr>
          <p:cNvSpPr txBox="1"/>
          <p:nvPr/>
        </p:nvSpPr>
        <p:spPr>
          <a:xfrm>
            <a:off x="5174454" y="4982125"/>
            <a:ext cx="6602185" cy="707886"/>
          </a:xfrm>
          <a:prstGeom prst="rect">
            <a:avLst/>
          </a:prstGeom>
          <a:noFill/>
          <a:ln w="34925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de-DE" sz="4000" dirty="0">
                <a:solidFill>
                  <a:srgbClr val="FFC000"/>
                </a:solidFill>
                <a:latin typeface="Aptos Display" panose="020B0004020202020204" pitchFamily="34" charset="0"/>
              </a:rPr>
              <a:t>In der Disco kann man tanzen.</a:t>
            </a:r>
          </a:p>
        </p:txBody>
      </p:sp>
      <p:pic>
        <p:nvPicPr>
          <p:cNvPr id="6146" name="Picture 2" descr="8,838,460 Sea Stock Photos - Free &amp; Royalty-Free Stock Photos from  Dreamstime">
            <a:extLst>
              <a:ext uri="{FF2B5EF4-FFF2-40B4-BE49-F238E27FC236}">
                <a16:creationId xmlns:a16="http://schemas.microsoft.com/office/drawing/2014/main" id="{CF1B13F2-2398-2540-04C0-14D2A8BFE0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452" y="1864355"/>
            <a:ext cx="4818065" cy="4373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1740149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0</TotalTime>
  <Words>183</Words>
  <Application>Microsoft Office PowerPoint</Application>
  <PresentationFormat>Widescreen</PresentationFormat>
  <Paragraphs>48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Aharoni</vt:lpstr>
      <vt:lpstr>Algerian</vt:lpstr>
      <vt:lpstr>Aptos Display</vt:lpstr>
      <vt:lpstr>Arial</vt:lpstr>
      <vt:lpstr>Century Gothic</vt:lpstr>
      <vt:lpstr>Comic Sans MS</vt:lpstr>
      <vt:lpstr>Vapor Trail</vt:lpstr>
      <vt:lpstr>Wo und Was ?</vt:lpstr>
      <vt:lpstr>Wo macht man was ? </vt:lpstr>
      <vt:lpstr>Wo macht man was ? </vt:lpstr>
      <vt:lpstr>Wo macht man was ? </vt:lpstr>
      <vt:lpstr>Wo macht man was ? </vt:lpstr>
      <vt:lpstr>Wo macht man was ? </vt:lpstr>
      <vt:lpstr>In der </vt:lpstr>
      <vt:lpstr>Wo macht man was ? </vt:lpstr>
      <vt:lpstr>Wo macht man was ? </vt:lpstr>
      <vt:lpstr>Wo macht man was ? </vt:lpstr>
      <vt:lpstr>Concept Check     </vt:lpstr>
      <vt:lpstr>Extra Linke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Das Perfekt</dc:title>
  <dc:creator>Mona</dc:creator>
  <cp:lastModifiedBy>HP</cp:lastModifiedBy>
  <cp:revision>14</cp:revision>
  <dcterms:created xsi:type="dcterms:W3CDTF">2021-05-25T12:25:50Z</dcterms:created>
  <dcterms:modified xsi:type="dcterms:W3CDTF">2023-09-21T08:39:16Z</dcterms:modified>
</cp:coreProperties>
</file>