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70" r:id="rId3"/>
    <p:sldId id="273" r:id="rId4"/>
    <p:sldId id="272" r:id="rId5"/>
    <p:sldId id="274" r:id="rId6"/>
    <p:sldId id="275" r:id="rId7"/>
    <p:sldId id="271" r:id="rId8"/>
    <p:sldId id="276" r:id="rId9"/>
    <p:sldId id="277" r:id="rId10"/>
    <p:sldId id="278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7AFFB9B-9FB8-469E-96F9-4D32314110B6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4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D4B9363-8B87-41B7-9F8E-64519CBB8F3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82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EF5746-5284-4951-9F37-7AE924EDBCB7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321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2398B29-7265-4A65-A2A4-6703C057B7C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51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09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21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5337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35BB1C6-BF8F-4481-8AB2-603A1C8A906A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0976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ct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DB4A12-183B-7EE4-F9E9-147268364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3DF32E-4EFF-703B-2C9A-6EE650CD1D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EA77D6-2EE5-B5D0-D83C-5DB132C350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BF7F9-9AD3-460D-99C0-D783C698924B}" type="slidenum">
              <a:rPr lang="pt-PT" altLang="de-DE"/>
              <a:pPr/>
              <a:t>‹#›</a:t>
            </a:fld>
            <a:endParaRPr lang="pt-PT" altLang="de-DE"/>
          </a:p>
        </p:txBody>
      </p:sp>
    </p:spTree>
    <p:extLst>
      <p:ext uri="{BB962C8B-B14F-4D97-AF65-F5344CB8AC3E}">
        <p14:creationId xmlns:p14="http://schemas.microsoft.com/office/powerpoint/2010/main" val="3183913202"/>
      </p:ext>
    </p:extLst>
  </p:cSld>
  <p:clrMapOvr>
    <a:masterClrMapping/>
  </p:clrMapOvr>
  <p:transition>
    <p:split orient="vert"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8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0084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F7F47CF-67C9-420C-80A5-E2069FF0C2DF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766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110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9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6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837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6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13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/de/deutsch-als-fremdsprache-daf/606933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327B8F-771C-3D96-68DB-40339E367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600"/>
            <a:ext cx="3096344" cy="825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18394A-23F6-B799-46A2-D49E98D8C29D}"/>
              </a:ext>
            </a:extLst>
          </p:cNvPr>
          <p:cNvSpPr txBox="1"/>
          <p:nvPr/>
        </p:nvSpPr>
        <p:spPr>
          <a:xfrm>
            <a:off x="2801892" y="888971"/>
            <a:ext cx="6999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lgerian" panose="04020705040A02060702" pitchFamily="82" charset="0"/>
              </a:rPr>
              <a:t>8. </a:t>
            </a:r>
            <a:r>
              <a:rPr lang="en-US" sz="2800" dirty="0" err="1">
                <a:latin typeface="Algerian" panose="04020705040A02060702" pitchFamily="82" charset="0"/>
              </a:rPr>
              <a:t>Klasse</a:t>
            </a:r>
            <a:r>
              <a:rPr lang="en-US" sz="2800" dirty="0">
                <a:latin typeface="Algerian" panose="04020705040A02060702" pitchFamily="82" charset="0"/>
              </a:rPr>
              <a:t> </a:t>
            </a:r>
          </a:p>
          <a:p>
            <a:r>
              <a:rPr lang="en-US" sz="2800" dirty="0" err="1">
                <a:latin typeface="Algerian" panose="04020705040A02060702" pitchFamily="82" charset="0"/>
              </a:rPr>
              <a:t>Lektion</a:t>
            </a:r>
            <a:r>
              <a:rPr lang="en-US" sz="2800" dirty="0">
                <a:latin typeface="Algerian" panose="04020705040A02060702" pitchFamily="82" charset="0"/>
              </a:rPr>
              <a:t> 37 : Tipps </a:t>
            </a:r>
            <a:r>
              <a:rPr lang="en-US" sz="2800" dirty="0" err="1">
                <a:latin typeface="Algerian" panose="04020705040A02060702" pitchFamily="82" charset="0"/>
              </a:rPr>
              <a:t>zum</a:t>
            </a:r>
            <a:r>
              <a:rPr lang="en-US" sz="2800" dirty="0">
                <a:latin typeface="Algerian" panose="04020705040A02060702" pitchFamily="82" charset="0"/>
              </a:rPr>
              <a:t> </a:t>
            </a:r>
            <a:r>
              <a:rPr lang="en-US" sz="2800" dirty="0" err="1">
                <a:latin typeface="Algerian" panose="04020705040A02060702" pitchFamily="82" charset="0"/>
              </a:rPr>
              <a:t>Geburtstag</a:t>
            </a:r>
            <a:endParaRPr lang="de-DE" sz="2800" dirty="0">
              <a:latin typeface="Algerian" panose="04020705040A02060702" pitchFamily="82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3704F2B-A81D-4FE5-E0C5-E57A9B92B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420000">
            <a:off x="1060578" y="2517741"/>
            <a:ext cx="9755187" cy="1473990"/>
          </a:xfrm>
        </p:spPr>
        <p:txBody>
          <a:bodyPr/>
          <a:lstStyle/>
          <a:p>
            <a:r>
              <a:rPr lang="de-DE" dirty="0"/>
              <a:t>Wo und Was ?</a:t>
            </a:r>
          </a:p>
        </p:txBody>
      </p:sp>
    </p:spTree>
    <p:extLst>
      <p:ext uri="{BB962C8B-B14F-4D97-AF65-F5344CB8AC3E}">
        <p14:creationId xmlns:p14="http://schemas.microsoft.com/office/powerpoint/2010/main" val="402747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F46C-C2A2-A9E9-A96C-D8507F1C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711" y="315637"/>
            <a:ext cx="6602185" cy="1151965"/>
          </a:xfrm>
          <a:ln w="41275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de-D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</a:rPr>
              <a:t>Wo macht man was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FF81C9-4976-7A7A-910D-B20A88A838D4}"/>
              </a:ext>
            </a:extLst>
          </p:cNvPr>
          <p:cNvSpPr/>
          <p:nvPr/>
        </p:nvSpPr>
        <p:spPr>
          <a:xfrm>
            <a:off x="7646681" y="1628650"/>
            <a:ext cx="2675732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Bei Oma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1BDC93B-B9D0-AF5A-BF84-3630211CBE2D}"/>
              </a:ext>
            </a:extLst>
          </p:cNvPr>
          <p:cNvSpPr/>
          <p:nvPr/>
        </p:nvSpPr>
        <p:spPr>
          <a:xfrm>
            <a:off x="8654084" y="2647074"/>
            <a:ext cx="342900" cy="7874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4716C-4571-5607-0E2E-0210F849F4A8}"/>
              </a:ext>
            </a:extLst>
          </p:cNvPr>
          <p:cNvSpPr/>
          <p:nvPr/>
        </p:nvSpPr>
        <p:spPr>
          <a:xfrm>
            <a:off x="5653298" y="3436082"/>
            <a:ext cx="6001579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bleiben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/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spaß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haben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D860B7-7125-3660-C3A5-357CE9AB0B40}"/>
              </a:ext>
            </a:extLst>
          </p:cNvPr>
          <p:cNvSpPr txBox="1"/>
          <p:nvPr/>
        </p:nvSpPr>
        <p:spPr>
          <a:xfrm>
            <a:off x="5174454" y="4982125"/>
            <a:ext cx="6716094" cy="707886"/>
          </a:xfrm>
          <a:prstGeom prst="rect">
            <a:avLst/>
          </a:prstGeom>
          <a:noFill/>
          <a:ln w="3492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FFC000"/>
                </a:solidFill>
                <a:latin typeface="Aptos Display" panose="020B0004020202020204" pitchFamily="34" charset="0"/>
              </a:rPr>
              <a:t>Bei Oma kann man spaß haben.</a:t>
            </a:r>
          </a:p>
        </p:txBody>
      </p:sp>
      <p:pic>
        <p:nvPicPr>
          <p:cNvPr id="6146" name="Picture 2" descr="8,838,460 Sea Stock Photos - Free &amp; Royalty-Free Stock Photos from  Dreamstime">
            <a:extLst>
              <a:ext uri="{FF2B5EF4-FFF2-40B4-BE49-F238E27FC236}">
                <a16:creationId xmlns:a16="http://schemas.microsoft.com/office/drawing/2014/main" id="{CF1B13F2-2398-2540-04C0-14D2A8BFE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52" y="1864355"/>
            <a:ext cx="4818065" cy="437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365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82D7E-43E1-669D-0C93-43FBEB872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559201"/>
          </a:xfrm>
        </p:spPr>
        <p:txBody>
          <a:bodyPr>
            <a:normAutofit fontScale="90000"/>
          </a:bodyPr>
          <a:lstStyle/>
          <a:p>
            <a:r>
              <a:rPr lang="en-US" dirty="0"/>
              <a:t>Concept Check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A7CA0-DC63-C316-94C1-D08622436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57400" y="980729"/>
            <a:ext cx="7783016" cy="180019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098" name="Picture 2" descr="Voting Concept. Check Box and Red Question Sign Stock Illustration -  Illustration of ballot, design: 77704770">
            <a:extLst>
              <a:ext uri="{FF2B5EF4-FFF2-40B4-BE49-F238E27FC236}">
                <a16:creationId xmlns:a16="http://schemas.microsoft.com/office/drawing/2014/main" id="{E80ED3C2-75E8-0131-D17D-CA65B42FA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321627"/>
            <a:ext cx="1781944" cy="15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AF0B51-0129-9FEC-0DBC-E757496C6E36}"/>
              </a:ext>
            </a:extLst>
          </p:cNvPr>
          <p:cNvSpPr txBox="1"/>
          <p:nvPr/>
        </p:nvSpPr>
        <p:spPr>
          <a:xfrm>
            <a:off x="1919536" y="2204864"/>
            <a:ext cx="7783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Arbeitsbuch</a:t>
            </a:r>
            <a:r>
              <a:rPr lang="en-US" dirty="0"/>
              <a:t> : S. 10 </a:t>
            </a:r>
            <a:r>
              <a:rPr lang="de-DE" dirty="0"/>
              <a:t>Übung 2 A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2546015"/>
      </p:ext>
    </p:extLst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Extra Linke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1120675"/>
          </a:xfrm>
        </p:spPr>
        <p:txBody>
          <a:bodyPr/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https://www.liveworksheets.com/w/de/deutsch-als-fremdsprache-daf/606933</a:t>
            </a:r>
            <a:endParaRPr lang="en-US" sz="3600" dirty="0">
              <a:solidFill>
                <a:schemeClr val="accent5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3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F46C-C2A2-A9E9-A96C-D8507F1C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493065"/>
            <a:ext cx="10396882" cy="1151965"/>
          </a:xfrm>
        </p:spPr>
        <p:txBody>
          <a:bodyPr/>
          <a:lstStyle/>
          <a:p>
            <a:pPr algn="ctr"/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ptos Display" panose="020B0004020202020204" pitchFamily="34" charset="0"/>
              </a:rPr>
              <a:t>Wo macht man was ? </a:t>
            </a:r>
          </a:p>
        </p:txBody>
      </p:sp>
      <p:pic>
        <p:nvPicPr>
          <p:cNvPr id="1026" name="Picture 2" descr="Kinos sagen Netflix Kampf an: Kino-Abo für 22 € ab 9. März 2023">
            <a:extLst>
              <a:ext uri="{FF2B5EF4-FFF2-40B4-BE49-F238E27FC236}">
                <a16:creationId xmlns:a16="http://schemas.microsoft.com/office/drawing/2014/main" id="{E71AA964-4058-74AF-C817-AA623B03F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89" y="1596697"/>
            <a:ext cx="6980583" cy="243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FF81C9-4976-7A7A-910D-B20A88A838D4}"/>
              </a:ext>
            </a:extLst>
          </p:cNvPr>
          <p:cNvSpPr/>
          <p:nvPr/>
        </p:nvSpPr>
        <p:spPr>
          <a:xfrm>
            <a:off x="8207024" y="1191625"/>
            <a:ext cx="2537875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Im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 Kino 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1BDC93B-B9D0-AF5A-BF84-3630211CBE2D}"/>
              </a:ext>
            </a:extLst>
          </p:cNvPr>
          <p:cNvSpPr/>
          <p:nvPr/>
        </p:nvSpPr>
        <p:spPr>
          <a:xfrm>
            <a:off x="9064973" y="2114955"/>
            <a:ext cx="342900" cy="7874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4716C-4571-5607-0E2E-0210F849F4A8}"/>
              </a:ext>
            </a:extLst>
          </p:cNvPr>
          <p:cNvSpPr/>
          <p:nvPr/>
        </p:nvSpPr>
        <p:spPr>
          <a:xfrm>
            <a:off x="7598940" y="3372280"/>
            <a:ext cx="375404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Filme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sehen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D860B7-7125-3660-C3A5-357CE9AB0B40}"/>
              </a:ext>
            </a:extLst>
          </p:cNvPr>
          <p:cNvSpPr txBox="1"/>
          <p:nvPr/>
        </p:nvSpPr>
        <p:spPr>
          <a:xfrm>
            <a:off x="5028608" y="4907360"/>
            <a:ext cx="6793277" cy="707886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FFC000"/>
                </a:solidFill>
                <a:latin typeface="Aptos Display" panose="020B0004020202020204" pitchFamily="34" charset="0"/>
              </a:rPr>
              <a:t>Im Kino kann man Filme sehen . </a:t>
            </a:r>
          </a:p>
        </p:txBody>
      </p:sp>
    </p:spTree>
    <p:extLst>
      <p:ext uri="{BB962C8B-B14F-4D97-AF65-F5344CB8AC3E}">
        <p14:creationId xmlns:p14="http://schemas.microsoft.com/office/powerpoint/2010/main" val="366756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F46C-C2A2-A9E9-A96C-D8507F1C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493065"/>
            <a:ext cx="10396882" cy="1151965"/>
          </a:xfrm>
        </p:spPr>
        <p:txBody>
          <a:bodyPr/>
          <a:lstStyle/>
          <a:p>
            <a:pPr algn="ctr"/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ptos Display" panose="020B0004020202020204" pitchFamily="34" charset="0"/>
              </a:rPr>
              <a:t>Wo macht man was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FF81C9-4976-7A7A-910D-B20A88A838D4}"/>
              </a:ext>
            </a:extLst>
          </p:cNvPr>
          <p:cNvSpPr/>
          <p:nvPr/>
        </p:nvSpPr>
        <p:spPr>
          <a:xfrm>
            <a:off x="8307853" y="1191625"/>
            <a:ext cx="2336217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Im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 Zoo 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1BDC93B-B9D0-AF5A-BF84-3630211CBE2D}"/>
              </a:ext>
            </a:extLst>
          </p:cNvPr>
          <p:cNvSpPr/>
          <p:nvPr/>
        </p:nvSpPr>
        <p:spPr>
          <a:xfrm>
            <a:off x="9064973" y="2114955"/>
            <a:ext cx="342900" cy="7874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4716C-4571-5607-0E2E-0210F849F4A8}"/>
              </a:ext>
            </a:extLst>
          </p:cNvPr>
          <p:cNvSpPr/>
          <p:nvPr/>
        </p:nvSpPr>
        <p:spPr>
          <a:xfrm>
            <a:off x="7628667" y="3400475"/>
            <a:ext cx="3558411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Tiere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sehen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D860B7-7125-3660-C3A5-357CE9AB0B40}"/>
              </a:ext>
            </a:extLst>
          </p:cNvPr>
          <p:cNvSpPr txBox="1"/>
          <p:nvPr/>
        </p:nvSpPr>
        <p:spPr>
          <a:xfrm>
            <a:off x="5634609" y="4958489"/>
            <a:ext cx="6350561" cy="707886"/>
          </a:xfrm>
          <a:prstGeom prst="rect">
            <a:avLst/>
          </a:prstGeom>
          <a:noFill/>
          <a:ln w="2222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FFC000"/>
                </a:solidFill>
                <a:latin typeface="Aptos Display" panose="020B0004020202020204" pitchFamily="34" charset="0"/>
              </a:rPr>
              <a:t>Im Zoo darf man Filme sehen . </a:t>
            </a:r>
          </a:p>
        </p:txBody>
      </p:sp>
      <p:pic>
        <p:nvPicPr>
          <p:cNvPr id="2050" name="Picture 2" descr="Zoo Berlin | Zoo Eindruck - YouTube">
            <a:extLst>
              <a:ext uri="{FF2B5EF4-FFF2-40B4-BE49-F238E27FC236}">
                <a16:creationId xmlns:a16="http://schemas.microsoft.com/office/drawing/2014/main" id="{9398A5D1-DAE7-B8D4-1A4F-2E09B2B1A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15" y="1802938"/>
            <a:ext cx="5290351" cy="296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33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F46C-C2A2-A9E9-A96C-D8507F1C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711" y="315637"/>
            <a:ext cx="6602185" cy="1151965"/>
          </a:xfrm>
          <a:ln w="41275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de-D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</a:rPr>
              <a:t>Wo macht man was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FF81C9-4976-7A7A-910D-B20A88A838D4}"/>
              </a:ext>
            </a:extLst>
          </p:cNvPr>
          <p:cNvSpPr/>
          <p:nvPr/>
        </p:nvSpPr>
        <p:spPr>
          <a:xfrm>
            <a:off x="6631139" y="1628650"/>
            <a:ext cx="4706801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Im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Feriencamp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 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1BDC93B-B9D0-AF5A-BF84-3630211CBE2D}"/>
              </a:ext>
            </a:extLst>
          </p:cNvPr>
          <p:cNvSpPr/>
          <p:nvPr/>
        </p:nvSpPr>
        <p:spPr>
          <a:xfrm>
            <a:off x="8654084" y="2647074"/>
            <a:ext cx="342900" cy="7874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4716C-4571-5607-0E2E-0210F849F4A8}"/>
              </a:ext>
            </a:extLst>
          </p:cNvPr>
          <p:cNvSpPr/>
          <p:nvPr/>
        </p:nvSpPr>
        <p:spPr>
          <a:xfrm>
            <a:off x="5983909" y="3369196"/>
            <a:ext cx="6001259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Leute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kennenlernen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D860B7-7125-3660-C3A5-357CE9AB0B40}"/>
              </a:ext>
            </a:extLst>
          </p:cNvPr>
          <p:cNvSpPr txBox="1"/>
          <p:nvPr/>
        </p:nvSpPr>
        <p:spPr>
          <a:xfrm>
            <a:off x="5478804" y="4949370"/>
            <a:ext cx="6350561" cy="1323439"/>
          </a:xfrm>
          <a:prstGeom prst="rect">
            <a:avLst/>
          </a:prstGeom>
          <a:noFill/>
          <a:ln w="2222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FFC000"/>
                </a:solidFill>
                <a:latin typeface="Aptos Display" panose="020B0004020202020204" pitchFamily="34" charset="0"/>
              </a:rPr>
              <a:t>Im Feriencamp kann man Leute kennenlernen. </a:t>
            </a:r>
          </a:p>
        </p:txBody>
      </p:sp>
      <p:pic>
        <p:nvPicPr>
          <p:cNvPr id="2052" name="Picture 4" descr="Familie, Kinder und Jugend - Feriencamps und Kurse - Schnitzschule  Geisler-Moroder">
            <a:extLst>
              <a:ext uri="{FF2B5EF4-FFF2-40B4-BE49-F238E27FC236}">
                <a16:creationId xmlns:a16="http://schemas.microsoft.com/office/drawing/2014/main" id="{99774823-4815-4BDE-9D4F-1B4EF2262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26" y="1908630"/>
            <a:ext cx="4908717" cy="436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6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F46C-C2A2-A9E9-A96C-D8507F1C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711" y="315637"/>
            <a:ext cx="6602185" cy="1151965"/>
          </a:xfrm>
          <a:ln w="41275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de-D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</a:rPr>
              <a:t>Wo macht man was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FF81C9-4976-7A7A-910D-B20A88A838D4}"/>
              </a:ext>
            </a:extLst>
          </p:cNvPr>
          <p:cNvSpPr/>
          <p:nvPr/>
        </p:nvSpPr>
        <p:spPr>
          <a:xfrm>
            <a:off x="7761384" y="1628650"/>
            <a:ext cx="2446312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Im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 Bett 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1BDC93B-B9D0-AF5A-BF84-3630211CBE2D}"/>
              </a:ext>
            </a:extLst>
          </p:cNvPr>
          <p:cNvSpPr/>
          <p:nvPr/>
        </p:nvSpPr>
        <p:spPr>
          <a:xfrm>
            <a:off x="8654084" y="2647074"/>
            <a:ext cx="342900" cy="7874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4716C-4571-5607-0E2E-0210F849F4A8}"/>
              </a:ext>
            </a:extLst>
          </p:cNvPr>
          <p:cNvSpPr/>
          <p:nvPr/>
        </p:nvSpPr>
        <p:spPr>
          <a:xfrm>
            <a:off x="7622917" y="3369196"/>
            <a:ext cx="2723246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schlafen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D860B7-7125-3660-C3A5-357CE9AB0B40}"/>
              </a:ext>
            </a:extLst>
          </p:cNvPr>
          <p:cNvSpPr txBox="1"/>
          <p:nvPr/>
        </p:nvSpPr>
        <p:spPr>
          <a:xfrm>
            <a:off x="5874429" y="4982125"/>
            <a:ext cx="5902210" cy="707886"/>
          </a:xfrm>
          <a:prstGeom prst="rect">
            <a:avLst/>
          </a:prstGeom>
          <a:noFill/>
          <a:ln w="2222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FFC000"/>
                </a:solidFill>
                <a:latin typeface="Aptos Display" panose="020B0004020202020204" pitchFamily="34" charset="0"/>
              </a:rPr>
              <a:t>Im Bett kann man schlafen .</a:t>
            </a:r>
          </a:p>
        </p:txBody>
      </p:sp>
      <p:pic>
        <p:nvPicPr>
          <p:cNvPr id="4098" name="Picture 2" descr="Massivholz »Dolce Vita II« Wildeiche Bett • slewo.com">
            <a:extLst>
              <a:ext uri="{FF2B5EF4-FFF2-40B4-BE49-F238E27FC236}">
                <a16:creationId xmlns:a16="http://schemas.microsoft.com/office/drawing/2014/main" id="{DA39040E-9F6B-E44D-D4AF-092CF18B9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97" y="1628650"/>
            <a:ext cx="4877098" cy="472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71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F46C-C2A2-A9E9-A96C-D8507F1C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711" y="315637"/>
            <a:ext cx="6602185" cy="1151965"/>
          </a:xfrm>
          <a:ln w="41275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de-D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</a:rPr>
              <a:t>Wo macht man was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FF81C9-4976-7A7A-910D-B20A88A838D4}"/>
              </a:ext>
            </a:extLst>
          </p:cNvPr>
          <p:cNvSpPr/>
          <p:nvPr/>
        </p:nvSpPr>
        <p:spPr>
          <a:xfrm>
            <a:off x="6342631" y="1628650"/>
            <a:ext cx="5283819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Im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Schwimmbad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 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1BDC93B-B9D0-AF5A-BF84-3630211CBE2D}"/>
              </a:ext>
            </a:extLst>
          </p:cNvPr>
          <p:cNvSpPr/>
          <p:nvPr/>
        </p:nvSpPr>
        <p:spPr>
          <a:xfrm>
            <a:off x="8654084" y="2647074"/>
            <a:ext cx="342900" cy="7874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4716C-4571-5607-0E2E-0210F849F4A8}"/>
              </a:ext>
            </a:extLst>
          </p:cNvPr>
          <p:cNvSpPr/>
          <p:nvPr/>
        </p:nvSpPr>
        <p:spPr>
          <a:xfrm>
            <a:off x="7078411" y="3369196"/>
            <a:ext cx="3812262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schwimmen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D860B7-7125-3660-C3A5-357CE9AB0B40}"/>
              </a:ext>
            </a:extLst>
          </p:cNvPr>
          <p:cNvSpPr txBox="1"/>
          <p:nvPr/>
        </p:nvSpPr>
        <p:spPr>
          <a:xfrm>
            <a:off x="5874429" y="4982125"/>
            <a:ext cx="5902210" cy="1323439"/>
          </a:xfrm>
          <a:prstGeom prst="rect">
            <a:avLst/>
          </a:prstGeom>
          <a:noFill/>
          <a:ln w="3492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FFC000"/>
                </a:solidFill>
                <a:latin typeface="Aptos Display" panose="020B0004020202020204" pitchFamily="34" charset="0"/>
              </a:rPr>
              <a:t>Im Schwimmbad kann man schwimmen.</a:t>
            </a:r>
          </a:p>
        </p:txBody>
      </p:sp>
      <p:pic>
        <p:nvPicPr>
          <p:cNvPr id="5122" name="Picture 2" descr="Morges Schwimmbad | Morges Région Tourisme">
            <a:extLst>
              <a:ext uri="{FF2B5EF4-FFF2-40B4-BE49-F238E27FC236}">
                <a16:creationId xmlns:a16="http://schemas.microsoft.com/office/drawing/2014/main" id="{2B74436C-2FE4-7969-8822-9DC9F33BC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75" y="1628650"/>
            <a:ext cx="5283819" cy="491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98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A34E-1A75-4104-36F5-2E1774D5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386" y="2641323"/>
            <a:ext cx="2486885" cy="571760"/>
          </a:xfrm>
        </p:spPr>
        <p:txBody>
          <a:bodyPr>
            <a:noAutofit/>
          </a:bodyPr>
          <a:lstStyle/>
          <a:p>
            <a:pPr algn="ctr"/>
            <a:r>
              <a:rPr lang="de-DE" dirty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der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6E17B99-C9FF-B053-EF0B-0778C2DC0318}"/>
              </a:ext>
            </a:extLst>
          </p:cNvPr>
          <p:cNvSpPr/>
          <p:nvPr/>
        </p:nvSpPr>
        <p:spPr>
          <a:xfrm>
            <a:off x="742305" y="3096878"/>
            <a:ext cx="3035300" cy="12827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319169EF-AC23-8A6C-04DC-0522D21B7682}"/>
              </a:ext>
            </a:extLst>
          </p:cNvPr>
          <p:cNvSpPr/>
          <p:nvPr/>
        </p:nvSpPr>
        <p:spPr>
          <a:xfrm rot="5400000">
            <a:off x="5236692" y="1524900"/>
            <a:ext cx="996714" cy="321235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B3C8716E-4C7C-1483-B135-E574983321AD}"/>
              </a:ext>
            </a:extLst>
          </p:cNvPr>
          <p:cNvSpPr/>
          <p:nvPr/>
        </p:nvSpPr>
        <p:spPr>
          <a:xfrm rot="6477378">
            <a:off x="9225470" y="2412010"/>
            <a:ext cx="1227650" cy="321235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24F79A-2B45-76EF-2C87-6680A2EF541E}"/>
              </a:ext>
            </a:extLst>
          </p:cNvPr>
          <p:cNvSpPr txBox="1"/>
          <p:nvPr/>
        </p:nvSpPr>
        <p:spPr>
          <a:xfrm>
            <a:off x="342482" y="1214575"/>
            <a:ext cx="1866900" cy="707886"/>
          </a:xfrm>
          <a:prstGeom prst="rect">
            <a:avLst/>
          </a:prstGeom>
          <a:noFill/>
          <a:ln w="412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</a:rPr>
              <a:t>See</a:t>
            </a:r>
            <a:endParaRPr lang="de-DE" sz="2400" b="1" dirty="0">
              <a:solidFill>
                <a:schemeClr val="accent1">
                  <a:lumMod val="60000"/>
                  <a:lumOff val="40000"/>
                </a:schemeClr>
              </a:solidFill>
              <a:latin typeface="Aptos Display" panose="020B00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CEF68E8-9B3A-075D-833D-976D76E12106}"/>
              </a:ext>
            </a:extLst>
          </p:cNvPr>
          <p:cNvSpPr/>
          <p:nvPr/>
        </p:nvSpPr>
        <p:spPr>
          <a:xfrm>
            <a:off x="4350307" y="2412605"/>
            <a:ext cx="2778389" cy="100343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B0AF79C-26AF-DFF9-9B75-D7BB8B8EBEFC}"/>
              </a:ext>
            </a:extLst>
          </p:cNvPr>
          <p:cNvSpPr txBox="1">
            <a:spLocks/>
          </p:cNvSpPr>
          <p:nvPr/>
        </p:nvSpPr>
        <p:spPr>
          <a:xfrm>
            <a:off x="1229725" y="3425220"/>
            <a:ext cx="1959314" cy="751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6600" dirty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Am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ED3092-5FAA-C283-10F7-568F126F9FDC}"/>
              </a:ext>
            </a:extLst>
          </p:cNvPr>
          <p:cNvSpPr/>
          <p:nvPr/>
        </p:nvSpPr>
        <p:spPr>
          <a:xfrm>
            <a:off x="7996248" y="3087566"/>
            <a:ext cx="2778389" cy="100343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B6FB61D-E179-EA55-BB58-E1981F442E52}"/>
              </a:ext>
            </a:extLst>
          </p:cNvPr>
          <p:cNvSpPr txBox="1">
            <a:spLocks/>
          </p:cNvSpPr>
          <p:nvPr/>
        </p:nvSpPr>
        <p:spPr>
          <a:xfrm>
            <a:off x="8287752" y="3303404"/>
            <a:ext cx="2486885" cy="571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Bei</a:t>
            </a: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8DF53E13-7DEF-59EB-EDA7-F41214C83958}"/>
              </a:ext>
            </a:extLst>
          </p:cNvPr>
          <p:cNvSpPr/>
          <p:nvPr/>
        </p:nvSpPr>
        <p:spPr>
          <a:xfrm rot="3670998">
            <a:off x="1174091" y="2537320"/>
            <a:ext cx="996714" cy="321235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C3A6A4-54BF-7EC4-FDC8-FBCF7170F476}"/>
              </a:ext>
            </a:extLst>
          </p:cNvPr>
          <p:cNvSpPr txBox="1"/>
          <p:nvPr/>
        </p:nvSpPr>
        <p:spPr>
          <a:xfrm>
            <a:off x="4479829" y="479274"/>
            <a:ext cx="1866900" cy="707886"/>
          </a:xfrm>
          <a:prstGeom prst="rect">
            <a:avLst/>
          </a:prstGeom>
          <a:noFill/>
          <a:ln w="412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</a:rPr>
              <a:t>Disco</a:t>
            </a:r>
            <a:endParaRPr lang="de-DE" sz="2400" b="1" dirty="0">
              <a:solidFill>
                <a:schemeClr val="accent1">
                  <a:lumMod val="60000"/>
                  <a:lumOff val="40000"/>
                </a:schemeClr>
              </a:solidFill>
              <a:latin typeface="Aptos Display" panose="020B00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8677F8-A433-1B99-ADE2-7C4A3FE28785}"/>
              </a:ext>
            </a:extLst>
          </p:cNvPr>
          <p:cNvSpPr txBox="1"/>
          <p:nvPr/>
        </p:nvSpPr>
        <p:spPr>
          <a:xfrm>
            <a:off x="8934321" y="963131"/>
            <a:ext cx="1866900" cy="707886"/>
          </a:xfrm>
          <a:prstGeom prst="rect">
            <a:avLst/>
          </a:prstGeom>
          <a:noFill/>
          <a:ln w="412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</a:rPr>
              <a:t>Oma</a:t>
            </a:r>
            <a:endParaRPr lang="de-DE" sz="2400" b="1" dirty="0">
              <a:solidFill>
                <a:schemeClr val="accent1">
                  <a:lumMod val="60000"/>
                  <a:lumOff val="40000"/>
                </a:schemeClr>
              </a:solidFill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7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F46C-C2A2-A9E9-A96C-D8507F1C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711" y="315637"/>
            <a:ext cx="6602185" cy="1151965"/>
          </a:xfrm>
          <a:ln w="41275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de-D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</a:rPr>
              <a:t>Wo macht man was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FF81C9-4976-7A7A-910D-B20A88A838D4}"/>
              </a:ext>
            </a:extLst>
          </p:cNvPr>
          <p:cNvSpPr/>
          <p:nvPr/>
        </p:nvSpPr>
        <p:spPr>
          <a:xfrm>
            <a:off x="7768503" y="1628650"/>
            <a:ext cx="2432077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Am See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1BDC93B-B9D0-AF5A-BF84-3630211CBE2D}"/>
              </a:ext>
            </a:extLst>
          </p:cNvPr>
          <p:cNvSpPr/>
          <p:nvPr/>
        </p:nvSpPr>
        <p:spPr>
          <a:xfrm>
            <a:off x="8654084" y="2647074"/>
            <a:ext cx="342900" cy="7874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4716C-4571-5607-0E2E-0210F849F4A8}"/>
              </a:ext>
            </a:extLst>
          </p:cNvPr>
          <p:cNvSpPr/>
          <p:nvPr/>
        </p:nvSpPr>
        <p:spPr>
          <a:xfrm>
            <a:off x="5229332" y="3436082"/>
            <a:ext cx="6849504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b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aden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 /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fischen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/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surfen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D860B7-7125-3660-C3A5-357CE9AB0B40}"/>
              </a:ext>
            </a:extLst>
          </p:cNvPr>
          <p:cNvSpPr txBox="1"/>
          <p:nvPr/>
        </p:nvSpPr>
        <p:spPr>
          <a:xfrm>
            <a:off x="5874429" y="4982125"/>
            <a:ext cx="5902210" cy="707886"/>
          </a:xfrm>
          <a:prstGeom prst="rect">
            <a:avLst/>
          </a:prstGeom>
          <a:noFill/>
          <a:ln w="3492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FFC000"/>
                </a:solidFill>
                <a:latin typeface="Aptos Display" panose="020B0004020202020204" pitchFamily="34" charset="0"/>
              </a:rPr>
              <a:t>Am See kann man surfen.</a:t>
            </a:r>
          </a:p>
        </p:txBody>
      </p:sp>
      <p:pic>
        <p:nvPicPr>
          <p:cNvPr id="6146" name="Picture 2" descr="8,838,460 Sea Stock Photos - Free &amp; Royalty-Free Stock Photos from  Dreamstime">
            <a:extLst>
              <a:ext uri="{FF2B5EF4-FFF2-40B4-BE49-F238E27FC236}">
                <a16:creationId xmlns:a16="http://schemas.microsoft.com/office/drawing/2014/main" id="{CF1B13F2-2398-2540-04C0-14D2A8BFE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52" y="1864355"/>
            <a:ext cx="4818065" cy="437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609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F46C-C2A2-A9E9-A96C-D8507F1C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711" y="315637"/>
            <a:ext cx="6602185" cy="1151965"/>
          </a:xfrm>
          <a:ln w="41275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de-DE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</a:rPr>
              <a:t>Wo macht man was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FF81C9-4976-7A7A-910D-B20A88A838D4}"/>
              </a:ext>
            </a:extLst>
          </p:cNvPr>
          <p:cNvSpPr/>
          <p:nvPr/>
        </p:nvSpPr>
        <p:spPr>
          <a:xfrm>
            <a:off x="7153755" y="1628650"/>
            <a:ext cx="366158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In der Disco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1BDC93B-B9D0-AF5A-BF84-3630211CBE2D}"/>
              </a:ext>
            </a:extLst>
          </p:cNvPr>
          <p:cNvSpPr/>
          <p:nvPr/>
        </p:nvSpPr>
        <p:spPr>
          <a:xfrm>
            <a:off x="8654084" y="2647074"/>
            <a:ext cx="342900" cy="7874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4716C-4571-5607-0E2E-0210F849F4A8}"/>
              </a:ext>
            </a:extLst>
          </p:cNvPr>
          <p:cNvSpPr/>
          <p:nvPr/>
        </p:nvSpPr>
        <p:spPr>
          <a:xfrm>
            <a:off x="5611713" y="3436082"/>
            <a:ext cx="6084744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Tanzen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/Musik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ptos Display" panose="020B0004020202020204" pitchFamily="34" charset="0"/>
              </a:rPr>
              <a:t>hören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D860B7-7125-3660-C3A5-357CE9AB0B40}"/>
              </a:ext>
            </a:extLst>
          </p:cNvPr>
          <p:cNvSpPr txBox="1"/>
          <p:nvPr/>
        </p:nvSpPr>
        <p:spPr>
          <a:xfrm>
            <a:off x="5174454" y="4982125"/>
            <a:ext cx="6602185" cy="707886"/>
          </a:xfrm>
          <a:prstGeom prst="rect">
            <a:avLst/>
          </a:prstGeom>
          <a:noFill/>
          <a:ln w="3492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FFC000"/>
                </a:solidFill>
                <a:latin typeface="Aptos Display" panose="020B0004020202020204" pitchFamily="34" charset="0"/>
              </a:rPr>
              <a:t>In der Disco kann man tanzen.</a:t>
            </a:r>
          </a:p>
        </p:txBody>
      </p:sp>
      <p:pic>
        <p:nvPicPr>
          <p:cNvPr id="6146" name="Picture 2" descr="8,838,460 Sea Stock Photos - Free &amp; Royalty-Free Stock Photos from  Dreamstime">
            <a:extLst>
              <a:ext uri="{FF2B5EF4-FFF2-40B4-BE49-F238E27FC236}">
                <a16:creationId xmlns:a16="http://schemas.microsoft.com/office/drawing/2014/main" id="{CF1B13F2-2398-2540-04C0-14D2A8BFE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52" y="1864355"/>
            <a:ext cx="4818065" cy="437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74014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0</TotalTime>
  <Words>183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Aharoni</vt:lpstr>
      <vt:lpstr>Algerian</vt:lpstr>
      <vt:lpstr>Aptos Display</vt:lpstr>
      <vt:lpstr>Arial</vt:lpstr>
      <vt:lpstr>Century Gothic</vt:lpstr>
      <vt:lpstr>Comic Sans MS</vt:lpstr>
      <vt:lpstr>Vapor Trail</vt:lpstr>
      <vt:lpstr>Wo und Was ?</vt:lpstr>
      <vt:lpstr>Wo macht man was ? </vt:lpstr>
      <vt:lpstr>Wo macht man was ? </vt:lpstr>
      <vt:lpstr>Wo macht man was ? </vt:lpstr>
      <vt:lpstr>Wo macht man was ? </vt:lpstr>
      <vt:lpstr>Wo macht man was ? </vt:lpstr>
      <vt:lpstr>In der </vt:lpstr>
      <vt:lpstr>Wo macht man was ? </vt:lpstr>
      <vt:lpstr>Wo macht man was ? </vt:lpstr>
      <vt:lpstr>Wo macht man was ? </vt:lpstr>
      <vt:lpstr>Concept Check     </vt:lpstr>
      <vt:lpstr>Extra Linke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Perfekt</dc:title>
  <dc:creator>Mona</dc:creator>
  <cp:lastModifiedBy>HP</cp:lastModifiedBy>
  <cp:revision>14</cp:revision>
  <dcterms:created xsi:type="dcterms:W3CDTF">2021-05-25T12:25:50Z</dcterms:created>
  <dcterms:modified xsi:type="dcterms:W3CDTF">2023-09-21T08:39:16Z</dcterms:modified>
</cp:coreProperties>
</file>