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96" r:id="rId5"/>
    <p:sldId id="295" r:id="rId6"/>
    <p:sldId id="297" r:id="rId7"/>
    <p:sldId id="298" r:id="rId8"/>
    <p:sldId id="299" r:id="rId9"/>
    <p:sldId id="300" r:id="rId10"/>
    <p:sldId id="301" r:id="rId11"/>
    <p:sldId id="320" r:id="rId12"/>
    <p:sldId id="257" r:id="rId13"/>
    <p:sldId id="258" r:id="rId14"/>
    <p:sldId id="259" r:id="rId15"/>
    <p:sldId id="260" r:id="rId16"/>
    <p:sldId id="284" r:id="rId17"/>
    <p:sldId id="261" r:id="rId18"/>
    <p:sldId id="262" r:id="rId19"/>
    <p:sldId id="263" r:id="rId20"/>
    <p:sldId id="264" r:id="rId21"/>
    <p:sldId id="265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115" y="640080"/>
            <a:ext cx="725424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</a:t>
            </a:r>
            <a:endParaRPr lang="en-US"/>
          </a:p>
        </p:txBody>
      </p:sp>
      <p:pic>
        <p:nvPicPr>
          <p:cNvPr id="5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34645" y="286385"/>
            <a:ext cx="5242560" cy="43948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5980" y="286385"/>
            <a:ext cx="5181600" cy="3007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b="1"/>
            </a:br>
            <a:br>
              <a:rPr lang="en-US" b="1"/>
            </a:br>
            <a:r>
              <a:rPr lang="en-US" b="1"/>
              <a:t> Spelling Words</a:t>
            </a:r>
            <a:br>
              <a:rPr lang="en-US" b="1"/>
            </a:br>
            <a:r>
              <a:rPr lang="en-US" b="1"/>
              <a:t>Words with /ow/ sound</a:t>
            </a:r>
            <a:br>
              <a:rPr lang="en-US" b="1"/>
            </a:b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  <a:p>
            <a:pPr marL="0" indent="0">
              <a:buNone/>
            </a:pPr>
            <a:endParaRPr lang="en-US" sz="5400"/>
          </a:p>
        </p:txBody>
      </p:sp>
      <p:sp>
        <p:nvSpPr>
          <p:cNvPr id="5" name="Text Box 4"/>
          <p:cNvSpPr txBox="1"/>
          <p:nvPr/>
        </p:nvSpPr>
        <p:spPr>
          <a:xfrm>
            <a:off x="5780405" y="2419350"/>
            <a:ext cx="5831205" cy="182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65100" y="1825625"/>
            <a:ext cx="11551920" cy="3313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FF0000"/>
                </a:solidFill>
              </a:rPr>
              <a:t>ow</a:t>
            </a:r>
            <a:r>
              <a:rPr lang="en-US" sz="4000"/>
              <a:t>l</a:t>
            </a:r>
            <a:endParaRPr lang="en-US" sz="4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An </a:t>
            </a:r>
            <a:r>
              <a:rPr lang="en-US" sz="3200">
                <a:solidFill>
                  <a:srgbClr val="FF0000"/>
                </a:solidFill>
              </a:rPr>
              <a:t>owl</a:t>
            </a:r>
            <a:r>
              <a:rPr lang="en-US" sz="3200"/>
              <a:t> is a bird with a flat face, large eyes, and a small sharp beak. Most owls obtain their food by hunting small animals at night.. 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The </a:t>
            </a:r>
            <a:r>
              <a:rPr lang="en-US" sz="3200">
                <a:solidFill>
                  <a:srgbClr val="FF0000"/>
                </a:solidFill>
              </a:rPr>
              <a:t>owl</a:t>
            </a:r>
            <a:r>
              <a:rPr lang="en-US" sz="3200"/>
              <a:t> is one of the smartest birds.</a:t>
            </a:r>
            <a:endParaRPr lang="en-US" sz="3200"/>
          </a:p>
        </p:txBody>
      </p:sp>
      <p:pic>
        <p:nvPicPr>
          <p:cNvPr id="9" name="Picture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502140" y="4396105"/>
            <a:ext cx="2338705" cy="22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/>
              <a:t>cow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7261860" y="2946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Content Placeholder 5"/>
          <p:cNvSpPr/>
          <p:nvPr>
            <p:ph sz="half" idx="1"/>
          </p:nvPr>
        </p:nvSpPr>
        <p:spPr/>
        <p:txBody>
          <a:bodyPr>
            <a:normAutofit/>
          </a:bodyPr>
          <a:p>
            <a:endParaRPr lang="en-US"/>
          </a:p>
          <a:p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herd</a:t>
            </a:r>
            <a:r>
              <a:rPr lang="en-US"/>
              <a:t> is a large group of animals of one kind that live together.</a:t>
            </a:r>
            <a:endParaRPr lang="en-US"/>
          </a:p>
          <a:p>
            <a:endParaRPr lang="en-US"/>
          </a:p>
          <a:p>
            <a:r>
              <a:rPr lang="en-US"/>
              <a:t>There are large </a:t>
            </a:r>
            <a:r>
              <a:rPr lang="en-US">
                <a:solidFill>
                  <a:srgbClr val="FF0000"/>
                </a:solidFill>
              </a:rPr>
              <a:t>herds</a:t>
            </a:r>
            <a:r>
              <a:rPr lang="en-US"/>
              <a:t> of elephant and buffalo standing near the river.</a:t>
            </a:r>
            <a:endParaRPr lang="en-US"/>
          </a:p>
        </p:txBody>
      </p:sp>
      <p:pic>
        <p:nvPicPr>
          <p:cNvPr id="10" name="Picture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114665" y="3751580"/>
            <a:ext cx="3114040" cy="242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crown</a:t>
            </a:r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564515" y="2075815"/>
            <a:ext cx="103581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ym typeface="+mn-ea"/>
              </a:rPr>
              <a:t>A </a:t>
            </a:r>
            <a:r>
              <a:rPr lang="en-US" sz="3200">
                <a:solidFill>
                  <a:srgbClr val="FF0000"/>
                </a:solidFill>
                <a:sym typeface="+mn-ea"/>
              </a:rPr>
              <a:t>germ</a:t>
            </a:r>
            <a:r>
              <a:rPr lang="en-US" sz="3200">
                <a:sym typeface="+mn-ea"/>
              </a:rPr>
              <a:t> is a very small organism that causes disease.</a:t>
            </a:r>
            <a:endParaRPr lang="en-US" sz="3200">
              <a:sym typeface="+mn-ea"/>
            </a:endParaRPr>
          </a:p>
          <a:p>
            <a:endParaRPr lang="en-US" sz="3200"/>
          </a:p>
          <a:p>
            <a:r>
              <a:rPr lang="en-US" sz="3200">
                <a:solidFill>
                  <a:srgbClr val="FF0000"/>
                </a:solidFill>
              </a:rPr>
              <a:t>Germs</a:t>
            </a:r>
            <a:r>
              <a:rPr lang="en-US" sz="3200"/>
              <a:t> can cause illness.</a:t>
            </a:r>
            <a:endParaRPr lang="en-US" sz="3200"/>
          </a:p>
        </p:txBody>
      </p:sp>
      <p:pic>
        <p:nvPicPr>
          <p:cNvPr id="11" name="Picture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159240" y="3799205"/>
            <a:ext cx="2374900" cy="2620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brown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55320" y="1449705"/>
            <a:ext cx="970788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 </a:t>
            </a:r>
            <a:r>
              <a:rPr lang="en-US" sz="3200">
                <a:solidFill>
                  <a:srgbClr val="FF0000"/>
                </a:solidFill>
              </a:rPr>
              <a:t>hammer</a:t>
            </a:r>
            <a:r>
              <a:rPr lang="en-US" sz="3200"/>
              <a:t> is a tool that consists of a heavy piece of metal at the end of a handle. It is used, for example, to hit nails into a piece of wood or a wall, or to break things into pieces.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He used a </a:t>
            </a:r>
            <a:r>
              <a:rPr lang="en-US" sz="3200">
                <a:solidFill>
                  <a:srgbClr val="FF0000"/>
                </a:solidFill>
              </a:rPr>
              <a:t>hammer</a:t>
            </a:r>
            <a:r>
              <a:rPr lang="en-US" sz="3200"/>
              <a:t>  to chip away at the wall.</a:t>
            </a:r>
            <a:endParaRPr lang="en-US" sz="3200"/>
          </a:p>
        </p:txBody>
      </p:sp>
      <p:pic>
        <p:nvPicPr>
          <p:cNvPr id="14" name="Picture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07095" y="3340735"/>
            <a:ext cx="3018790" cy="3131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town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28625" y="1691005"/>
            <a:ext cx="1133411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 </a:t>
            </a:r>
            <a:r>
              <a:rPr lang="en-US" sz="3200">
                <a:solidFill>
                  <a:srgbClr val="FF0000"/>
                </a:solidFill>
              </a:rPr>
              <a:t>ladder</a:t>
            </a:r>
            <a:r>
              <a:rPr lang="en-US" sz="3200"/>
              <a:t> is a piece of equipment used for climbing up something or down from something. It consists of two long pieces of wood, metal, or rope with steps fixed between them.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They climbed the </a:t>
            </a:r>
            <a:r>
              <a:rPr lang="en-US" sz="3200">
                <a:solidFill>
                  <a:srgbClr val="FF0000"/>
                </a:solidFill>
              </a:rPr>
              <a:t>ladder</a:t>
            </a:r>
            <a:r>
              <a:rPr lang="en-US" sz="3200"/>
              <a:t> to reach the top shelf.</a:t>
            </a:r>
            <a:endParaRPr lang="en-US" sz="3200"/>
          </a:p>
        </p:txBody>
      </p:sp>
      <p:pic>
        <p:nvPicPr>
          <p:cNvPr id="22" name="Picture 1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724265" y="3590290"/>
            <a:ext cx="262953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clown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/>
          <p:nvPr>
            <p:ph sz="half" idx="1"/>
          </p:nvPr>
        </p:nvSpPr>
        <p:spPr/>
        <p:txBody>
          <a:bodyPr/>
          <a:p>
            <a:r>
              <a:rPr lang="en-US"/>
              <a:t>Your </a:t>
            </a:r>
            <a:r>
              <a:rPr lang="en-US">
                <a:solidFill>
                  <a:srgbClr val="FF0000"/>
                </a:solidFill>
              </a:rPr>
              <a:t>fingers</a:t>
            </a:r>
            <a:r>
              <a:rPr lang="en-US"/>
              <a:t> are the four long thin parts at the end of each hand.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She suddenly held up a small, bony </a:t>
            </a:r>
            <a:r>
              <a:rPr lang="en-US">
                <a:solidFill>
                  <a:srgbClr val="FF0000"/>
                </a:solidFill>
              </a:rPr>
              <a:t>finger </a:t>
            </a:r>
            <a:r>
              <a:rPr lang="en-US"/>
              <a:t>and pointed across the room.</a:t>
            </a:r>
            <a:endParaRPr lang="en-US"/>
          </a:p>
        </p:txBody>
      </p:sp>
      <p:pic>
        <p:nvPicPr>
          <p:cNvPr id="16" name="Picture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577580" y="2503805"/>
            <a:ext cx="1777365" cy="388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towel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/>
          <p:nvPr>
            <p:ph sz="half" idx="1"/>
          </p:nvPr>
        </p:nvSpPr>
        <p:spPr/>
        <p:txBody>
          <a:bodyPr>
            <a:noAutofit/>
          </a:bodyPr>
          <a:p>
            <a:pPr marL="0" indent="0">
              <a:buNone/>
            </a:pPr>
            <a:r>
              <a:rPr lang="en-US" sz="3200"/>
              <a:t>A </a:t>
            </a:r>
            <a:r>
              <a:rPr lang="en-US" sz="3200">
                <a:solidFill>
                  <a:srgbClr val="FF0000"/>
                </a:solidFill>
              </a:rPr>
              <a:t>flower</a:t>
            </a:r>
            <a:r>
              <a:rPr lang="en-US" sz="3200"/>
              <a:t> is the part of a plant which is often brightly coloured, grows at the end of a stem, and only survives for a short time.</a:t>
            </a: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This white </a:t>
            </a:r>
            <a:r>
              <a:rPr lang="en-US" sz="3200">
                <a:solidFill>
                  <a:srgbClr val="FF0000"/>
                </a:solidFill>
              </a:rPr>
              <a:t>flower</a:t>
            </a:r>
            <a:r>
              <a:rPr lang="en-US" sz="3200"/>
              <a:t> smells nice.</a:t>
            </a:r>
            <a:endParaRPr lang="en-US" sz="3200"/>
          </a:p>
          <a:p>
            <a:endParaRPr lang="en-US" sz="3200"/>
          </a:p>
        </p:txBody>
      </p:sp>
      <p:pic>
        <p:nvPicPr>
          <p:cNvPr id="17" name="Picture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996555" y="3498215"/>
            <a:ext cx="3411220" cy="224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gown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10235" y="1482090"/>
            <a:ext cx="744728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If you write a </a:t>
            </a:r>
            <a:r>
              <a:rPr lang="en-US" sz="3200">
                <a:solidFill>
                  <a:srgbClr val="FF0000"/>
                </a:solidFill>
              </a:rPr>
              <a:t>letter</a:t>
            </a:r>
            <a:r>
              <a:rPr lang="en-US" sz="3200"/>
              <a:t> to someone, you write a message on paper and send it to them, usually by post.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She wrote a </a:t>
            </a:r>
            <a:r>
              <a:rPr lang="en-US" sz="3200">
                <a:solidFill>
                  <a:srgbClr val="FF0000"/>
                </a:solidFill>
              </a:rPr>
              <a:t>letter</a:t>
            </a:r>
            <a:r>
              <a:rPr lang="en-US" sz="3200"/>
              <a:t> to her friend in France.</a:t>
            </a:r>
            <a:endParaRPr lang="en-US" sz="3200"/>
          </a:p>
        </p:txBody>
      </p:sp>
      <p:pic>
        <p:nvPicPr>
          <p:cNvPr id="18" name="Picture 8"/>
          <p:cNvPicPr>
            <a:picLocks noChangeAspect="1"/>
          </p:cNvPicPr>
          <p:nvPr>
            <p:ph sz="half" idx="2"/>
          </p:nvPr>
        </p:nvPicPr>
        <p:blipFill>
          <a:blip r:embed="rId1"/>
          <a:srcRect l="19438"/>
          <a:stretch>
            <a:fillRect/>
          </a:stretch>
        </p:blipFill>
        <p:spPr>
          <a:xfrm>
            <a:off x="8764905" y="2948940"/>
            <a:ext cx="1888490" cy="27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frown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/>
          <p:nvPr>
            <p:ph sz="half" idx="1"/>
          </p:nvPr>
        </p:nvSpPr>
        <p:spPr/>
        <p:txBody>
          <a:bodyPr/>
          <a:p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river</a:t>
            </a:r>
            <a:r>
              <a:rPr lang="en-US"/>
              <a:t> is a large amount of fresh water flowing continuously in a long line across the land.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They sat fishing by the </a:t>
            </a:r>
            <a:r>
              <a:rPr lang="en-US">
                <a:solidFill>
                  <a:srgbClr val="FF0000"/>
                </a:solidFill>
              </a:rPr>
              <a:t>river</a:t>
            </a:r>
            <a:r>
              <a:rPr lang="en-US"/>
              <a:t>.</a:t>
            </a:r>
            <a:endParaRPr lang="en-US"/>
          </a:p>
        </p:txBody>
      </p:sp>
      <p:pic>
        <p:nvPicPr>
          <p:cNvPr id="20" name="Picture 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617585" y="3569335"/>
            <a:ext cx="1837690" cy="2015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127000"/>
            <a:ext cx="10515600" cy="1325563"/>
          </a:xfrm>
        </p:spPr>
        <p:txBody>
          <a:bodyPr/>
          <a:p>
            <a:pPr algn="ctr"/>
            <a:r>
              <a:rPr lang="en-US" b="1"/>
              <a:t>Words with the /ow/ sound</a:t>
            </a:r>
            <a:endParaRPr lang="en-US" b="1"/>
          </a:p>
        </p:txBody>
      </p:sp>
      <p:sp>
        <p:nvSpPr>
          <p:cNvPr id="100" name="Text Box 99"/>
          <p:cNvSpPr txBox="1"/>
          <p:nvPr/>
        </p:nvSpPr>
        <p:spPr>
          <a:xfrm>
            <a:off x="520065" y="1381760"/>
            <a:ext cx="9176385" cy="43802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sz="3200"/>
              <a:t>Spelling Group Work:</a:t>
            </a:r>
            <a:endParaRPr lang="en-US" sz="3200"/>
          </a:p>
          <a:p>
            <a:pPr indent="0"/>
            <a:endParaRPr lang="en-US" sz="3200"/>
          </a:p>
          <a:p>
            <a:pPr indent="0"/>
            <a:r>
              <a:rPr lang="en-US" sz="3200"/>
              <a:t>Activity Groups 1, 3 and 5</a:t>
            </a:r>
            <a:endParaRPr lang="en-US" sz="3200"/>
          </a:p>
          <a:p>
            <a:pPr indent="0"/>
            <a:endParaRPr lang="en-US" sz="3200"/>
          </a:p>
          <a:p>
            <a:pPr indent="0"/>
            <a:r>
              <a:rPr lang="en-US" sz="3200"/>
              <a:t>Prepare word cards with different spelling sounds</a:t>
            </a:r>
            <a:endParaRPr lang="en-US" sz="3200"/>
          </a:p>
          <a:p>
            <a:pPr indent="0"/>
            <a:r>
              <a:rPr lang="en-US" sz="3200"/>
              <a:t>Have students highlight the /ow/ sound in the different words.</a:t>
            </a:r>
            <a:endParaRPr lang="en-US" sz="3200"/>
          </a:p>
        </p:txBody>
      </p:sp>
      <p:sp>
        <p:nvSpPr>
          <p:cNvPr id="5" name="Text Box 4"/>
          <p:cNvSpPr txBox="1"/>
          <p:nvPr/>
        </p:nvSpPr>
        <p:spPr>
          <a:xfrm>
            <a:off x="3827145" y="4195445"/>
            <a:ext cx="6983095" cy="1029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sz="11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marL="0" indent="0">
              <a:buFont typeface="Arial" panose="020B0604020202020204" pitchFamily="34" charset="0"/>
            </a:pPr>
            <a:r>
              <a:rPr lang="en-US">
                <a:solidFill>
                  <a:srgbClr val="FF0000"/>
                </a:solidFill>
              </a:rPr>
              <a:t>bow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31140" y="5191125"/>
            <a:ext cx="80873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The </a:t>
            </a:r>
            <a:r>
              <a:rPr lang="en-US" sz="3200">
                <a:solidFill>
                  <a:srgbClr val="FF0000"/>
                </a:solidFill>
              </a:rPr>
              <a:t>farmers</a:t>
            </a:r>
            <a:r>
              <a:rPr lang="en-US" sz="3200"/>
              <a:t> are very good with planting and raising animals. </a:t>
            </a:r>
            <a:endParaRPr lang="en-US" sz="3200"/>
          </a:p>
        </p:txBody>
      </p:sp>
      <p:sp>
        <p:nvSpPr>
          <p:cNvPr id="12" name="Text Box 11"/>
          <p:cNvSpPr txBox="1"/>
          <p:nvPr/>
        </p:nvSpPr>
        <p:spPr>
          <a:xfrm>
            <a:off x="231140" y="1517015"/>
            <a:ext cx="11050905" cy="1360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A</a:t>
            </a:r>
            <a:r>
              <a:rPr lang="en-US" sz="3200">
                <a:solidFill>
                  <a:srgbClr val="FF0000"/>
                </a:solidFill>
              </a:rPr>
              <a:t> farmer</a:t>
            </a:r>
            <a:r>
              <a:rPr lang="en-US" sz="3200"/>
              <a:t> is a person who owns or manages a farm.</a:t>
            </a:r>
            <a:endParaRPr lang="en-US" sz="3200"/>
          </a:p>
        </p:txBody>
      </p:sp>
      <p:pic>
        <p:nvPicPr>
          <p:cNvPr id="21" name="Picture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046085" y="3254375"/>
            <a:ext cx="2636520" cy="2748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585" y="3011805"/>
            <a:ext cx="10515600" cy="1325563"/>
          </a:xfrm>
        </p:spPr>
        <p:txBody>
          <a:bodyPr/>
          <a:p>
            <a:r>
              <a:rPr lang="en-US" sz="8000"/>
              <a:t>Thank You</a:t>
            </a:r>
            <a:endParaRPr lang="en-US" sz="8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High light the /ow/ sound</a:t>
            </a:r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9605" y="1630045"/>
            <a:ext cx="3087370" cy="435165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38670" y="1553845"/>
            <a:ext cx="312356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41070" y="498475"/>
            <a:ext cx="3920490" cy="54940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2745" y="498475"/>
            <a:ext cx="3959225" cy="5502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/>
          <p:nvPr>
            <p:ph sz="half" idx="1"/>
          </p:nvPr>
        </p:nvSpPr>
        <p:spPr>
          <a:xfrm>
            <a:off x="838200" y="601345"/>
            <a:ext cx="9841865" cy="4351655"/>
          </a:xfrm>
        </p:spPr>
        <p:txBody>
          <a:bodyPr>
            <a:noAutofit/>
          </a:bodyPr>
          <a:p>
            <a:r>
              <a:rPr lang="en-US" sz="3600"/>
              <a:t>Activity Groups 2 and 4</a:t>
            </a:r>
            <a:endParaRPr lang="en-US" sz="3600"/>
          </a:p>
          <a:p>
            <a:r>
              <a:rPr lang="en-US" sz="3600"/>
              <a:t>Write words related to the /ow/ sound on white boards</a:t>
            </a:r>
            <a:endParaRPr lang="en-US" sz="3600"/>
          </a:p>
          <a:p>
            <a:endParaRPr lang="en-US" sz="3600"/>
          </a:p>
          <a:p>
            <a:r>
              <a:rPr lang="en-US" sz="3600"/>
              <a:t>On the board put a 1-minute timer or transition song so student's transition</a:t>
            </a:r>
            <a:endParaRPr lang="en-US" sz="3600"/>
          </a:p>
          <a:p>
            <a:endParaRPr lang="en-US" sz="3600"/>
          </a:p>
          <a:p>
            <a:r>
              <a:rPr lang="en-US" sz="3600"/>
              <a:t>Activity Groups 1, 3, and 5</a:t>
            </a:r>
            <a:endParaRPr lang="en-US" sz="3600"/>
          </a:p>
          <a:p>
            <a:r>
              <a:rPr lang="en-US" sz="3600"/>
              <a:t>Write words related to the /ow/ sound on white boards.</a:t>
            </a:r>
            <a:endParaRPr 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84150" y="452120"/>
            <a:ext cx="3935730" cy="546227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1485" y="452120"/>
            <a:ext cx="3853815" cy="5385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521335"/>
            <a:ext cx="3895090" cy="3058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Groups 2 , 4 Match the picture t</a:t>
            </a:r>
            <a:endParaRPr lang="en-US"/>
          </a:p>
        </p:txBody>
      </p:sp>
      <p:sp>
        <p:nvSpPr>
          <p:cNvPr id="2" name="Content Placeholder 1"/>
          <p:cNvSpPr/>
          <p:nvPr>
            <p:ph sz="half" idx="1"/>
          </p:nvPr>
        </p:nvSpPr>
        <p:spPr>
          <a:xfrm>
            <a:off x="756285" y="1691005"/>
            <a:ext cx="9791065" cy="4351655"/>
          </a:xfrm>
        </p:spPr>
        <p:txBody>
          <a:bodyPr/>
          <a:p>
            <a:r>
              <a:rPr lang="en-US"/>
              <a:t>Have students look at the words read them and match them to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the correct pictures.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</a:t>
            </a:r>
            <a:endParaRPr lang="en-US"/>
          </a:p>
        </p:txBody>
      </p:sp>
      <p:pic>
        <p:nvPicPr>
          <p:cNvPr id="5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34645" y="286385"/>
            <a:ext cx="5242560" cy="43948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5980" y="286385"/>
            <a:ext cx="5181600" cy="3007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/>
              <a:t>Groups 1, 3, 5</a:t>
            </a:r>
            <a:endParaRPr lang="en-US"/>
          </a:p>
        </p:txBody>
      </p:sp>
      <p:sp>
        <p:nvSpPr>
          <p:cNvPr id="3" name="Content Placeholder 2"/>
          <p:cNvSpPr/>
          <p:nvPr>
            <p:ph sz="half" idx="1"/>
          </p:nvPr>
        </p:nvSpPr>
        <p:spPr>
          <a:xfrm>
            <a:off x="838200" y="1825625"/>
            <a:ext cx="10180955" cy="4351655"/>
          </a:xfrm>
        </p:spPr>
        <p:txBody>
          <a:bodyPr/>
          <a:p>
            <a:r>
              <a:rPr lang="en-US"/>
              <a:t>Dominoes Game with Spelling Words</a:t>
            </a:r>
            <a:endParaRPr lang="en-US"/>
          </a:p>
          <a:p>
            <a:r>
              <a:rPr lang="en-US"/>
              <a:t>Make 3 copies of the dominoes game.</a:t>
            </a:r>
            <a:endParaRPr lang="en-US"/>
          </a:p>
          <a:p>
            <a:r>
              <a:rPr lang="en-US"/>
              <a:t>Give each student domino cards.</a:t>
            </a:r>
            <a:endParaRPr lang="en-US"/>
          </a:p>
          <a:p>
            <a:r>
              <a:rPr lang="en-US"/>
              <a:t>Toss a coin to see who would be the first to put their card on the table.</a:t>
            </a:r>
            <a:endParaRPr lang="en-US"/>
          </a:p>
          <a:p>
            <a:r>
              <a:rPr lang="en-US"/>
              <a:t>Heads puts the first card.</a:t>
            </a:r>
            <a:endParaRPr lang="en-US"/>
          </a:p>
          <a:p>
            <a:r>
              <a:rPr lang="en-US"/>
              <a:t>Give turns by going clock wise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2396</Words>
  <Application>WPS Presentation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Words with the /er/ sound</vt:lpstr>
      <vt:lpstr>Word Sort /ur/, /ir/, /er/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cl</vt:lpstr>
      <vt:lpstr>   Spelling Words Words with /er/ sounds  </vt:lpstr>
      <vt:lpstr>herd</vt:lpstr>
      <vt:lpstr>germ</vt:lpstr>
      <vt:lpstr>hammer</vt:lpstr>
      <vt:lpstr>ladder</vt:lpstr>
      <vt:lpstr>finger</vt:lpstr>
      <vt:lpstr>flower</vt:lpstr>
      <vt:lpstr>letter</vt:lpstr>
      <vt:lpstr>river</vt:lpstr>
      <vt:lpstr>farmer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ann ahmed</cp:lastModifiedBy>
  <cp:revision>9</cp:revision>
  <dcterms:created xsi:type="dcterms:W3CDTF">2023-11-12T01:17:00Z</dcterms:created>
  <dcterms:modified xsi:type="dcterms:W3CDTF">2024-02-11T09:42:46Z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182CC6CFF1A64C939B88E679EE7927CE_13</vt:lpwstr>
  </property>
  <property fmtid="{D5CDD505-2E9C-101B-9397-08002B2CF9AE}" pid="3" name="KSOProductBuildVer">
    <vt:lpwstr>1033-12.2.0.13431</vt:lpwstr>
  </property>
</Properties>
</file>