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5"/>
  </p:notesMasterIdLst>
  <p:sldIdLst>
    <p:sldId id="287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7" r:id="rId17"/>
    <p:sldId id="308" r:id="rId18"/>
    <p:sldId id="302" r:id="rId19"/>
    <p:sldId id="305" r:id="rId20"/>
    <p:sldId id="303" r:id="rId21"/>
    <p:sldId id="304" r:id="rId22"/>
    <p:sldId id="306" r:id="rId23"/>
    <p:sldId id="282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9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D6D5"/>
    <a:srgbClr val="77A7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1460" y="96"/>
      </p:cViewPr>
      <p:guideLst>
        <p:guide orient="horz" pos="279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9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08E4C2-4743-48C6-8FBF-B7E9510E8001}" type="datetimeFigureOut">
              <a:rPr lang="en-GB" smtClean="0"/>
              <a:t>01/03/2024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28A17-14D8-4123-BB6F-7F69E3D84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3070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90BD94-5AE8-4DB8-9725-AE65C893E3E3}" type="slidenum">
              <a:rPr lang="en-GB"/>
              <a:pPr/>
              <a:t>22</a:t>
            </a:fld>
            <a:endParaRPr lang="en-GB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B2DFC-F733-416B-9F27-316F0F8530DE}" type="datetimeFigureOut">
              <a:rPr lang="en-GB" smtClean="0"/>
              <a:t>01/03/2024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FEF38-DAD4-4590-9671-839E713092C4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231" y="6453336"/>
            <a:ext cx="2381250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321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B2DFC-F733-416B-9F27-316F0F8530DE}" type="datetimeFigureOut">
              <a:rPr lang="en-GB" smtClean="0"/>
              <a:t>01/03/2024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FEF38-DAD4-4590-9671-839E713092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6467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B2DFC-F733-416B-9F27-316F0F8530DE}" type="datetimeFigureOut">
              <a:rPr lang="en-GB" smtClean="0"/>
              <a:t>01/03/2024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FEF38-DAD4-4590-9671-839E713092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260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B2DFC-F733-416B-9F27-316F0F8530DE}" type="datetimeFigureOut">
              <a:rPr lang="en-GB" smtClean="0"/>
              <a:t>01/03/2024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FEF38-DAD4-4590-9671-839E713092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17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B2DFC-F733-416B-9F27-316F0F8530D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01/03/2024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FEF38-DAD4-4590-9671-839E713092C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6161110"/>
            <a:ext cx="2173982" cy="5105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TextBox 12"/>
          <p:cNvSpPr txBox="1"/>
          <p:nvPr userDrawn="1"/>
        </p:nvSpPr>
        <p:spPr>
          <a:xfrm>
            <a:off x="546423" y="4424045"/>
            <a:ext cx="80648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LO: </a:t>
            </a:r>
          </a:p>
          <a:p>
            <a:pPr lvl="0"/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compare, describe and solve practical problems for:</a:t>
            </a:r>
          </a:p>
          <a:p>
            <a:pPr lvl="0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capacity and volume [for example, full/empty, more than, less than, half, half full, quarter]</a:t>
            </a:r>
          </a:p>
          <a:p>
            <a:pPr lvl="0"/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measure and begin to record the following:</a:t>
            </a:r>
          </a:p>
          <a:p>
            <a:pPr lvl="0"/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capacity and volume</a:t>
            </a:r>
          </a:p>
        </p:txBody>
      </p:sp>
    </p:spTree>
    <p:extLst>
      <p:ext uri="{BB962C8B-B14F-4D97-AF65-F5344CB8AC3E}">
        <p14:creationId xmlns:p14="http://schemas.microsoft.com/office/powerpoint/2010/main" val="1023685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B2DFC-F733-416B-9F27-316F0F8530D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01/03/2024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FEF38-DAD4-4590-9671-839E713092C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722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B2DFC-F733-416B-9F27-316F0F8530DE}" type="datetimeFigureOut">
              <a:rPr lang="en-GB" smtClean="0"/>
              <a:t>01/03/2024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FEF38-DAD4-4590-9671-839E713092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720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B2DFC-F733-416B-9F27-316F0F8530D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01/03/2024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FEF38-DAD4-4590-9671-839E713092C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36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2">
                <a:lumMod val="40000"/>
                <a:lumOff val="6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43635"/>
            <a:ext cx="864096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Capacity and volume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81175" y="1567329"/>
            <a:ext cx="1981648" cy="23591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CAEFA3C-971F-4859-AD7A-4113A771377C}"/>
              </a:ext>
            </a:extLst>
          </p:cNvPr>
          <p:cNvSpPr/>
          <p:nvPr/>
        </p:nvSpPr>
        <p:spPr>
          <a:xfrm>
            <a:off x="3419872" y="6093296"/>
            <a:ext cx="2952328" cy="764704"/>
          </a:xfrm>
          <a:prstGeom prst="rect">
            <a:avLst/>
          </a:prstGeom>
          <a:solidFill>
            <a:srgbClr val="F0D6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055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0312" y="1166812"/>
            <a:ext cx="4143375" cy="4524375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2627784" y="6021288"/>
            <a:ext cx="3528392" cy="7200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A quarter full</a:t>
            </a:r>
          </a:p>
        </p:txBody>
      </p:sp>
    </p:spTree>
    <p:extLst>
      <p:ext uri="{BB962C8B-B14F-4D97-AF65-F5344CB8AC3E}">
        <p14:creationId xmlns:p14="http://schemas.microsoft.com/office/powerpoint/2010/main" val="2046679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0312" y="1166812"/>
            <a:ext cx="4143375" cy="4524375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2627784" y="6021288"/>
            <a:ext cx="3528392" cy="7200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Full</a:t>
            </a:r>
          </a:p>
        </p:txBody>
      </p:sp>
    </p:spTree>
    <p:extLst>
      <p:ext uri="{BB962C8B-B14F-4D97-AF65-F5344CB8AC3E}">
        <p14:creationId xmlns:p14="http://schemas.microsoft.com/office/powerpoint/2010/main" val="3158284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0312" y="1166812"/>
            <a:ext cx="4143375" cy="4524375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2627784" y="6021288"/>
            <a:ext cx="3528392" cy="7200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Three quarters full</a:t>
            </a:r>
          </a:p>
        </p:txBody>
      </p:sp>
    </p:spTree>
    <p:extLst>
      <p:ext uri="{BB962C8B-B14F-4D97-AF65-F5344CB8AC3E}">
        <p14:creationId xmlns:p14="http://schemas.microsoft.com/office/powerpoint/2010/main" val="3855741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0312" y="1166812"/>
            <a:ext cx="4143375" cy="4524375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2627784" y="6021288"/>
            <a:ext cx="3528392" cy="7200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Half full</a:t>
            </a:r>
          </a:p>
        </p:txBody>
      </p:sp>
    </p:spTree>
    <p:extLst>
      <p:ext uri="{BB962C8B-B14F-4D97-AF65-F5344CB8AC3E}">
        <p14:creationId xmlns:p14="http://schemas.microsoft.com/office/powerpoint/2010/main" val="3954485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149080"/>
            <a:ext cx="2645508" cy="2276872"/>
          </a:xfrm>
          <a:prstGeom prst="rect">
            <a:avLst/>
          </a:prstGeom>
        </p:spPr>
      </p:pic>
      <p:sp>
        <p:nvSpPr>
          <p:cNvPr id="6" name="Rounded Rectangular Callout 5"/>
          <p:cNvSpPr/>
          <p:nvPr/>
        </p:nvSpPr>
        <p:spPr>
          <a:xfrm>
            <a:off x="1835696" y="1988840"/>
            <a:ext cx="3384376" cy="1728192"/>
          </a:xfrm>
          <a:prstGeom prst="wedgeRoundRectCallout">
            <a:avLst>
              <a:gd name="adj1" fmla="val -65155"/>
              <a:gd name="adj2" fmla="val 13438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Now look at the jugs and see which one contains the most liquid, the jug at the top or the jug at the bottom.</a:t>
            </a:r>
          </a:p>
        </p:txBody>
      </p:sp>
    </p:spTree>
    <p:extLst>
      <p:ext uri="{BB962C8B-B14F-4D97-AF65-F5344CB8AC3E}">
        <p14:creationId xmlns:p14="http://schemas.microsoft.com/office/powerpoint/2010/main" val="1397260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4615" y="3933055"/>
            <a:ext cx="2494770" cy="27241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4615" y="264688"/>
            <a:ext cx="2494770" cy="27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649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4615" y="3933055"/>
            <a:ext cx="2494770" cy="27241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4615" y="264688"/>
            <a:ext cx="2494770" cy="2724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858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4615" y="332656"/>
            <a:ext cx="2494770" cy="27241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4615" y="3933055"/>
            <a:ext cx="2494771" cy="27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467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3861048"/>
            <a:ext cx="2494770" cy="27241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4615" y="264688"/>
            <a:ext cx="2494771" cy="27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174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4615" y="332656"/>
            <a:ext cx="2494770" cy="272417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4615" y="3933055"/>
            <a:ext cx="2494771" cy="27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328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/>
              <a:t>What would you use these containers to measure?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3528" y="5517232"/>
            <a:ext cx="8496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Jugs like these are used to measure the volume of liquid such as water or milk. </a:t>
            </a:r>
          </a:p>
          <a:p>
            <a:r>
              <a:rPr lang="en-GB" dirty="0"/>
              <a:t>Look at the jugs on the next page and see if you can think of words to describe them, thinking about how much liquid is in them.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1844824"/>
            <a:ext cx="3818963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687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4615" y="332656"/>
            <a:ext cx="2494769" cy="272417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4615" y="3933055"/>
            <a:ext cx="2494770" cy="27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282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4615" y="3933055"/>
            <a:ext cx="2494770" cy="27241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4615" y="264688"/>
            <a:ext cx="2494771" cy="27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533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r>
              <a:rPr lang="en-GB" sz="3200" dirty="0"/>
              <a:t>How did you do?</a:t>
            </a:r>
            <a:br>
              <a:rPr lang="en-GB" sz="3200" dirty="0"/>
            </a:br>
            <a:r>
              <a:rPr lang="en-GB" sz="3200" dirty="0"/>
              <a:t>Now it’s time for you to measure!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013176"/>
            <a:ext cx="8229600" cy="1112987"/>
          </a:xfrm>
          <a:ln/>
        </p:spPr>
        <p:txBody>
          <a:bodyPr/>
          <a:lstStyle/>
          <a:p>
            <a:pPr marL="0" indent="0" algn="ctr">
              <a:buNone/>
            </a:pPr>
            <a:r>
              <a:rPr lang="en-GB" dirty="0"/>
              <a:t>Have fun!</a:t>
            </a:r>
          </a:p>
        </p:txBody>
      </p:sp>
      <p:pic>
        <p:nvPicPr>
          <p:cNvPr id="26628" name="Picture 4" descr="MCj0424476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175" y="2476500"/>
            <a:ext cx="17716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2869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How would you describe this jug?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988840"/>
            <a:ext cx="3324626" cy="363033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149080"/>
            <a:ext cx="2645508" cy="2276872"/>
          </a:xfrm>
          <a:prstGeom prst="rect">
            <a:avLst/>
          </a:prstGeom>
        </p:spPr>
      </p:pic>
      <p:sp>
        <p:nvSpPr>
          <p:cNvPr id="5" name="Rounded Rectangular Callout 4"/>
          <p:cNvSpPr/>
          <p:nvPr/>
        </p:nvSpPr>
        <p:spPr>
          <a:xfrm>
            <a:off x="1835696" y="2348880"/>
            <a:ext cx="3384376" cy="1368152"/>
          </a:xfrm>
          <a:prstGeom prst="wedgeRoundRectCallout">
            <a:avLst>
              <a:gd name="adj1" fmla="val -65155"/>
              <a:gd name="adj2" fmla="val 13438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Did you say empty?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762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How would you describe this jug?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988840"/>
            <a:ext cx="3324625" cy="363033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149080"/>
            <a:ext cx="2645508" cy="2276872"/>
          </a:xfrm>
          <a:prstGeom prst="rect">
            <a:avLst/>
          </a:prstGeom>
        </p:spPr>
      </p:pic>
      <p:sp>
        <p:nvSpPr>
          <p:cNvPr id="6" name="Rounded Rectangular Callout 5"/>
          <p:cNvSpPr/>
          <p:nvPr/>
        </p:nvSpPr>
        <p:spPr>
          <a:xfrm>
            <a:off x="1835696" y="2348880"/>
            <a:ext cx="3384376" cy="1368152"/>
          </a:xfrm>
          <a:prstGeom prst="wedgeRoundRectCallout">
            <a:avLst>
              <a:gd name="adj1" fmla="val -65155"/>
              <a:gd name="adj2" fmla="val 13438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Did you say full?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4420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How would you describe this jug?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988840"/>
            <a:ext cx="3324625" cy="363033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149080"/>
            <a:ext cx="2645508" cy="2276872"/>
          </a:xfrm>
          <a:prstGeom prst="rect">
            <a:avLst/>
          </a:prstGeom>
        </p:spPr>
      </p:pic>
      <p:sp>
        <p:nvSpPr>
          <p:cNvPr id="6" name="Rounded Rectangular Callout 5"/>
          <p:cNvSpPr/>
          <p:nvPr/>
        </p:nvSpPr>
        <p:spPr>
          <a:xfrm>
            <a:off x="1835696" y="2348880"/>
            <a:ext cx="3384376" cy="1368152"/>
          </a:xfrm>
          <a:prstGeom prst="wedgeRoundRectCallout">
            <a:avLst>
              <a:gd name="adj1" fmla="val -65155"/>
              <a:gd name="adj2" fmla="val 13438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Did you say half full or did you say half empty? They are both right.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9056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How would you describe this jug?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988840"/>
            <a:ext cx="3324625" cy="363033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149080"/>
            <a:ext cx="2645508" cy="2276872"/>
          </a:xfrm>
          <a:prstGeom prst="rect">
            <a:avLst/>
          </a:prstGeom>
        </p:spPr>
      </p:pic>
      <p:sp>
        <p:nvSpPr>
          <p:cNvPr id="6" name="Rounded Rectangular Callout 5"/>
          <p:cNvSpPr/>
          <p:nvPr/>
        </p:nvSpPr>
        <p:spPr>
          <a:xfrm>
            <a:off x="1835696" y="2348880"/>
            <a:ext cx="3384376" cy="1368152"/>
          </a:xfrm>
          <a:prstGeom prst="wedgeRoundRectCallout">
            <a:avLst>
              <a:gd name="adj1" fmla="val -65155"/>
              <a:gd name="adj2" fmla="val 13438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This jug is almost empty. We can also say it is a quarter full.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867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How would you describe this jug?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988840"/>
            <a:ext cx="3324625" cy="363033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149080"/>
            <a:ext cx="2645508" cy="2276872"/>
          </a:xfrm>
          <a:prstGeom prst="rect">
            <a:avLst/>
          </a:prstGeom>
        </p:spPr>
      </p:pic>
      <p:sp>
        <p:nvSpPr>
          <p:cNvPr id="6" name="Rounded Rectangular Callout 5"/>
          <p:cNvSpPr/>
          <p:nvPr/>
        </p:nvSpPr>
        <p:spPr>
          <a:xfrm>
            <a:off x="1835696" y="2348880"/>
            <a:ext cx="3384376" cy="1368152"/>
          </a:xfrm>
          <a:prstGeom prst="wedgeRoundRectCallout">
            <a:avLst>
              <a:gd name="adj1" fmla="val -65155"/>
              <a:gd name="adj2" fmla="val 13438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This jug is almost full. We can also say it is three quarters full.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4814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Now it’s your turn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149080"/>
            <a:ext cx="2645508" cy="2276872"/>
          </a:xfrm>
          <a:prstGeom prst="rect">
            <a:avLst/>
          </a:prstGeom>
        </p:spPr>
      </p:pic>
      <p:sp>
        <p:nvSpPr>
          <p:cNvPr id="6" name="Rounded Rectangular Callout 5"/>
          <p:cNvSpPr/>
          <p:nvPr/>
        </p:nvSpPr>
        <p:spPr>
          <a:xfrm>
            <a:off x="1835696" y="1988840"/>
            <a:ext cx="3384376" cy="1728192"/>
          </a:xfrm>
          <a:prstGeom prst="wedgeRoundRectCallout">
            <a:avLst>
              <a:gd name="adj1" fmla="val -65155"/>
              <a:gd name="adj2" fmla="val 13438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When the jugs appear, say whether they are full, empty, half full, a quarter full or three quarters full.</a:t>
            </a:r>
          </a:p>
          <a:p>
            <a:pPr algn="ctr"/>
            <a:r>
              <a:rPr lang="en-GB" dirty="0"/>
              <a:t>Are you ready?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5651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0312" y="1166812"/>
            <a:ext cx="4143375" cy="4524375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2627784" y="6021288"/>
            <a:ext cx="3528392" cy="7200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Empty</a:t>
            </a:r>
          </a:p>
        </p:txBody>
      </p:sp>
    </p:spTree>
    <p:extLst>
      <p:ext uri="{BB962C8B-B14F-4D97-AF65-F5344CB8AC3E}">
        <p14:creationId xmlns:p14="http://schemas.microsoft.com/office/powerpoint/2010/main" val="847935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mic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mic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5972</TotalTime>
  <Words>238</Words>
  <Application>Microsoft Office PowerPoint</Application>
  <PresentationFormat>On-screen Show (4:3)</PresentationFormat>
  <Paragraphs>26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Comic Sans MS</vt:lpstr>
      <vt:lpstr>Office Theme</vt:lpstr>
      <vt:lpstr>1_Office Theme</vt:lpstr>
      <vt:lpstr>PowerPoint Presentation</vt:lpstr>
      <vt:lpstr>What would you use these containers to measure?</vt:lpstr>
      <vt:lpstr>How would you describe this jug?</vt:lpstr>
      <vt:lpstr>How would you describe this jug?</vt:lpstr>
      <vt:lpstr>How would you describe this jug?</vt:lpstr>
      <vt:lpstr>How would you describe this jug?</vt:lpstr>
      <vt:lpstr>How would you describe this jug?</vt:lpstr>
      <vt:lpstr>Now it’s your turn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did you do? Now it’s time for you to measure!</vt:lpstr>
    </vt:vector>
  </TitlesOfParts>
  <Company>Primary Teaching Tools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Jacqui Bannister</dc:creator>
  <cp:lastModifiedBy>Maryam Shouman</cp:lastModifiedBy>
  <cp:revision>40</cp:revision>
  <dcterms:created xsi:type="dcterms:W3CDTF">2011-06-30T14:22:08Z</dcterms:created>
  <dcterms:modified xsi:type="dcterms:W3CDTF">2024-03-01T09:44:11Z</dcterms:modified>
</cp:coreProperties>
</file>