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  <p:sldMasterId id="2147483714" r:id="rId3"/>
    <p:sldMasterId id="2147483744" r:id="rId4"/>
    <p:sldMasterId id="2147483773" r:id="rId5"/>
    <p:sldMasterId id="2147483790" r:id="rId6"/>
    <p:sldMasterId id="2147483807" r:id="rId7"/>
    <p:sldMasterId id="2147483825" r:id="rId8"/>
    <p:sldMasterId id="2147483842" r:id="rId9"/>
    <p:sldMasterId id="2147483854" r:id="rId10"/>
  </p:sldMasterIdLst>
  <p:notesMasterIdLst>
    <p:notesMasterId r:id="rId30"/>
  </p:notesMasterIdLst>
  <p:sldIdLst>
    <p:sldId id="256" r:id="rId11"/>
    <p:sldId id="257" r:id="rId12"/>
    <p:sldId id="271" r:id="rId13"/>
    <p:sldId id="259" r:id="rId14"/>
    <p:sldId id="262" r:id="rId15"/>
    <p:sldId id="260" r:id="rId16"/>
    <p:sldId id="265" r:id="rId17"/>
    <p:sldId id="266" r:id="rId18"/>
    <p:sldId id="267" r:id="rId19"/>
    <p:sldId id="263" r:id="rId20"/>
    <p:sldId id="273" r:id="rId21"/>
    <p:sldId id="264" r:id="rId22"/>
    <p:sldId id="274" r:id="rId23"/>
    <p:sldId id="275" r:id="rId24"/>
    <p:sldId id="276" r:id="rId25"/>
    <p:sldId id="277" r:id="rId26"/>
    <p:sldId id="278" r:id="rId27"/>
    <p:sldId id="269" r:id="rId28"/>
    <p:sldId id="270" r:id="rId2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15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1FB510-8858-4F47-8912-D243F185E45F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1BAE-A6C3-4205-AA58-FD0B6C72F2C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230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1BAE-A6C3-4205-AA58-FD0B6C72F2CF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590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1BAE-A6C3-4205-AA58-FD0B6C72F2CF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38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49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71644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17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04136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529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757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48164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9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11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6235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80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39088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89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8688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2905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0901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6253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5198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85724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5040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856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7487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8451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0006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171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86536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416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99743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01324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0933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41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421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5341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376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5153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41658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3487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98995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36157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015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48569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76226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683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72545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42555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30993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6803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02761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11242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73449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71805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40200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55483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153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043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469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4869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81254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574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64253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07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499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1598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6832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306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3291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166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787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53238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427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7383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619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633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1916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294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16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578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5454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460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15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2859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9818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80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6599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28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47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1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6472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23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1152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38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7708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1201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44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98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639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22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8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0783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43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5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3433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6837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5337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181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137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2858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9952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106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230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07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72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78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0650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2858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05713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5285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4156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2710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844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4430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4395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5062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2291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025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7238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686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1602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8766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1547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875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3133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2979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9594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579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29069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0551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361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97732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07387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944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6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0600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36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690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85246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3304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0471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65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7262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093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6896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682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143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0675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698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0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59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86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075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697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2CBA81-62FE-4788-9711-D3CDE0DA7BD9}" type="datetimeFigureOut">
              <a:rPr lang="ar-EG" smtClean="0"/>
              <a:t>07/02/1444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510745-8A32-43B5-9E81-8B6D8808A8E1}" type="slidenum">
              <a:rPr lang="ar-EG" smtClean="0"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66" y="1"/>
            <a:ext cx="7778045" cy="1038578"/>
          </a:xfrm>
        </p:spPr>
        <p:txBody>
          <a:bodyPr>
            <a:normAutofit fontScale="90000"/>
          </a:bodyPr>
          <a:lstStyle/>
          <a:p>
            <a:r>
              <a:rPr lang="ar-EG" b="1" u="sng" dirty="0" smtClean="0">
                <a:solidFill>
                  <a:srgbClr val="FF0000"/>
                </a:solidFill>
              </a:rPr>
              <a:t>أدوات تحديد المواقع  </a:t>
            </a:r>
            <a:r>
              <a:rPr lang="ar-EG" dirty="0" smtClean="0">
                <a:solidFill>
                  <a:schemeClr val="accent4"/>
                </a:solidFill>
              </a:rPr>
              <a:t>المكان</a:t>
            </a:r>
            <a:endParaRPr lang="ar-EG" dirty="0">
              <a:solidFill>
                <a:schemeClr val="accent4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81244" y="1264356"/>
            <a:ext cx="745067" cy="790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Down Arrow 4"/>
          <p:cNvSpPr/>
          <p:nvPr/>
        </p:nvSpPr>
        <p:spPr>
          <a:xfrm>
            <a:off x="3612444" y="1264356"/>
            <a:ext cx="812800" cy="790222"/>
          </a:xfrm>
          <a:prstGeom prst="downArrow">
            <a:avLst>
              <a:gd name="adj1" fmla="val 50000"/>
              <a:gd name="adj2" fmla="val 4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7371644" y="2175265"/>
            <a:ext cx="19078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الخريطة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600" y="2095433"/>
            <a:ext cx="19416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الصورة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7" y="2865129"/>
            <a:ext cx="2466975" cy="3016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9" y="2865131"/>
            <a:ext cx="3207102" cy="3016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" y="2844174"/>
            <a:ext cx="4165600" cy="32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439" y="585216"/>
            <a:ext cx="9672033" cy="973128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chemeClr val="accent6"/>
                </a:solidFill>
              </a:rPr>
              <a:t>4</a:t>
            </a:r>
            <a:r>
              <a:rPr lang="ar-EG" b="1" u="sng" dirty="0" smtClean="0">
                <a:solidFill>
                  <a:schemeClr val="accent6"/>
                </a:solidFill>
              </a:rPr>
              <a:t>-مفتاح الخريطة</a:t>
            </a:r>
            <a:endParaRPr lang="ar-EG" b="1" u="sng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83771"/>
            <a:ext cx="7489371" cy="57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69586" cy="1499616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chemeClr val="accent2"/>
                </a:solidFill>
              </a:rPr>
              <a:t>مفتاح الخريطة:</a:t>
            </a:r>
            <a:r>
              <a:rPr lang="ar-EG" sz="4000" dirty="0" smtClean="0"/>
              <a:t>يوضح مدلول الرموز والألوان.</a:t>
            </a:r>
            <a:endParaRPr lang="ar-E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87" y="2084832"/>
            <a:ext cx="9364268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41" y="104633"/>
            <a:ext cx="8596668" cy="1320800"/>
          </a:xfrm>
        </p:spPr>
        <p:txBody>
          <a:bodyPr/>
          <a:lstStyle/>
          <a:p>
            <a:pPr algn="r"/>
            <a:r>
              <a:rPr lang="ar-EG" b="1" dirty="0" smtClean="0"/>
              <a:t>5-خطوط الطول ودوائر العرض</a:t>
            </a:r>
            <a:br>
              <a:rPr lang="ar-EG" b="1" dirty="0" smtClean="0"/>
            </a:br>
            <a:r>
              <a:rPr lang="ar-EG" dirty="0" smtClean="0">
                <a:solidFill>
                  <a:schemeClr val="accent3"/>
                </a:solidFill>
              </a:rPr>
              <a:t>شبكة الإحداثيات</a:t>
            </a:r>
            <a:endParaRPr lang="ar-EG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567543"/>
            <a:ext cx="11265943" cy="49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98972" y="435428"/>
            <a:ext cx="4093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u="sng" dirty="0" smtClean="0"/>
              <a:t>أهمية الخريطة</a:t>
            </a:r>
            <a:endParaRPr lang="ar-EG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049486" y="1262742"/>
            <a:ext cx="8098972" cy="2786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400" dirty="0" smtClean="0"/>
              <a:t>1-يستخدمها الفلاح في تحديد ملكية الأرض الزراعية.</a:t>
            </a:r>
          </a:p>
          <a:p>
            <a:pPr>
              <a:lnSpc>
                <a:spcPct val="150000"/>
              </a:lnSpc>
            </a:pPr>
            <a:r>
              <a:rPr lang="ar-EG" sz="2400" dirty="0" smtClean="0"/>
              <a:t>2-الجيش يستخدمها في تحديد المواقع الحربية.</a:t>
            </a:r>
          </a:p>
          <a:p>
            <a:pPr>
              <a:lnSpc>
                <a:spcPct val="150000"/>
              </a:lnSpc>
            </a:pPr>
            <a:r>
              <a:rPr lang="ar-EG" sz="2400" dirty="0" smtClean="0"/>
              <a:t>3-السائح يستخدمها للوصول إلي الأماكن السياحية و الأثرية.</a:t>
            </a:r>
          </a:p>
          <a:p>
            <a:pPr>
              <a:lnSpc>
                <a:spcPct val="150000"/>
              </a:lnSpc>
            </a:pPr>
            <a:r>
              <a:rPr lang="ar-EG" sz="2400" dirty="0" smtClean="0"/>
              <a:t>4-.يستخدمها الطيار وقبطان السفينة لتحديد المواقع.</a:t>
            </a:r>
          </a:p>
          <a:p>
            <a:pPr>
              <a:lnSpc>
                <a:spcPct val="150000"/>
              </a:lnSpc>
            </a:pPr>
            <a:r>
              <a:rPr lang="ar-EG" sz="2400" dirty="0" smtClean="0"/>
              <a:t>5-يستخدمها الطالب في المذاكرة والطالب في الشرح.</a:t>
            </a:r>
            <a:endParaRPr lang="ar-EG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081759"/>
            <a:ext cx="4346122" cy="49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b="1" dirty="0" smtClean="0">
                <a:solidFill>
                  <a:srgbClr val="0070C0"/>
                </a:solidFill>
              </a:rPr>
              <a:t>الصورة :</a:t>
            </a:r>
            <a:r>
              <a:rPr lang="ar-EG" dirty="0" smtClean="0">
                <a:solidFill>
                  <a:srgbClr val="0070C0"/>
                </a:solidFill>
              </a:rPr>
              <a:t>هي لقطة لجزء من سطح الأرض باستخدام الة تصوير أوالهاتف.</a:t>
            </a:r>
            <a:endParaRPr lang="ar-E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7" y="2176689"/>
            <a:ext cx="47625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38400"/>
            <a:ext cx="5405120" cy="28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130629"/>
            <a:ext cx="10949577" cy="1219201"/>
          </a:xfrm>
        </p:spPr>
        <p:txBody>
          <a:bodyPr>
            <a:normAutofit/>
          </a:bodyPr>
          <a:lstStyle/>
          <a:p>
            <a:pPr algn="r"/>
            <a:r>
              <a:rPr lang="ar-EG" sz="3100" b="1" dirty="0" smtClean="0">
                <a:solidFill>
                  <a:srgbClr val="FF0000"/>
                </a:solidFill>
              </a:rPr>
              <a:t>الصورة الجوية:</a:t>
            </a:r>
            <a:r>
              <a:rPr lang="ar-EG" sz="3200" dirty="0" smtClean="0">
                <a:solidFill>
                  <a:srgbClr val="00B0F0"/>
                </a:solidFill>
              </a:rPr>
              <a:t>يتم التقاطها من مكان مرتفع من الجو باستخدام الطائرات.</a:t>
            </a:r>
            <a:br>
              <a:rPr lang="ar-EG" sz="3200" dirty="0" smtClean="0">
                <a:solidFill>
                  <a:srgbClr val="00B0F0"/>
                </a:solidFill>
              </a:rPr>
            </a:br>
            <a:r>
              <a:rPr lang="ar-EG" sz="3200" dirty="0" smtClean="0">
                <a:solidFill>
                  <a:srgbClr val="00B0F0"/>
                </a:solidFill>
              </a:rPr>
              <a:t>وترجع أهميتها انها تساعد في رسم خرائط أكثر تفصيلآ ودقة. </a:t>
            </a:r>
            <a:endParaRPr lang="ar-EG" sz="32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513"/>
            <a:ext cx="12046856" cy="46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" y="1770744"/>
            <a:ext cx="11326948" cy="2569028"/>
          </a:xfrm>
        </p:spPr>
        <p:txBody>
          <a:bodyPr>
            <a:normAutofit/>
          </a:bodyPr>
          <a:lstStyle/>
          <a:p>
            <a:pPr algn="r"/>
            <a:r>
              <a:rPr lang="ar-EG" sz="4400" b="1" dirty="0" smtClean="0">
                <a:solidFill>
                  <a:srgbClr val="00B050"/>
                </a:solidFill>
              </a:rPr>
              <a:t>الصورة الفضائية(صورة الأقمار الصناعية)</a:t>
            </a: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sz="4400" dirty="0" smtClean="0">
                <a:solidFill>
                  <a:schemeClr val="tx1"/>
                </a:solidFill>
              </a:rPr>
              <a:t>يتم التقاطها باستخدام الأقمار الصناعية وتظهر سطح الأرض من اعلي.تدور حول الأرض </a:t>
            </a:r>
            <a:r>
              <a:rPr lang="ar-EG" sz="4400" smtClean="0">
                <a:solidFill>
                  <a:schemeClr val="tx1"/>
                </a:solidFill>
              </a:rPr>
              <a:t>وتلتقط صور.</a:t>
            </a:r>
            <a:endParaRPr lang="ar-EG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2" y="261258"/>
            <a:ext cx="6008914" cy="812800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ar-EG" sz="5400" b="1" u="sng" dirty="0" smtClean="0">
                <a:solidFill>
                  <a:schemeClr val="tx1"/>
                </a:solidFill>
              </a:rPr>
              <a:t>البنات</a:t>
            </a:r>
            <a:br>
              <a:rPr lang="ar-EG" sz="5400" b="1" u="sng" dirty="0" smtClean="0">
                <a:solidFill>
                  <a:schemeClr val="tx1"/>
                </a:solidFill>
              </a:rPr>
            </a:br>
            <a:r>
              <a:rPr lang="ar-EG" sz="3100" dirty="0" smtClean="0">
                <a:solidFill>
                  <a:schemeClr val="tx1"/>
                </a:solidFill>
              </a:rPr>
              <a:t>1-من أدوات تحديد الموقع.........،..........</a:t>
            </a:r>
            <a:br>
              <a:rPr lang="ar-EG" sz="3100" dirty="0" smtClean="0">
                <a:solidFill>
                  <a:schemeClr val="tx1"/>
                </a:solidFill>
              </a:rPr>
            </a:br>
            <a:r>
              <a:rPr lang="ar-EG" sz="3100" dirty="0" smtClean="0">
                <a:solidFill>
                  <a:schemeClr val="tx1"/>
                </a:solidFill>
              </a:rPr>
              <a:t>2-من الاتجاهات الأصلية.........،......،............،.......</a:t>
            </a: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b="1" u="sng" dirty="0" smtClean="0">
                <a:solidFill>
                  <a:schemeClr val="tx1"/>
                </a:solidFill>
              </a:rPr>
              <a:t>عرفي</a:t>
            </a: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الخريطة</a:t>
            </a:r>
            <a:endParaRPr lang="ar-EG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314" y="609599"/>
            <a:ext cx="7184572" cy="3309257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ar-EG" sz="4800" b="1" u="sng" dirty="0" smtClean="0">
                <a:solidFill>
                  <a:schemeClr val="tx1"/>
                </a:solidFill>
              </a:rPr>
              <a:t>الولاد</a:t>
            </a:r>
            <a:br>
              <a:rPr lang="ar-EG" sz="4800" b="1" u="sn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1-من عناصر الخريطة .......،...........</a:t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2-من الاتجاهات الفرعية......،.......،......،......</a:t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b="1" u="sng" dirty="0" smtClean="0">
                <a:solidFill>
                  <a:schemeClr val="tx1"/>
                </a:solidFill>
              </a:rPr>
              <a:t>عرف</a:t>
            </a:r>
            <a:br>
              <a:rPr lang="ar-EG" b="1" u="sng" dirty="0" smtClean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>مقياس الرسم</a:t>
            </a:r>
            <a:endParaRPr lang="ar-EG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689" y="1290813"/>
            <a:ext cx="10515600" cy="1666875"/>
          </a:xfrm>
        </p:spPr>
        <p:txBody>
          <a:bodyPr/>
          <a:lstStyle/>
          <a:p>
            <a:pPr algn="r"/>
            <a:r>
              <a:rPr lang="ar-EG" sz="4400" b="1" dirty="0" smtClean="0">
                <a:solidFill>
                  <a:srgbClr val="66FF66"/>
                </a:solidFill>
              </a:rPr>
              <a:t>الخريطة:</a:t>
            </a:r>
            <a:r>
              <a:rPr lang="ar-EG" b="1" dirty="0" smtClean="0">
                <a:solidFill>
                  <a:schemeClr val="tx1"/>
                </a:solidFill>
              </a:rPr>
              <a:t>رسم توضيحي لسطح الأرض أو جزء منه باستخدام مجموعة من الرموز والألوان بمقياس رسم محدد.</a:t>
            </a:r>
            <a:endParaRPr lang="ar-EG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2957688"/>
            <a:ext cx="6107289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30" y="2143275"/>
            <a:ext cx="9601196" cy="1303867"/>
          </a:xfrm>
        </p:spPr>
        <p:txBody>
          <a:bodyPr>
            <a:normAutofit fontScale="90000"/>
          </a:bodyPr>
          <a:lstStyle/>
          <a:p>
            <a:pPr algn="r"/>
            <a:r>
              <a:rPr lang="ar-EG" sz="4900" b="1" u="sng" dirty="0" smtClean="0"/>
              <a:t>عناصر الخريطة</a:t>
            </a:r>
            <a:r>
              <a:rPr lang="ar-EG" sz="4400" b="1" u="sng" dirty="0" smtClean="0"/>
              <a:t/>
            </a:r>
            <a:br>
              <a:rPr lang="ar-EG" sz="4400" b="1" u="sng" dirty="0" smtClean="0"/>
            </a:br>
            <a:r>
              <a:rPr lang="ar-EG" sz="4000" dirty="0" smtClean="0">
                <a:solidFill>
                  <a:schemeClr val="accent4"/>
                </a:solidFill>
              </a:rPr>
              <a:t>1-عنوان الخريطة</a:t>
            </a:r>
            <a:br>
              <a:rPr lang="ar-EG" sz="4000" dirty="0" smtClean="0">
                <a:solidFill>
                  <a:schemeClr val="accent4"/>
                </a:solidFill>
              </a:rPr>
            </a:br>
            <a:r>
              <a:rPr lang="ar-EG" sz="4000" dirty="0" smtClean="0">
                <a:solidFill>
                  <a:schemeClr val="accent4"/>
                </a:solidFill>
              </a:rPr>
              <a:t>2-وردة البوصلة </a:t>
            </a:r>
            <a:br>
              <a:rPr lang="ar-EG" sz="4000" dirty="0" smtClean="0">
                <a:solidFill>
                  <a:schemeClr val="accent4"/>
                </a:solidFill>
              </a:rPr>
            </a:br>
            <a:r>
              <a:rPr lang="ar-EG" sz="4000" dirty="0" smtClean="0">
                <a:solidFill>
                  <a:schemeClr val="accent4"/>
                </a:solidFill>
              </a:rPr>
              <a:t>3-مقياس الرسم</a:t>
            </a:r>
            <a:br>
              <a:rPr lang="ar-EG" sz="4000" dirty="0" smtClean="0">
                <a:solidFill>
                  <a:schemeClr val="accent4"/>
                </a:solidFill>
              </a:rPr>
            </a:br>
            <a:r>
              <a:rPr lang="ar-EG" sz="4000" dirty="0" smtClean="0">
                <a:solidFill>
                  <a:schemeClr val="accent4"/>
                </a:solidFill>
              </a:rPr>
              <a:t>4-مفتاح الخريطة</a:t>
            </a:r>
            <a:br>
              <a:rPr lang="ar-EG" sz="4000" dirty="0" smtClean="0">
                <a:solidFill>
                  <a:schemeClr val="accent4"/>
                </a:solidFill>
              </a:rPr>
            </a:br>
            <a:r>
              <a:rPr lang="ar-EG" sz="4000" dirty="0" smtClean="0">
                <a:solidFill>
                  <a:schemeClr val="accent4"/>
                </a:solidFill>
              </a:rPr>
              <a:t>5-خطوط الطول ودوائر العرض</a:t>
            </a:r>
            <a:br>
              <a:rPr lang="ar-EG" sz="4000" dirty="0" smtClean="0">
                <a:solidFill>
                  <a:schemeClr val="accent4"/>
                </a:solidFill>
              </a:rPr>
            </a:br>
            <a:r>
              <a:rPr lang="ar-EG" sz="4000" dirty="0">
                <a:solidFill>
                  <a:schemeClr val="tx1"/>
                </a:solidFill>
              </a:rPr>
              <a:t> </a:t>
            </a:r>
            <a:r>
              <a:rPr lang="ar-EG" sz="4000" dirty="0" smtClean="0">
                <a:solidFill>
                  <a:schemeClr val="tx1"/>
                </a:solidFill>
              </a:rPr>
              <a:t>(شبكة الإحداثيات)</a:t>
            </a:r>
            <a:endParaRPr lang="ar-EG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708704"/>
            <a:ext cx="3839936" cy="52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9601"/>
          </a:xfrm>
        </p:spPr>
        <p:txBody>
          <a:bodyPr>
            <a:normAutofit fontScale="90000"/>
          </a:bodyPr>
          <a:lstStyle/>
          <a:p>
            <a:pPr algn="r"/>
            <a:r>
              <a:rPr lang="ar-EG" b="1" u="sng" dirty="0" smtClean="0">
                <a:solidFill>
                  <a:schemeClr val="accent6"/>
                </a:solidFill>
              </a:rPr>
              <a:t>عناصر الخريطة </a:t>
            </a:r>
            <a:br>
              <a:rPr lang="ar-EG" b="1" u="sng" dirty="0" smtClean="0">
                <a:solidFill>
                  <a:schemeClr val="accent6"/>
                </a:solidFill>
              </a:rPr>
            </a:br>
            <a:r>
              <a:rPr lang="ar-EG" dirty="0" smtClean="0">
                <a:solidFill>
                  <a:srgbClr val="00B050"/>
                </a:solidFill>
              </a:rPr>
              <a:t>1-عنوان الخريطة</a:t>
            </a:r>
            <a:r>
              <a:rPr lang="ar-EG" sz="4900" dirty="0" smtClean="0">
                <a:solidFill>
                  <a:srgbClr val="00B050"/>
                </a:solidFill>
              </a:rPr>
              <a:t> </a:t>
            </a:r>
            <a:r>
              <a:rPr lang="ar-EG" sz="3100" dirty="0" smtClean="0">
                <a:solidFill>
                  <a:srgbClr val="FF0000"/>
                </a:solidFill>
              </a:rPr>
              <a:t>يوضح معلومات الخريطة</a:t>
            </a:r>
            <a:endParaRPr lang="ar-EG" sz="3100" b="1" u="sng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8" y="2445381"/>
            <a:ext cx="5301902" cy="3103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4" y="2581812"/>
            <a:ext cx="4171950" cy="3328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3850" y="5535098"/>
            <a:ext cx="29527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B050"/>
                </a:solidFill>
              </a:rPr>
              <a:t>           خريطة مصر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838" y="5628274"/>
            <a:ext cx="3575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accent2"/>
                </a:solidFill>
              </a:rPr>
              <a:t>خريطة العالم</a:t>
            </a:r>
            <a:endParaRPr lang="ar-EG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228"/>
            <a:ext cx="12192000" cy="5624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513" y="-120611"/>
            <a:ext cx="46797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u="sng" dirty="0" smtClean="0">
                <a:solidFill>
                  <a:srgbClr val="00B0F0"/>
                </a:solidFill>
              </a:rPr>
              <a:t>خريطة مصر</a:t>
            </a:r>
            <a:endParaRPr lang="ar-EG" sz="48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11043694" cy="5883317"/>
          </a:xfrm>
        </p:spPr>
        <p:txBody>
          <a:bodyPr>
            <a:normAutofit/>
          </a:bodyPr>
          <a:lstStyle/>
          <a:p>
            <a:pPr algn="r"/>
            <a:r>
              <a:rPr lang="ar-EG" sz="4800" u="sng" dirty="0" smtClean="0">
                <a:solidFill>
                  <a:srgbClr val="00B050"/>
                </a:solidFill>
              </a:rPr>
              <a:t>2-وردة البوصلة</a:t>
            </a:r>
            <a:br>
              <a:rPr lang="ar-EG" sz="4800" u="sng" dirty="0" smtClean="0">
                <a:solidFill>
                  <a:srgbClr val="00B050"/>
                </a:solidFill>
              </a:rPr>
            </a:br>
            <a:r>
              <a:rPr lang="ar-EG" sz="4800" u="sng" dirty="0">
                <a:solidFill>
                  <a:srgbClr val="00B050"/>
                </a:solidFill>
              </a:rPr>
              <a:t/>
            </a:r>
            <a:br>
              <a:rPr lang="ar-EG" sz="4800" u="sng" dirty="0">
                <a:solidFill>
                  <a:srgbClr val="00B050"/>
                </a:solidFill>
              </a:rPr>
            </a:br>
            <a:r>
              <a:rPr lang="ar-EG" sz="4800" u="sng" dirty="0" smtClean="0">
                <a:solidFill>
                  <a:srgbClr val="00B050"/>
                </a:solidFill>
              </a:rPr>
              <a:t/>
            </a:r>
            <a:br>
              <a:rPr lang="ar-EG" sz="4800" u="sng" dirty="0" smtClean="0">
                <a:solidFill>
                  <a:srgbClr val="00B050"/>
                </a:solidFill>
              </a:rPr>
            </a:br>
            <a:r>
              <a:rPr lang="ar-EG" sz="4800" u="sng" dirty="0">
                <a:solidFill>
                  <a:srgbClr val="00B050"/>
                </a:solidFill>
              </a:rPr>
              <a:t/>
            </a:r>
            <a:br>
              <a:rPr lang="ar-EG" sz="4800" u="sng" dirty="0">
                <a:solidFill>
                  <a:srgbClr val="00B050"/>
                </a:solidFill>
              </a:rPr>
            </a:br>
            <a:r>
              <a:rPr lang="ar-EG" sz="4800" u="sng" dirty="0" smtClean="0">
                <a:solidFill>
                  <a:srgbClr val="00B050"/>
                </a:solidFill>
              </a:rPr>
              <a:t/>
            </a:r>
            <a:br>
              <a:rPr lang="ar-EG" sz="4800" u="sng" dirty="0" smtClean="0">
                <a:solidFill>
                  <a:srgbClr val="00B050"/>
                </a:solidFill>
              </a:rPr>
            </a:br>
            <a:r>
              <a:rPr lang="ar-EG" sz="4800" u="sng" dirty="0" smtClean="0">
                <a:solidFill>
                  <a:srgbClr val="00B050"/>
                </a:solidFill>
              </a:rPr>
              <a:t>3-مقياس الرسم</a:t>
            </a:r>
            <a:endParaRPr lang="ar-EG" sz="4800" u="sng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2" y="536448"/>
            <a:ext cx="2875844" cy="2135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73" y="3706206"/>
            <a:ext cx="49911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88" y="399555"/>
            <a:ext cx="9720072" cy="1499616"/>
          </a:xfrm>
        </p:spPr>
        <p:txBody>
          <a:bodyPr>
            <a:normAutofit fontScale="90000"/>
          </a:bodyPr>
          <a:lstStyle/>
          <a:p>
            <a:pPr algn="r"/>
            <a:r>
              <a:rPr lang="ar-EG" b="1" u="sng" dirty="0" smtClean="0">
                <a:solidFill>
                  <a:schemeClr val="accent6"/>
                </a:solidFill>
              </a:rPr>
              <a:t>وردة </a:t>
            </a:r>
            <a:r>
              <a:rPr lang="ar-EG" sz="4400" b="1" u="sng" dirty="0" smtClean="0">
                <a:solidFill>
                  <a:schemeClr val="accent6"/>
                </a:solidFill>
              </a:rPr>
              <a:t>البوصلة:</a:t>
            </a:r>
            <a:r>
              <a:rPr lang="ar-EG" sz="4400" dirty="0" smtClean="0">
                <a:solidFill>
                  <a:schemeClr val="accent1"/>
                </a:solidFill>
              </a:rPr>
              <a:t>توضح الاتجاهات الأصلية والاتجاهات الفرعية وتساعدنا في تحديد موقع معين علي الخريطة.</a:t>
            </a:r>
            <a:endParaRPr lang="ar-EG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66" y="2180369"/>
            <a:ext cx="4913194" cy="3908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" y="2084832"/>
            <a:ext cx="5690832" cy="40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443" y="149788"/>
            <a:ext cx="9720072" cy="1499616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solidFill>
                  <a:schemeClr val="accent3"/>
                </a:solidFill>
              </a:rPr>
              <a:t>مقياس الرسم :</a:t>
            </a:r>
            <a:r>
              <a:rPr lang="ar-EG" sz="4400" dirty="0" smtClean="0">
                <a:solidFill>
                  <a:schemeClr val="accent1"/>
                </a:solidFill>
              </a:rPr>
              <a:t>هو النسبة بين المسافة علي الخريطة ومايقابلها علي الحقيقة.</a:t>
            </a:r>
            <a:r>
              <a:rPr lang="ar-EG" dirty="0" smtClean="0">
                <a:solidFill>
                  <a:schemeClr val="accent3"/>
                </a:solidFill>
              </a:rPr>
              <a:t/>
            </a:r>
            <a:br>
              <a:rPr lang="ar-EG" dirty="0" smtClean="0">
                <a:solidFill>
                  <a:schemeClr val="accent3"/>
                </a:solidFill>
              </a:rPr>
            </a:br>
            <a:r>
              <a:rPr lang="ar-EG" sz="4900" dirty="0" smtClean="0">
                <a:solidFill>
                  <a:schemeClr val="accent3"/>
                </a:solidFill>
              </a:rPr>
              <a:t>سم=100 كيلومتر</a:t>
            </a:r>
            <a:endParaRPr lang="ar-EG" sz="49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11" y="1828801"/>
            <a:ext cx="5514975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" y="2084832"/>
            <a:ext cx="5558971" cy="4315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7" y="4644571"/>
            <a:ext cx="253412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" y="65316"/>
            <a:ext cx="10845799" cy="6734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058" y="585216"/>
            <a:ext cx="17997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EG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2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9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150</Words>
  <Application>Microsoft Office PowerPoint</Application>
  <PresentationFormat>Widescreen</PresentationFormat>
  <Paragraphs>28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Garamond</vt:lpstr>
      <vt:lpstr>Tahoma</vt:lpstr>
      <vt:lpstr>Times New Roman</vt:lpstr>
      <vt:lpstr>Trebuchet MS</vt:lpstr>
      <vt:lpstr>Tw Cen MT</vt:lpstr>
      <vt:lpstr>Tw Cen MT Condensed</vt:lpstr>
      <vt:lpstr>Wingdings 3</vt:lpstr>
      <vt:lpstr>Ion</vt:lpstr>
      <vt:lpstr>1_Ion</vt:lpstr>
      <vt:lpstr>Organic</vt:lpstr>
      <vt:lpstr>Integral</vt:lpstr>
      <vt:lpstr>Facet</vt:lpstr>
      <vt:lpstr>1_Facet</vt:lpstr>
      <vt:lpstr>1_Organic</vt:lpstr>
      <vt:lpstr>2_Facet</vt:lpstr>
      <vt:lpstr>Retrospect</vt:lpstr>
      <vt:lpstr>2_Ion</vt:lpstr>
      <vt:lpstr>أدوات تحديد المواقع  المكان</vt:lpstr>
      <vt:lpstr>الخريطة:رسم توضيحي لسطح الأرض أو جزء منه باستخدام مجموعة من الرموز والألوان بمقياس رسم محدد.</vt:lpstr>
      <vt:lpstr>عناصر الخريطة 1-عنوان الخريطة 2-وردة البوصلة  3-مقياس الرسم 4-مفتاح الخريطة 5-خطوط الطول ودوائر العرض  (شبكة الإحداثيات)</vt:lpstr>
      <vt:lpstr>عناصر الخريطة  1-عنوان الخريطة يوضح معلومات الخريطة</vt:lpstr>
      <vt:lpstr>PowerPoint Presentation</vt:lpstr>
      <vt:lpstr>2-وردة البوصلة     3-مقياس الرسم</vt:lpstr>
      <vt:lpstr>وردة البوصلة:توضح الاتجاهات الأصلية والاتجاهات الفرعية وتساعدنا في تحديد موقع معين علي الخريطة.</vt:lpstr>
      <vt:lpstr>مقياس الرسم :هو النسبة بين المسافة علي الخريطة ومايقابلها علي الحقيقة. سم=100 كيلومتر</vt:lpstr>
      <vt:lpstr>PowerPoint Presentation</vt:lpstr>
      <vt:lpstr>4-مفتاح الخريطة</vt:lpstr>
      <vt:lpstr>مفتاح الخريطة:يوضح مدلول الرموز والألوان.</vt:lpstr>
      <vt:lpstr>5-خطوط الطول ودوائر العرض شبكة الإحداثيات</vt:lpstr>
      <vt:lpstr>PowerPoint Presentation</vt:lpstr>
      <vt:lpstr>الصورة :هي لقطة لجزء من سطح الأرض باستخدام الة تصوير أوالهاتف.</vt:lpstr>
      <vt:lpstr>الصورة الجوية:يتم التقاطها من مكان مرتفع من الجو باستخدام الطائرات. وترجع أهميتها انها تساعد في رسم خرائط أكثر تفصيلآ ودقة. </vt:lpstr>
      <vt:lpstr>الصورة الفضائية(صورة الأقمار الصناعية) يتم التقاطها باستخدام الأقمار الصناعية وتظهر سطح الأرض من اعلي.تدور حول الأرض وتلتقط صور.</vt:lpstr>
      <vt:lpstr>PowerPoint Presentation</vt:lpstr>
      <vt:lpstr>البنات 1-من أدوات تحديد الموقع.........،.......... 2-من الاتجاهات الأصلية.........،......،............،....... عرفي الخريطة</vt:lpstr>
      <vt:lpstr>الولاد 1-من عناصر الخريطة .......،........... 2-من الاتجاهات الفرعية......،.......،......،...... عرف مقياس الرسم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أدوات تحديد المواقع  المكان</dc:title>
  <dc:creator>hp</dc:creator>
  <cp:lastModifiedBy>hp</cp:lastModifiedBy>
  <cp:revision>48</cp:revision>
  <dcterms:created xsi:type="dcterms:W3CDTF">2021-09-18T06:27:45Z</dcterms:created>
  <dcterms:modified xsi:type="dcterms:W3CDTF">2022-09-03T14:04:17Z</dcterms:modified>
</cp:coreProperties>
</file>