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3"/>
    <p:sldId id="272" r:id="rId4"/>
    <p:sldId id="274" r:id="rId5"/>
    <p:sldId id="277" r:id="rId6"/>
    <p:sldId id="278" r:id="rId7"/>
    <p:sldId id="279" r:id="rId8"/>
    <p:sldId id="273" r:id="rId9"/>
    <p:sldId id="267" r:id="rId10"/>
  </p:sldIdLst>
  <p:sldSz cx="9144000" cy="6858000" type="screen4x3"/>
  <p:notesSz cx="6858000" cy="9144000"/>
  <p:embeddedFontLst>
    <p:embeddedFont>
      <p:font typeface="Twinkl" pitchFamily="50" charset="0"/>
      <p:regular r:id="rId16"/>
      <p:bold r:id="rId17"/>
    </p:embeddedFont>
    <p:embeddedFont>
      <p:font typeface="Calibri" panose="020F050202020403020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4AA"/>
    <a:srgbClr val="ACDDFC"/>
    <a:srgbClr val="80C1EB"/>
    <a:srgbClr val="FDF2F7"/>
    <a:srgbClr val="18A0DB"/>
    <a:srgbClr val="DE1E5A"/>
    <a:srgbClr val="BC0105"/>
    <a:srgbClr val="4DB1E3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0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530" y="8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20" Type="http://schemas.openxmlformats.org/officeDocument/2006/relationships/font" Target="fonts/font5.fntdata"/><Relationship Id="rId2" Type="http://schemas.openxmlformats.org/officeDocument/2006/relationships/theme" Target="theme/theme1.xml"/><Relationship Id="rId19" Type="http://schemas.openxmlformats.org/officeDocument/2006/relationships/font" Target="fonts/font4.fntdata"/><Relationship Id="rId18" Type="http://schemas.openxmlformats.org/officeDocument/2006/relationships/font" Target="fonts/font3.fntdata"/><Relationship Id="rId17" Type="http://schemas.openxmlformats.org/officeDocument/2006/relationships/font" Target="fonts/font2.fntdata"/><Relationship Id="rId16" Type="http://schemas.openxmlformats.org/officeDocument/2006/relationships/font" Target="fonts/font1.fntdata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hyperlink" Target="https://www.twinkl.co.uk/" TargetMode="External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hyperlink" Target="https://www.twinkl.co.uk/" TargetMode="External"/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  <a:endParaRPr lang="en-GB" sz="1350" dirty="0">
              <a:latin typeface="Twinkl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  <a:endParaRPr lang="en-GB" sz="1350" dirty="0">
              <a:latin typeface="Twinkl" pitchFamily="50" charset="0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hyperlink" Target="https://www.twinkl.com.au/resources/australian-resources-f-2/australian-resources-f-2-english/australian-resources-f-2-english-literature" TargetMode="Externa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hyperlink" Target="https://www.twinkl.com.au/resources/australian-resources-f-2/australian-resources-f-2-english/australian-resources-f-2-english-literatur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4139514" y="4775886"/>
            <a:ext cx="889686" cy="636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4765" y="5303039"/>
            <a:ext cx="7131957" cy="408623"/>
          </a:xfrm>
          <a:prstGeom prst="roundRect">
            <a:avLst/>
          </a:prstGeom>
          <a:solidFill>
            <a:srgbClr val="ACDDFC"/>
          </a:solidFill>
        </p:spPr>
        <p:txBody>
          <a:bodyPr wrap="square" lIns="1332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Real facts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915919" y="4690090"/>
            <a:ext cx="6510803" cy="408623"/>
          </a:xfrm>
          <a:prstGeom prst="roundRect">
            <a:avLst/>
          </a:prstGeom>
          <a:solidFill>
            <a:srgbClr val="ACDDFC"/>
          </a:solidFill>
        </p:spPr>
        <p:txBody>
          <a:bodyPr wrap="square" lIns="720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Gives information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992754" y="5915466"/>
            <a:ext cx="6510803" cy="408623"/>
          </a:xfrm>
          <a:prstGeom prst="roundRect">
            <a:avLst/>
          </a:prstGeom>
          <a:solidFill>
            <a:srgbClr val="ACDDFC"/>
          </a:solidFill>
        </p:spPr>
        <p:txBody>
          <a:bodyPr wrap="square" lIns="720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Contents page</a:t>
            </a:r>
            <a:endParaRPr lang="en-GB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915919" y="3837859"/>
            <a:ext cx="6510803" cy="408623"/>
          </a:xfrm>
          <a:prstGeom prst="roundRect">
            <a:avLst/>
          </a:prstGeom>
          <a:solidFill>
            <a:srgbClr val="ACDDFC"/>
          </a:solidFill>
        </p:spPr>
        <p:txBody>
          <a:bodyPr wrap="square" lIns="720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Headings and sub-headings</a:t>
            </a:r>
            <a:endParaRPr lang="en-GB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+mn-lt"/>
                <a:ea typeface="Helvetica Neue"/>
                <a:cs typeface="Helvetica Neue"/>
                <a:sym typeface="Helvetica Neue"/>
              </a:rPr>
              <a:t>Features of a Non-Fiction Book</a:t>
            </a:r>
            <a:endParaRPr lang="en-GB" dirty="0">
              <a:latin typeface="+mn-lt"/>
            </a:endParaRPr>
          </a:p>
        </p:txBody>
      </p:sp>
      <p:sp>
        <p:nvSpPr>
          <p:cNvPr id="11" name="Title 2"/>
          <p:cNvSpPr txBox="1"/>
          <p:nvPr/>
        </p:nvSpPr>
        <p:spPr>
          <a:xfrm>
            <a:off x="457198" y="1374347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lv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ts val="3400"/>
            </a:pPr>
            <a:r>
              <a:rPr lang="en-GB" sz="1800" b="0" dirty="0">
                <a:solidFill>
                  <a:srgbClr val="000000"/>
                </a:solidFill>
                <a:latin typeface="+mn-lt"/>
                <a:ea typeface="Helvetica Neue"/>
                <a:cs typeface="Helvetica Neue"/>
                <a:sym typeface="Helvetica Neue"/>
              </a:rPr>
              <a:t>“Non-fiction” books are based in fact, they give the reader information and help us to learn more about different things. Non-fiction books will usually contain these features:</a:t>
            </a:r>
            <a:endParaRPr lang="en-GB" sz="1800" dirty="0">
              <a:latin typeface="+mn-lt"/>
            </a:endParaRPr>
          </a:p>
        </p:txBody>
      </p:sp>
      <p:pic>
        <p:nvPicPr>
          <p:cNvPr id="4" name="Picture 3" descr="A drawing of a cartoon character&#10;&#10;Description automatically generated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8758" y="2593808"/>
            <a:ext cx="5816093" cy="4497471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5443332" y="2318465"/>
            <a:ext cx="3117850" cy="1414452"/>
          </a:xfrm>
          <a:prstGeom prst="roundRect">
            <a:avLst/>
          </a:prstGeom>
          <a:solidFill>
            <a:srgbClr val="EE7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Fun Fact: </a:t>
            </a:r>
            <a:endParaRPr lang="en-GB" b="1" dirty="0"/>
          </a:p>
          <a:p>
            <a:r>
              <a:rPr lang="en-GB" dirty="0"/>
              <a:t>Did you know that some non-fiction books do not need to be read in order?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4" grpId="0" bldLvl="0" animBg="1"/>
      <p:bldP spid="15" grpId="0" bldLvl="0" animBg="1"/>
      <p:bldP spid="23" grpId="0" bldLvl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1585036"/>
          </a:xfrm>
        </p:spPr>
        <p:txBody>
          <a:bodyPr/>
          <a:lstStyle/>
          <a:p>
            <a:pPr algn="ctr"/>
            <a:endParaRPr lang="en-US" altLang="en-GB" dirty="0">
              <a:latin typeface="+mn-lt"/>
            </a:endParaRPr>
          </a:p>
        </p:txBody>
      </p:sp>
      <p:sp>
        <p:nvSpPr>
          <p:cNvPr id="9" name="Title 2"/>
          <p:cNvSpPr txBox="1"/>
          <p:nvPr/>
        </p:nvSpPr>
        <p:spPr>
          <a:xfrm rot="713345">
            <a:off x="697554" y="3591643"/>
            <a:ext cx="1528357" cy="158503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6600" dirty="0">
                <a:solidFill>
                  <a:srgbClr val="ACDDFC"/>
                </a:solidFill>
                <a:latin typeface="+mn-lt"/>
                <a:ea typeface="Helvetica Neue"/>
                <a:cs typeface="Helvetica Neue"/>
                <a:sym typeface="Helvetica Neue"/>
              </a:rPr>
              <a:t>?</a:t>
            </a:r>
            <a:endParaRPr lang="en-GB" sz="16600" dirty="0">
              <a:solidFill>
                <a:srgbClr val="ACDDFC"/>
              </a:solidFill>
              <a:latin typeface="+mn-lt"/>
            </a:endParaRPr>
          </a:p>
        </p:txBody>
      </p:sp>
      <p:sp>
        <p:nvSpPr>
          <p:cNvPr id="10" name="Title 2"/>
          <p:cNvSpPr txBox="1"/>
          <p:nvPr/>
        </p:nvSpPr>
        <p:spPr>
          <a:xfrm rot="20581962">
            <a:off x="2889666" y="4115468"/>
            <a:ext cx="1528357" cy="158503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6600" dirty="0">
                <a:solidFill>
                  <a:srgbClr val="ACDDFC"/>
                </a:solidFill>
                <a:latin typeface="+mn-lt"/>
                <a:ea typeface="Helvetica Neue"/>
                <a:cs typeface="Helvetica Neue"/>
                <a:sym typeface="Helvetica Neue"/>
              </a:rPr>
              <a:t>?</a:t>
            </a:r>
            <a:endParaRPr lang="en-GB" sz="16600" dirty="0">
              <a:solidFill>
                <a:srgbClr val="ACDDFC"/>
              </a:solidFill>
              <a:latin typeface="+mn-lt"/>
            </a:endParaRPr>
          </a:p>
        </p:txBody>
      </p:sp>
      <p:sp>
        <p:nvSpPr>
          <p:cNvPr id="13" name="Title 2"/>
          <p:cNvSpPr txBox="1"/>
          <p:nvPr/>
        </p:nvSpPr>
        <p:spPr>
          <a:xfrm rot="21152031">
            <a:off x="4712538" y="3134439"/>
            <a:ext cx="1528357" cy="158503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6600" dirty="0">
                <a:solidFill>
                  <a:srgbClr val="ACDDFC"/>
                </a:solidFill>
                <a:latin typeface="+mn-lt"/>
                <a:ea typeface="Helvetica Neue"/>
                <a:cs typeface="Helvetica Neue"/>
                <a:sym typeface="Helvetica Neue"/>
              </a:rPr>
              <a:t>?</a:t>
            </a:r>
            <a:endParaRPr lang="en-GB" sz="16600" dirty="0">
              <a:solidFill>
                <a:srgbClr val="ACDDFC"/>
              </a:solidFill>
              <a:latin typeface="+mn-lt"/>
            </a:endParaRPr>
          </a:p>
        </p:txBody>
      </p:sp>
      <p:sp>
        <p:nvSpPr>
          <p:cNvPr id="14" name="Title 2"/>
          <p:cNvSpPr txBox="1"/>
          <p:nvPr/>
        </p:nvSpPr>
        <p:spPr>
          <a:xfrm rot="960753">
            <a:off x="6335485" y="3990065"/>
            <a:ext cx="1528357" cy="158503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6600" dirty="0">
                <a:solidFill>
                  <a:srgbClr val="ACDDFC"/>
                </a:solidFill>
                <a:latin typeface="+mn-lt"/>
                <a:ea typeface="Helvetica Neue"/>
                <a:cs typeface="Helvetica Neue"/>
                <a:sym typeface="Helvetica Neue"/>
              </a:rPr>
              <a:t>?</a:t>
            </a:r>
            <a:endParaRPr lang="en-GB" sz="16600" dirty="0">
              <a:solidFill>
                <a:srgbClr val="ACDDFC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rcRect l="3264" r="4605" b="16908"/>
          <a:stretch>
            <a:fillRect/>
          </a:stretch>
        </p:blipFill>
        <p:spPr>
          <a:xfrm>
            <a:off x="550545" y="478790"/>
            <a:ext cx="8028940" cy="22783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20670"/>
            <a:ext cx="1992630" cy="2371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380" y="3451225"/>
            <a:ext cx="1956435" cy="23933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475" y="2845435"/>
            <a:ext cx="2069465" cy="2473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8940" y="3656330"/>
            <a:ext cx="1850390" cy="2232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1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320" fill="hold">
                                          <p:stCondLst>
                                            <p:cond delay="23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320" fill="hold">
                                          <p:stCondLst>
                                            <p:cond delay="46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320" fill="hold">
                                          <p:stCondLst>
                                            <p:cond delay="696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320" fill="hold">
                                          <p:stCondLst>
                                            <p:cond delay="92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120000">
                                      <p:cBhvr>
                                        <p:cTn id="25" dur="12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440" fill="hold">
                                          <p:stCondLst>
                                            <p:cond delay="244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440" fill="hold">
                                          <p:stCondLst>
                                            <p:cond delay="488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440" fill="hold">
                                          <p:stCondLst>
                                            <p:cond delay="73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440" fill="hold">
                                          <p:stCondLst>
                                            <p:cond delay="976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31" dur="14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920" fill="hold">
                                          <p:stCondLst>
                                            <p:cond delay="29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920" fill="hold">
                                          <p:stCondLst>
                                            <p:cond delay="584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920" fill="hold">
                                          <p:stCondLst>
                                            <p:cond delay="876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920" fill="hold">
                                          <p:stCondLst>
                                            <p:cond delay="1168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37" dur="11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380" fill="hold">
                                          <p:stCondLst>
                                            <p:cond delay="23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380" fill="hold">
                                          <p:stCondLst>
                                            <p:cond delay="47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380" fill="hold">
                                          <p:stCondLst>
                                            <p:cond delay="71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380" fill="hold">
                                          <p:stCondLst>
                                            <p:cond delay="95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3" grpId="0"/>
      <p:bldP spid="13" grpId="1"/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1585036"/>
          </a:xfrm>
        </p:spPr>
        <p:txBody>
          <a:bodyPr/>
          <a:lstStyle/>
          <a:p>
            <a:pPr algn="ctr"/>
            <a:r>
              <a:rPr lang="en-US" altLang="en-GB" dirty="0">
                <a:latin typeface="+mn-lt"/>
              </a:rPr>
              <a:t>H</a:t>
            </a:r>
            <a:endParaRPr lang="en-US" altLang="en-GB" dirty="0">
              <a:latin typeface="+mn-lt"/>
            </a:endParaRPr>
          </a:p>
        </p:txBody>
      </p:sp>
      <p:sp>
        <p:nvSpPr>
          <p:cNvPr id="9" name="Title 2"/>
          <p:cNvSpPr txBox="1"/>
          <p:nvPr/>
        </p:nvSpPr>
        <p:spPr>
          <a:xfrm rot="713345">
            <a:off x="697554" y="3591643"/>
            <a:ext cx="1528357" cy="158503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6600" dirty="0">
                <a:solidFill>
                  <a:srgbClr val="ACDDFC"/>
                </a:solidFill>
                <a:latin typeface="+mn-lt"/>
                <a:ea typeface="Helvetica Neue"/>
                <a:cs typeface="Helvetica Neue"/>
                <a:sym typeface="Helvetica Neue"/>
              </a:rPr>
              <a:t>?</a:t>
            </a:r>
            <a:endParaRPr lang="en-GB" sz="16600" dirty="0">
              <a:solidFill>
                <a:srgbClr val="ACDDFC"/>
              </a:solidFill>
              <a:latin typeface="+mn-lt"/>
            </a:endParaRPr>
          </a:p>
        </p:txBody>
      </p:sp>
      <p:sp>
        <p:nvSpPr>
          <p:cNvPr id="10" name="Title 2"/>
          <p:cNvSpPr txBox="1"/>
          <p:nvPr/>
        </p:nvSpPr>
        <p:spPr>
          <a:xfrm rot="20581962">
            <a:off x="2889666" y="4115468"/>
            <a:ext cx="1528357" cy="158503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6600" dirty="0">
                <a:solidFill>
                  <a:srgbClr val="ACDDFC"/>
                </a:solidFill>
                <a:latin typeface="+mn-lt"/>
                <a:ea typeface="Helvetica Neue"/>
                <a:cs typeface="Helvetica Neue"/>
                <a:sym typeface="Helvetica Neue"/>
              </a:rPr>
              <a:t>?</a:t>
            </a:r>
            <a:endParaRPr lang="en-GB" sz="16600" dirty="0">
              <a:solidFill>
                <a:srgbClr val="ACDDFC"/>
              </a:solidFill>
              <a:latin typeface="+mn-lt"/>
            </a:endParaRPr>
          </a:p>
        </p:txBody>
      </p:sp>
      <p:sp>
        <p:nvSpPr>
          <p:cNvPr id="13" name="Title 2"/>
          <p:cNvSpPr txBox="1"/>
          <p:nvPr/>
        </p:nvSpPr>
        <p:spPr>
          <a:xfrm rot="21152031">
            <a:off x="4712538" y="3134439"/>
            <a:ext cx="1528357" cy="158503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6600" dirty="0">
                <a:solidFill>
                  <a:srgbClr val="ACDDFC"/>
                </a:solidFill>
                <a:latin typeface="+mn-lt"/>
                <a:ea typeface="Helvetica Neue"/>
                <a:cs typeface="Helvetica Neue"/>
                <a:sym typeface="Helvetica Neue"/>
              </a:rPr>
              <a:t>?</a:t>
            </a:r>
            <a:endParaRPr lang="en-GB" sz="16600" dirty="0">
              <a:solidFill>
                <a:srgbClr val="ACDDFC"/>
              </a:solidFill>
              <a:latin typeface="+mn-lt"/>
            </a:endParaRPr>
          </a:p>
        </p:txBody>
      </p:sp>
      <p:sp>
        <p:nvSpPr>
          <p:cNvPr id="14" name="Title 2"/>
          <p:cNvSpPr txBox="1"/>
          <p:nvPr/>
        </p:nvSpPr>
        <p:spPr>
          <a:xfrm rot="960753">
            <a:off x="6335485" y="3990065"/>
            <a:ext cx="1528357" cy="158503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6600" dirty="0">
                <a:solidFill>
                  <a:srgbClr val="ACDDFC"/>
                </a:solidFill>
                <a:latin typeface="+mn-lt"/>
                <a:ea typeface="Helvetica Neue"/>
                <a:cs typeface="Helvetica Neue"/>
                <a:sym typeface="Helvetica Neue"/>
              </a:rPr>
              <a:t>?</a:t>
            </a:r>
            <a:endParaRPr lang="en-GB" sz="16600" dirty="0">
              <a:solidFill>
                <a:srgbClr val="ACDDFC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rcRect l="4905" r="7962"/>
          <a:stretch>
            <a:fillRect/>
          </a:stretch>
        </p:blipFill>
        <p:spPr>
          <a:xfrm>
            <a:off x="457835" y="394970"/>
            <a:ext cx="8220075" cy="1845310"/>
          </a:xfrm>
          <a:prstGeom prst="rect">
            <a:avLst/>
          </a:prstGeom>
        </p:spPr>
      </p:pic>
      <p:sp>
        <p:nvSpPr>
          <p:cNvPr id="16" name="Text Box 15"/>
          <p:cNvSpPr txBox="1"/>
          <p:nvPr/>
        </p:nvSpPr>
        <p:spPr>
          <a:xfrm>
            <a:off x="909320" y="2537460"/>
            <a:ext cx="71659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/>
              <a:t>The Animals of the Rainforest</a:t>
            </a:r>
            <a:endParaRPr lang="en-US" sz="3200" b="1"/>
          </a:p>
        </p:txBody>
      </p:sp>
      <p:sp>
        <p:nvSpPr>
          <p:cNvPr id="17" name="Text Box 16"/>
          <p:cNvSpPr txBox="1"/>
          <p:nvPr/>
        </p:nvSpPr>
        <p:spPr>
          <a:xfrm>
            <a:off x="550545" y="3226435"/>
            <a:ext cx="7408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/>
              <a:t>Appearance</a:t>
            </a:r>
            <a:endParaRPr lang="en-US" sz="2800" b="1"/>
          </a:p>
        </p:txBody>
      </p:sp>
      <p:sp>
        <p:nvSpPr>
          <p:cNvPr id="18" name="Text Box 17"/>
          <p:cNvSpPr txBox="1"/>
          <p:nvPr/>
        </p:nvSpPr>
        <p:spPr>
          <a:xfrm>
            <a:off x="629285" y="4290060"/>
            <a:ext cx="75768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/>
              <a:t>Diet</a:t>
            </a:r>
            <a:endParaRPr lang="en-US" sz="2800" b="1"/>
          </a:p>
        </p:txBody>
      </p:sp>
      <p:sp>
        <p:nvSpPr>
          <p:cNvPr id="19" name="Text Box 18"/>
          <p:cNvSpPr txBox="1"/>
          <p:nvPr/>
        </p:nvSpPr>
        <p:spPr>
          <a:xfrm>
            <a:off x="666750" y="5177790"/>
            <a:ext cx="56172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/>
              <a:t>Habitat</a:t>
            </a:r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1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320" fill="hold">
                                          <p:stCondLst>
                                            <p:cond delay="23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320" fill="hold">
                                          <p:stCondLst>
                                            <p:cond delay="46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320" fill="hold">
                                          <p:stCondLst>
                                            <p:cond delay="696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320" fill="hold">
                                          <p:stCondLst>
                                            <p:cond delay="92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120000">
                                      <p:cBhvr>
                                        <p:cTn id="25" dur="12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440" fill="hold">
                                          <p:stCondLst>
                                            <p:cond delay="244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440" fill="hold">
                                          <p:stCondLst>
                                            <p:cond delay="488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440" fill="hold">
                                          <p:stCondLst>
                                            <p:cond delay="73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440" fill="hold">
                                          <p:stCondLst>
                                            <p:cond delay="976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31" dur="14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920" fill="hold">
                                          <p:stCondLst>
                                            <p:cond delay="29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920" fill="hold">
                                          <p:stCondLst>
                                            <p:cond delay="584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920" fill="hold">
                                          <p:stCondLst>
                                            <p:cond delay="876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920" fill="hold">
                                          <p:stCondLst>
                                            <p:cond delay="1168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37" dur="11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380" fill="hold">
                                          <p:stCondLst>
                                            <p:cond delay="23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380" fill="hold">
                                          <p:stCondLst>
                                            <p:cond delay="47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380" fill="hold">
                                          <p:stCondLst>
                                            <p:cond delay="71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380" fill="hold">
                                          <p:stCondLst>
                                            <p:cond delay="95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3" grpId="0"/>
      <p:bldP spid="13" grpId="1"/>
      <p:bldP spid="14" grpId="0"/>
      <p:bldP spid="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1585036"/>
          </a:xfrm>
        </p:spPr>
        <p:txBody>
          <a:bodyPr/>
          <a:lstStyle/>
          <a:p>
            <a:pPr algn="ctr"/>
            <a:r>
              <a:rPr lang="en-US" altLang="en-GB" dirty="0">
                <a:latin typeface="+mn-lt"/>
              </a:rPr>
              <a:t>H</a:t>
            </a:r>
            <a:endParaRPr lang="en-US" altLang="en-GB" dirty="0">
              <a:latin typeface="+mn-lt"/>
            </a:endParaRPr>
          </a:p>
        </p:txBody>
      </p:sp>
      <p:sp>
        <p:nvSpPr>
          <p:cNvPr id="9" name="Title 2"/>
          <p:cNvSpPr txBox="1"/>
          <p:nvPr/>
        </p:nvSpPr>
        <p:spPr>
          <a:xfrm rot="713345">
            <a:off x="697554" y="3591643"/>
            <a:ext cx="1528357" cy="158503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6600" dirty="0">
                <a:solidFill>
                  <a:srgbClr val="ACDDFC"/>
                </a:solidFill>
                <a:latin typeface="+mn-lt"/>
                <a:ea typeface="Helvetica Neue"/>
                <a:cs typeface="Helvetica Neue"/>
                <a:sym typeface="Helvetica Neue"/>
              </a:rPr>
              <a:t>?</a:t>
            </a:r>
            <a:endParaRPr lang="en-GB" sz="16600" dirty="0">
              <a:solidFill>
                <a:srgbClr val="ACDDFC"/>
              </a:solidFill>
              <a:latin typeface="+mn-lt"/>
            </a:endParaRPr>
          </a:p>
        </p:txBody>
      </p:sp>
      <p:sp>
        <p:nvSpPr>
          <p:cNvPr id="10" name="Title 2"/>
          <p:cNvSpPr txBox="1"/>
          <p:nvPr/>
        </p:nvSpPr>
        <p:spPr>
          <a:xfrm rot="20581962">
            <a:off x="2889666" y="4115468"/>
            <a:ext cx="1528357" cy="158503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6600" dirty="0">
                <a:solidFill>
                  <a:srgbClr val="ACDDFC"/>
                </a:solidFill>
                <a:latin typeface="+mn-lt"/>
                <a:ea typeface="Helvetica Neue"/>
                <a:cs typeface="Helvetica Neue"/>
                <a:sym typeface="Helvetica Neue"/>
              </a:rPr>
              <a:t>?</a:t>
            </a:r>
            <a:endParaRPr lang="en-GB" sz="16600" dirty="0">
              <a:solidFill>
                <a:srgbClr val="ACDDFC"/>
              </a:solidFill>
              <a:latin typeface="+mn-lt"/>
            </a:endParaRPr>
          </a:p>
        </p:txBody>
      </p:sp>
      <p:sp>
        <p:nvSpPr>
          <p:cNvPr id="13" name="Title 2"/>
          <p:cNvSpPr txBox="1"/>
          <p:nvPr/>
        </p:nvSpPr>
        <p:spPr>
          <a:xfrm rot="21152031">
            <a:off x="4712538" y="3134439"/>
            <a:ext cx="1528357" cy="158503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6600" dirty="0">
                <a:solidFill>
                  <a:srgbClr val="ACDDFC"/>
                </a:solidFill>
                <a:latin typeface="+mn-lt"/>
                <a:ea typeface="Helvetica Neue"/>
                <a:cs typeface="Helvetica Neue"/>
                <a:sym typeface="Helvetica Neue"/>
              </a:rPr>
              <a:t>?</a:t>
            </a:r>
            <a:endParaRPr lang="en-GB" sz="16600" dirty="0">
              <a:solidFill>
                <a:srgbClr val="ACDDFC"/>
              </a:solidFill>
              <a:latin typeface="+mn-lt"/>
            </a:endParaRPr>
          </a:p>
        </p:txBody>
      </p:sp>
      <p:sp>
        <p:nvSpPr>
          <p:cNvPr id="14" name="Title 2"/>
          <p:cNvSpPr txBox="1"/>
          <p:nvPr/>
        </p:nvSpPr>
        <p:spPr>
          <a:xfrm rot="960753">
            <a:off x="6335485" y="3990065"/>
            <a:ext cx="1528357" cy="158503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6600" dirty="0">
                <a:solidFill>
                  <a:srgbClr val="ACDDFC"/>
                </a:solidFill>
                <a:latin typeface="+mn-lt"/>
                <a:ea typeface="Helvetica Neue"/>
                <a:cs typeface="Helvetica Neue"/>
                <a:sym typeface="Helvetica Neue"/>
              </a:rPr>
              <a:t>?</a:t>
            </a:r>
            <a:endParaRPr lang="en-GB" sz="16600" dirty="0">
              <a:solidFill>
                <a:srgbClr val="ACDDFC"/>
              </a:solidFill>
              <a:latin typeface="+mn-lt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909320" y="2537460"/>
            <a:ext cx="71659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/>
              <a:t>The Animals of the Rainforest</a:t>
            </a:r>
            <a:endParaRPr lang="en-US" sz="3200" b="1"/>
          </a:p>
        </p:txBody>
      </p:sp>
      <p:sp>
        <p:nvSpPr>
          <p:cNvPr id="17" name="Text Box 16"/>
          <p:cNvSpPr txBox="1"/>
          <p:nvPr/>
        </p:nvSpPr>
        <p:spPr>
          <a:xfrm>
            <a:off x="550545" y="3226435"/>
            <a:ext cx="7408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/>
              <a:t>Page 1 </a:t>
            </a:r>
            <a:endParaRPr lang="en-US" sz="2800" b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rcRect l="5098" r="6566" b="12576"/>
          <a:stretch>
            <a:fillRect/>
          </a:stretch>
        </p:blipFill>
        <p:spPr>
          <a:xfrm>
            <a:off x="319405" y="245110"/>
            <a:ext cx="8824595" cy="18186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50440"/>
            <a:ext cx="8219440" cy="4124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1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320" fill="hold">
                                          <p:stCondLst>
                                            <p:cond delay="23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320" fill="hold">
                                          <p:stCondLst>
                                            <p:cond delay="46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320" fill="hold">
                                          <p:stCondLst>
                                            <p:cond delay="696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320" fill="hold">
                                          <p:stCondLst>
                                            <p:cond delay="92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120000">
                                      <p:cBhvr>
                                        <p:cTn id="25" dur="12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440" fill="hold">
                                          <p:stCondLst>
                                            <p:cond delay="244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440" fill="hold">
                                          <p:stCondLst>
                                            <p:cond delay="488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440" fill="hold">
                                          <p:stCondLst>
                                            <p:cond delay="73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440" fill="hold">
                                          <p:stCondLst>
                                            <p:cond delay="976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31" dur="14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920" fill="hold">
                                          <p:stCondLst>
                                            <p:cond delay="29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920" fill="hold">
                                          <p:stCondLst>
                                            <p:cond delay="584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920" fill="hold">
                                          <p:stCondLst>
                                            <p:cond delay="876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920" fill="hold">
                                          <p:stCondLst>
                                            <p:cond delay="1168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37" dur="11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380" fill="hold">
                                          <p:stCondLst>
                                            <p:cond delay="23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380" fill="hold">
                                          <p:stCondLst>
                                            <p:cond delay="47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380" fill="hold">
                                          <p:stCondLst>
                                            <p:cond delay="71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380" fill="hold">
                                          <p:stCondLst>
                                            <p:cond delay="95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3" grpId="0"/>
      <p:bldP spid="13" grpId="1"/>
      <p:bldP spid="14" grpId="0"/>
      <p:bldP spid="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1585036"/>
          </a:xfrm>
        </p:spPr>
        <p:txBody>
          <a:bodyPr/>
          <a:lstStyle/>
          <a:p>
            <a:pPr algn="ctr"/>
            <a:r>
              <a:rPr lang="en-US" altLang="en-GB" dirty="0">
                <a:latin typeface="+mn-lt"/>
              </a:rPr>
              <a:t>Real Facts and Information</a:t>
            </a:r>
            <a:endParaRPr lang="en-US" altLang="en-GB" dirty="0">
              <a:latin typeface="+mn-lt"/>
            </a:endParaRPr>
          </a:p>
        </p:txBody>
      </p:sp>
      <p:sp>
        <p:nvSpPr>
          <p:cNvPr id="9" name="Title 2"/>
          <p:cNvSpPr txBox="1"/>
          <p:nvPr/>
        </p:nvSpPr>
        <p:spPr>
          <a:xfrm rot="713345">
            <a:off x="697554" y="3591643"/>
            <a:ext cx="1528357" cy="158503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6600" dirty="0">
                <a:solidFill>
                  <a:srgbClr val="ACDDFC"/>
                </a:solidFill>
                <a:latin typeface="+mn-lt"/>
                <a:ea typeface="Helvetica Neue"/>
                <a:cs typeface="Helvetica Neue"/>
                <a:sym typeface="Helvetica Neue"/>
              </a:rPr>
              <a:t>?</a:t>
            </a:r>
            <a:endParaRPr lang="en-GB" sz="16600" dirty="0">
              <a:solidFill>
                <a:srgbClr val="ACDDFC"/>
              </a:solidFill>
              <a:latin typeface="+mn-lt"/>
            </a:endParaRPr>
          </a:p>
        </p:txBody>
      </p:sp>
      <p:sp>
        <p:nvSpPr>
          <p:cNvPr id="10" name="Title 2"/>
          <p:cNvSpPr txBox="1"/>
          <p:nvPr/>
        </p:nvSpPr>
        <p:spPr>
          <a:xfrm rot="20581962">
            <a:off x="2889666" y="4115468"/>
            <a:ext cx="1528357" cy="158503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6600" dirty="0">
                <a:solidFill>
                  <a:srgbClr val="ACDDFC"/>
                </a:solidFill>
                <a:latin typeface="+mn-lt"/>
                <a:ea typeface="Helvetica Neue"/>
                <a:cs typeface="Helvetica Neue"/>
                <a:sym typeface="Helvetica Neue"/>
              </a:rPr>
              <a:t>?</a:t>
            </a:r>
            <a:endParaRPr lang="en-GB" sz="16600" dirty="0">
              <a:solidFill>
                <a:srgbClr val="ACDDFC"/>
              </a:solidFill>
              <a:latin typeface="+mn-lt"/>
            </a:endParaRPr>
          </a:p>
        </p:txBody>
      </p:sp>
      <p:sp>
        <p:nvSpPr>
          <p:cNvPr id="13" name="Title 2"/>
          <p:cNvSpPr txBox="1"/>
          <p:nvPr/>
        </p:nvSpPr>
        <p:spPr>
          <a:xfrm rot="21152031">
            <a:off x="4712538" y="3134439"/>
            <a:ext cx="1528357" cy="158503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6600" dirty="0">
                <a:solidFill>
                  <a:srgbClr val="ACDDFC"/>
                </a:solidFill>
                <a:latin typeface="+mn-lt"/>
                <a:ea typeface="Helvetica Neue"/>
                <a:cs typeface="Helvetica Neue"/>
                <a:sym typeface="Helvetica Neue"/>
              </a:rPr>
              <a:t>?</a:t>
            </a:r>
            <a:endParaRPr lang="en-GB" sz="16600" dirty="0">
              <a:solidFill>
                <a:srgbClr val="ACDDFC"/>
              </a:solidFill>
              <a:latin typeface="+mn-lt"/>
            </a:endParaRPr>
          </a:p>
        </p:txBody>
      </p:sp>
      <p:sp>
        <p:nvSpPr>
          <p:cNvPr id="14" name="Title 2"/>
          <p:cNvSpPr txBox="1"/>
          <p:nvPr/>
        </p:nvSpPr>
        <p:spPr>
          <a:xfrm rot="960753">
            <a:off x="6335485" y="3990065"/>
            <a:ext cx="1528357" cy="158503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6600" dirty="0">
                <a:solidFill>
                  <a:srgbClr val="ACDDFC"/>
                </a:solidFill>
                <a:latin typeface="+mn-lt"/>
                <a:ea typeface="Helvetica Neue"/>
                <a:cs typeface="Helvetica Neue"/>
                <a:sym typeface="Helvetica Neue"/>
              </a:rPr>
              <a:t>?</a:t>
            </a:r>
            <a:endParaRPr lang="en-GB" sz="16600" dirty="0">
              <a:solidFill>
                <a:srgbClr val="ACDDFC"/>
              </a:solidFill>
              <a:latin typeface="+mn-lt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989330" y="1848485"/>
            <a:ext cx="71659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/>
              <a:t>The Animals of the Rainforest</a:t>
            </a:r>
            <a:endParaRPr lang="en-US" sz="3200" b="1"/>
          </a:p>
        </p:txBody>
      </p:sp>
      <p:sp>
        <p:nvSpPr>
          <p:cNvPr id="17" name="Text Box 16"/>
          <p:cNvSpPr txBox="1"/>
          <p:nvPr/>
        </p:nvSpPr>
        <p:spPr>
          <a:xfrm>
            <a:off x="550545" y="3226435"/>
            <a:ext cx="7408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/>
              <a:t> </a:t>
            </a:r>
            <a:endParaRPr lang="en-US" sz="2800" b="1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9095" y="1565910"/>
            <a:ext cx="8298180" cy="4846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1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320" fill="hold">
                                          <p:stCondLst>
                                            <p:cond delay="23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320" fill="hold">
                                          <p:stCondLst>
                                            <p:cond delay="46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320" fill="hold">
                                          <p:stCondLst>
                                            <p:cond delay="696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320" fill="hold">
                                          <p:stCondLst>
                                            <p:cond delay="92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120000">
                                      <p:cBhvr>
                                        <p:cTn id="25" dur="12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440" fill="hold">
                                          <p:stCondLst>
                                            <p:cond delay="244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440" fill="hold">
                                          <p:stCondLst>
                                            <p:cond delay="488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440" fill="hold">
                                          <p:stCondLst>
                                            <p:cond delay="73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440" fill="hold">
                                          <p:stCondLst>
                                            <p:cond delay="976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31" dur="14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920" fill="hold">
                                          <p:stCondLst>
                                            <p:cond delay="29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920" fill="hold">
                                          <p:stCondLst>
                                            <p:cond delay="584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920" fill="hold">
                                          <p:stCondLst>
                                            <p:cond delay="876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920" fill="hold">
                                          <p:stCondLst>
                                            <p:cond delay="1168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37" dur="11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380" fill="hold">
                                          <p:stCondLst>
                                            <p:cond delay="23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380" fill="hold">
                                          <p:stCondLst>
                                            <p:cond delay="47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380" fill="hold">
                                          <p:stCondLst>
                                            <p:cond delay="71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380" fill="hold">
                                          <p:stCondLst>
                                            <p:cond delay="95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3" grpId="0"/>
      <p:bldP spid="13" grpId="1"/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841892" y="2727448"/>
            <a:ext cx="7344576" cy="422910"/>
          </a:xfrm>
          <a:prstGeom prst="roundRect">
            <a:avLst>
              <a:gd name="adj" fmla="val 22639"/>
            </a:avLst>
          </a:prstGeom>
          <a:solidFill>
            <a:srgbClr val="ACDDFC"/>
          </a:solidFill>
        </p:spPr>
        <p:txBody>
          <a:bodyPr wrap="square" lIns="360000" rtlCol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History Books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841892" y="3241519"/>
            <a:ext cx="7344576" cy="422910"/>
          </a:xfrm>
          <a:prstGeom prst="roundRect">
            <a:avLst>
              <a:gd name="adj" fmla="val 22639"/>
            </a:avLst>
          </a:prstGeom>
          <a:solidFill>
            <a:srgbClr val="ACDDFC"/>
          </a:solidFill>
        </p:spPr>
        <p:txBody>
          <a:bodyPr wrap="square" lIns="360000" rtlCol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Animal Nature Books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841892" y="3755590"/>
            <a:ext cx="7344576" cy="422910"/>
          </a:xfrm>
          <a:prstGeom prst="roundRect">
            <a:avLst>
              <a:gd name="adj" fmla="val 22639"/>
            </a:avLst>
          </a:prstGeom>
          <a:solidFill>
            <a:srgbClr val="ACDDFC"/>
          </a:solidFill>
        </p:spPr>
        <p:txBody>
          <a:bodyPr wrap="square" lIns="360000" rtlCol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General Knowledge and Trivia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41892" y="2213377"/>
            <a:ext cx="7344576" cy="422910"/>
          </a:xfrm>
          <a:prstGeom prst="roundRect">
            <a:avLst>
              <a:gd name="adj" fmla="val 22639"/>
            </a:avLst>
          </a:prstGeom>
          <a:solidFill>
            <a:srgbClr val="ACDDFC"/>
          </a:solidFill>
        </p:spPr>
        <p:txBody>
          <a:bodyPr wrap="square" lIns="360000" rtlCol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Dictionary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+mn-lt"/>
                <a:ea typeface="Helvetica Neue"/>
                <a:cs typeface="Helvetica Neue"/>
                <a:sym typeface="Helvetica Neue"/>
              </a:rPr>
              <a:t>Examples of Non-Fiction</a:t>
            </a:r>
            <a:endParaRPr lang="en-GB" dirty="0">
              <a:latin typeface="+mn-lt"/>
            </a:endParaRPr>
          </a:p>
        </p:txBody>
      </p:sp>
      <p:sp>
        <p:nvSpPr>
          <p:cNvPr id="11" name="Title 2"/>
          <p:cNvSpPr txBox="1"/>
          <p:nvPr/>
        </p:nvSpPr>
        <p:spPr>
          <a:xfrm>
            <a:off x="457198" y="1219071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lv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ts val="3400"/>
            </a:pPr>
            <a:r>
              <a:rPr lang="en-GB" sz="1800" b="0" dirty="0">
                <a:solidFill>
                  <a:srgbClr val="000000"/>
                </a:solidFill>
                <a:latin typeface="+mn-lt"/>
                <a:ea typeface="Helvetica Neue"/>
                <a:cs typeface="Helvetica Neue"/>
                <a:sym typeface="Helvetica Neue"/>
              </a:rPr>
              <a:t>There are so many different kinds of non-fiction books and texts. These are just some of the different examples: </a:t>
            </a:r>
            <a:endParaRPr lang="en-GB" sz="18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1892" y="4783732"/>
            <a:ext cx="7344576" cy="422910"/>
          </a:xfrm>
          <a:prstGeom prst="roundRect">
            <a:avLst>
              <a:gd name="adj" fmla="val 22639"/>
            </a:avLst>
          </a:prstGeom>
          <a:solidFill>
            <a:srgbClr val="ACDDFC"/>
          </a:solidFill>
        </p:spPr>
        <p:txBody>
          <a:bodyPr wrap="square" lIns="360000" rtlCol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Travel Books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41892" y="5297803"/>
            <a:ext cx="7344576" cy="422910"/>
          </a:xfrm>
          <a:prstGeom prst="roundRect">
            <a:avLst>
              <a:gd name="adj" fmla="val 22639"/>
            </a:avLst>
          </a:prstGeom>
          <a:solidFill>
            <a:srgbClr val="ACDDFC"/>
          </a:solidFill>
        </p:spPr>
        <p:txBody>
          <a:bodyPr wrap="square" lIns="360000" rtlCol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Art Books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841892" y="5811871"/>
            <a:ext cx="7344576" cy="422910"/>
          </a:xfrm>
          <a:prstGeom prst="roundRect">
            <a:avLst>
              <a:gd name="adj" fmla="val 22639"/>
            </a:avLst>
          </a:prstGeom>
          <a:solidFill>
            <a:srgbClr val="ACDDFC"/>
          </a:solidFill>
        </p:spPr>
        <p:txBody>
          <a:bodyPr wrap="square" lIns="360000" rtlCol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Biographies and Autobiographies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841892" y="4269661"/>
            <a:ext cx="7344576" cy="422910"/>
          </a:xfrm>
          <a:prstGeom prst="roundRect">
            <a:avLst>
              <a:gd name="adj" fmla="val 22639"/>
            </a:avLst>
          </a:prstGeom>
          <a:solidFill>
            <a:srgbClr val="ACDDFC"/>
          </a:solidFill>
        </p:spPr>
        <p:txBody>
          <a:bodyPr wrap="square" lIns="360000" rtlCol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Science Books</a:t>
            </a:r>
            <a:endParaRPr lang="en-GB" dirty="0"/>
          </a:p>
        </p:txBody>
      </p:sp>
      <p:pic>
        <p:nvPicPr>
          <p:cNvPr id="7" name="Picture 6" descr="A close up of a logo&#10;&#10;Description automatically generated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934" y="2074268"/>
            <a:ext cx="3730266" cy="4365309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182" y="3848099"/>
            <a:ext cx="2426885" cy="2806745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5252832" y="1957390"/>
            <a:ext cx="3364118" cy="1582933"/>
          </a:xfrm>
          <a:prstGeom prst="roundRect">
            <a:avLst/>
          </a:prstGeom>
          <a:solidFill>
            <a:srgbClr val="EE7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Fun Fact: </a:t>
            </a:r>
            <a:endParaRPr lang="en-GB" b="1" dirty="0"/>
          </a:p>
          <a:p>
            <a:r>
              <a:rPr lang="en-GB" dirty="0"/>
              <a:t>Non-Fiction isn’t just for books either. Documentaries are another good example of Non-Fiction.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2" grpId="0" animBg="1"/>
      <p:bldP spid="9" grpId="0" animBg="1"/>
      <p:bldP spid="10" grpId="0" animBg="1"/>
      <p:bldP spid="13" grpId="0" animBg="1"/>
      <p:bldP spid="14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1"/>
          </p:cNvPr>
          <p:cNvSpPr/>
          <p:nvPr/>
        </p:nvSpPr>
        <p:spPr>
          <a:xfrm>
            <a:off x="4139514" y="3101546"/>
            <a:ext cx="889686" cy="636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0</TotalTime>
  <Words>890</Words>
  <Application>WPS Presentation</Application>
  <PresentationFormat>On-screen Show (4:3)</PresentationFormat>
  <Paragraphs>92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Arial</vt:lpstr>
      <vt:lpstr>SimSun</vt:lpstr>
      <vt:lpstr>Wingdings</vt:lpstr>
      <vt:lpstr>Twinkl</vt:lpstr>
      <vt:lpstr>Helvetica Neue</vt:lpstr>
      <vt:lpstr>Microsoft YaHei</vt:lpstr>
      <vt:lpstr>Arial Unicode MS</vt:lpstr>
      <vt:lpstr>Calibri</vt:lpstr>
      <vt:lpstr>Office Theme</vt:lpstr>
      <vt:lpstr>PowerPoint 演示文稿</vt:lpstr>
      <vt:lpstr>Features of a Non-Fiction Book</vt:lpstr>
      <vt:lpstr>PowerPoint 演示文稿</vt:lpstr>
      <vt:lpstr>H</vt:lpstr>
      <vt:lpstr>H</vt:lpstr>
      <vt:lpstr>Real Facts and Information</vt:lpstr>
      <vt:lpstr>Examples of Non-Fiction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Robinson</dc:creator>
  <cp:lastModifiedBy>lenovo</cp:lastModifiedBy>
  <cp:revision>18</cp:revision>
  <dcterms:created xsi:type="dcterms:W3CDTF">2020-06-24T14:35:00Z</dcterms:created>
  <dcterms:modified xsi:type="dcterms:W3CDTF">2023-11-24T16:21:33Z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61FDAD6867664510A9C71F7AC26FC2A3_13</vt:lpwstr>
  </property>
  <property fmtid="{D5CDD505-2E9C-101B-9397-08002B2CF9AE}" pid="3" name="KSOProductBuildVer">
    <vt:lpwstr>1033-12.2.0.13306</vt:lpwstr>
  </property>
</Properties>
</file>