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  <p:sldMasterId id="2147483667" r:id="rId4"/>
  </p:sldMasterIdLst>
  <p:notesMasterIdLst>
    <p:notesMasterId r:id="rId6"/>
  </p:notesMasterIdLst>
  <p:handoutMasterIdLst>
    <p:handoutMasterId r:id="rId21"/>
  </p:handoutMasterIdLst>
  <p:sldIdLst>
    <p:sldId id="257" r:id="rId5"/>
    <p:sldId id="259" r:id="rId7"/>
    <p:sldId id="374" r:id="rId8"/>
    <p:sldId id="362" r:id="rId9"/>
    <p:sldId id="363" r:id="rId10"/>
    <p:sldId id="388" r:id="rId11"/>
    <p:sldId id="389" r:id="rId12"/>
    <p:sldId id="390" r:id="rId13"/>
    <p:sldId id="326" r:id="rId14"/>
    <p:sldId id="341" r:id="rId15"/>
    <p:sldId id="340" r:id="rId16"/>
    <p:sldId id="331" r:id="rId17"/>
    <p:sldId id="327" r:id="rId18"/>
    <p:sldId id="330" r:id="rId19"/>
    <p:sldId id="32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82" d="100"/>
          <a:sy n="82" d="100"/>
        </p:scale>
        <p:origin x="1502" y="72"/>
      </p:cViewPr>
      <p:guideLst>
        <p:guide orient="horz" pos="21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rPr>
            </a:fld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lang="en-US"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</a:fld>
            <a:endParaRPr lang="en-US">
              <a:solidFill>
                <a:srgbClr val="59595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4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>
                <a:solidFill>
                  <a:srgbClr val="595959"/>
                </a:solidFill>
              </a:rPr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1.png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>
                <a:solidFill>
                  <a:srgbClr val="595959"/>
                </a:solidFill>
                <a:cs typeface="Arial" panose="020B0604020202020204"/>
                <a:sym typeface="Arial" panose="020B0604020202020204"/>
              </a:rPr>
            </a:fld>
            <a:endParaRPr kern="0">
              <a:solidFill>
                <a:srgbClr val="595959"/>
              </a:solidFill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Picture 4" descr="Logo, company name&#10;&#10;Description automatically generated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 panose="020B0604020202020204"/>
                <a:sym typeface="Arial" panose="020B0604020202020204"/>
              </a:rPr>
              <a:t>www.aspireschool.org</a:t>
            </a:r>
            <a:endParaRPr lang="x-none" sz="1000" kern="0" dirty="0">
              <a:solidFill>
                <a:srgbClr val="000000"/>
              </a:solidFill>
              <a:latin typeface="Abadi" panose="020F0502020204030204" pitchFamily="34" charset="0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4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3" name="Picture 2" descr="Logo, company name&#10;&#10;Description automatically generat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/>
          <p:cNvSpPr txBox="1"/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  <a:endParaRPr lang="en-GB" b="1" kern="0" dirty="0">
              <a:solidFill>
                <a:srgbClr val="FFFFFF"/>
              </a:solidFill>
            </a:endParaRPr>
          </a:p>
        </p:txBody>
      </p:sp>
      <p:pic>
        <p:nvPicPr>
          <p:cNvPr id="1026" name="Picture 2" descr="Vocabulary Lesson Plan - 1st Grade | OER Comm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camouflage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609600" y="4876800"/>
            <a:ext cx="7502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.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6204585" cy="4351655"/>
          </a:xfrm>
        </p:spPr>
        <p:txBody>
          <a:bodyPr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camouflage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Some animals are coloured and shaped so that they cannot be seen by  their enemies, hide.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Seahorses camouflage to hide from the enemies.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6248400" y="3188335"/>
            <a:ext cx="4442460" cy="37217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pouch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971800" y="1828800"/>
            <a:ext cx="5648960" cy="2399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3600"/>
              <a:t>The pocket of skin on an animals stomach in which its baby grows.</a:t>
            </a:r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828800" y="5029200"/>
            <a:ext cx="590232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3200"/>
          </a:p>
        </p:txBody>
      </p:sp>
      <p:pic>
        <p:nvPicPr>
          <p:cNvPr id="102" name="Content Placeholder 10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-990600" y="1676400"/>
            <a:ext cx="3886200" cy="3232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685800" y="5410200"/>
            <a:ext cx="760730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The male seahorse carries the babies in a pouch.</a:t>
            </a:r>
            <a:endParaRPr lang="en-US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scaly</a:t>
            </a:r>
            <a:endParaRPr lang="en-US" sz="48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p>
            <a:pPr marL="114300" indent="0">
              <a:buNone/>
            </a:pP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818130" y="4648200"/>
            <a:ext cx="5862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152400" y="2209800"/>
            <a:ext cx="80606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/>
              <a:t>Small pieces of hard skin </a:t>
            </a:r>
            <a:endParaRPr lang="en-US" sz="3600"/>
          </a:p>
          <a:p>
            <a:r>
              <a:rPr lang="en-US" sz="3600"/>
              <a:t>covering an animal’s body.</a:t>
            </a:r>
            <a:endParaRPr lang="en-US" sz="3600"/>
          </a:p>
        </p:txBody>
      </p:sp>
      <p:sp>
        <p:nvSpPr>
          <p:cNvPr id="7" name="Text Box 6"/>
          <p:cNvSpPr txBox="1"/>
          <p:nvPr/>
        </p:nvSpPr>
        <p:spPr>
          <a:xfrm>
            <a:off x="228600" y="4495800"/>
            <a:ext cx="767080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/>
              <a:t>Sea horses are not sclay. </a:t>
            </a:r>
            <a:endParaRPr lang="en-US" sz="3200"/>
          </a:p>
          <a:p>
            <a:r>
              <a:rPr lang="en-US" sz="3200"/>
              <a:t>They have skin.</a:t>
            </a:r>
            <a:endParaRPr lang="en-US" sz="32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7400" y="1490980"/>
            <a:ext cx="1997075" cy="3233420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6400" y="4724400"/>
            <a:ext cx="3097530" cy="148653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curly tail </a:t>
            </a:r>
            <a:endParaRPr lang="en-US" sz="48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044055" cy="4351655"/>
          </a:xfrm>
        </p:spPr>
        <p:txBody>
          <a:bodyPr/>
          <a:p>
            <a:pPr marL="114300" indent="0">
              <a:buNone/>
            </a:pPr>
            <a:r>
              <a:rPr lang="en-US" sz="4000">
                <a:latin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Curly is sometimes used to describe things that are curved or spiral in shape</a:t>
            </a:r>
            <a:endParaRPr lang="en-US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28650" y="4648200"/>
            <a:ext cx="68891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Seahorses have a curly tail.</a:t>
            </a:r>
            <a:r>
              <a:rPr lang="en-US"/>
              <a:t>.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346950" y="4028440"/>
            <a:ext cx="1637030" cy="28143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66800"/>
            <a:ext cx="8520600" cy="5025033"/>
          </a:xfrm>
          <a:solidFill>
            <a:srgbClr val="92D050"/>
          </a:solidFill>
        </p:spPr>
        <p:txBody>
          <a:bodyPr/>
          <a:lstStyle/>
          <a:p>
            <a:r>
              <a:rPr lang="en-US" sz="6000" dirty="0">
                <a:latin typeface="Comic Sans MS" panose="030F0702030302020204" pitchFamily="66" charset="0"/>
              </a:rPr>
              <a:t>Write the words and meanings in your copybooks.</a:t>
            </a:r>
            <a:endParaRPr lang="en-US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72638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/>
          <p:cNvSpPr txBox="1"/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  <a:endParaRPr lang="en-GB" sz="1600" kern="0" dirty="0">
              <a:solidFill>
                <a:srgbClr val="F25C78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55688" y="1771184"/>
            <a:ext cx="3080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.</a:t>
            </a:r>
            <a:endParaRPr lang="en-US" sz="1400" dirty="0"/>
          </a:p>
        </p:txBody>
      </p:sp>
      <p:grpSp>
        <p:nvGrpSpPr>
          <p:cNvPr id="2" name="Google Shape;786;p33"/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3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5" name="Google Shape;821;p33"/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of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6" name="Google Shape;825;p33"/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  <a:solidFill>
            <a:schemeClr val="accent2"/>
          </a:solidFill>
        </p:grpSpPr>
        <p:sp>
          <p:nvSpPr>
            <p:cNvPr id="12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/>
          <p:cNvSpPr txBox="1"/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  <a:endParaRPr lang="en-GB" sz="1600" kern="0" dirty="0">
              <a:solidFill>
                <a:srgbClr val="F25C78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grpSp>
        <p:nvGrpSpPr>
          <p:cNvPr id="2" name="Google Shape;825;p33"/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" name="Google Shape;786;p33"/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5" name="Google Shape;821;p33"/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6" name="Google Shape;825;p33"/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3" name="Google Shape;786;p33"/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6" name="Google Shape;821;p33"/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 panose="020B0604020202020204"/>
              <a:buNone/>
            </a:pPr>
            <a:r>
              <a:rPr lang="en-US" sz="1400" kern="0" dirty="0">
                <a:latin typeface="Comic Sans MS" panose="030F0702030302020204" pitchFamily="66" charset="0"/>
                <a:ea typeface="Roboto"/>
                <a:cs typeface="Roboto"/>
                <a:sym typeface="Roboto"/>
              </a:rPr>
              <a:t>identify the meaning for the new words.</a:t>
            </a:r>
            <a:endParaRPr lang="en-US" sz="1400" kern="0" dirty="0">
              <a:latin typeface="Comic Sans MS" panose="030F0702030302020204" pitchFamily="66" charset="0"/>
              <a:ea typeface="Roboto"/>
              <a:cs typeface="Roboto"/>
              <a:sym typeface="Roboto"/>
            </a:endParaRPr>
          </a:p>
        </p:txBody>
      </p:sp>
      <p:grpSp>
        <p:nvGrpSpPr>
          <p:cNvPr id="17" name="Google Shape;825;p33"/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9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4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br>
              <a:rPr lang="en-US" sz="66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66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>
                <a:latin typeface="Arial" panose="020B0604020202020204" pitchFamily="34" charset="0"/>
                <a:cs typeface="Arial" panose="020B0604020202020204" pitchFamily="34" charset="0"/>
              </a:rPr>
              <a:t>Activity Time </a:t>
            </a:r>
            <a:endParaRPr lang="en-US" sz="6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Attention Grabber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515" y="1356928"/>
            <a:ext cx="8520600" cy="4555200"/>
          </a:xfrm>
        </p:spPr>
        <p:txBody>
          <a:bodyPr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On the smart board display a picture of under the sea.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Ask students if they would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Name the picture and try to describe it to find out the vocabulary words.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Once students have guessed the words, write them on the white board.                       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tiny                             gloomy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61" y="228877"/>
            <a:ext cx="7531324" cy="763600"/>
          </a:xfrm>
        </p:spPr>
        <p:txBody>
          <a:bodyPr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Activity: Continued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044315" y="421703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586105" y="1219200"/>
            <a:ext cx="7971790" cy="4351655"/>
          </a:xfrm>
        </p:spPr>
        <p:txBody>
          <a:bodyPr/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Seahorse Vocabulary Words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Camouflage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Pouch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Curly tail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Scaly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Groups 1, 3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Match word to meaning 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Write the  vocabulary words on flash cards.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Write the definition of each word on a flash card.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 Box 102"/>
          <p:cNvSpPr txBox="1"/>
          <p:nvPr/>
        </p:nvSpPr>
        <p:spPr>
          <a:xfrm>
            <a:off x="1301115" y="4648200"/>
            <a:ext cx="682434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Have students match the word to the correct definition</a:t>
            </a:r>
            <a:r>
              <a:rPr lang="en-US" b="1">
                <a:latin typeface="Times New Roman" panose="02020603050405020304" charset="0"/>
                <a:cs typeface="Calibri" panose="020F0502020204030204" charset="0"/>
              </a:rPr>
              <a:t>.</a:t>
            </a:r>
            <a:endParaRPr lang="en-US" b="1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61" y="381277"/>
            <a:ext cx="7531324" cy="763600"/>
          </a:xfrm>
        </p:spPr>
        <p:txBody>
          <a:bodyPr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Group 5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Match Picture to the vocabulary word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Have pictures of the vocabulary words on flash cards.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Write the vocabulary words on separate flash cards.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Students are to read the vocabulary word and try to match it to the correct picture, and saay the word in 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sentence.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" name="Text Box 102"/>
          <p:cNvSpPr txBox="1"/>
          <p:nvPr/>
        </p:nvSpPr>
        <p:spPr>
          <a:xfrm>
            <a:off x="1371600" y="381000"/>
            <a:ext cx="713994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Group 2, 4 Write a sentence using vocabulary words. Have the vocabulary words on different cards. Place the cards on the table with white board markers and boards. Students must choose a vocabulary word card and write it in a sentence.Students are to write sentences on white boards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Describing-Seahorse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57200" y="1447800"/>
            <a:ext cx="8272145" cy="52501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9385</Words>
  <Application>WPS Presentation</Application>
  <PresentationFormat>On-screen Show (4:3)</PresentationFormat>
  <Paragraphs>139</Paragraphs>
  <Slides>15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36" baseType="lpstr">
      <vt:lpstr>Arial</vt:lpstr>
      <vt:lpstr>SimSun</vt:lpstr>
      <vt:lpstr>Wingdings</vt:lpstr>
      <vt:lpstr>Fira Sans</vt:lpstr>
      <vt:lpstr>Segoe Print</vt:lpstr>
      <vt:lpstr>Arial</vt:lpstr>
      <vt:lpstr>Abadi</vt:lpstr>
      <vt:lpstr>Calibri</vt:lpstr>
      <vt:lpstr>Roboto</vt:lpstr>
      <vt:lpstr>Fira Sans Medium</vt:lpstr>
      <vt:lpstr>Comic Sans MS</vt:lpstr>
      <vt:lpstr>Roboto</vt:lpstr>
      <vt:lpstr>Fira Sans Extra Condensed</vt:lpstr>
      <vt:lpstr>Times New Roman</vt:lpstr>
      <vt:lpstr>Microsoft YaHei</vt:lpstr>
      <vt:lpstr>Arial Unicode MS</vt:lpstr>
      <vt:lpstr>Century Gothic</vt:lpstr>
      <vt:lpstr>Sitka Text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  Activity Time </vt:lpstr>
      <vt:lpstr>Activity: Individual and Team Work </vt:lpstr>
      <vt:lpstr>Activity: Continued</vt:lpstr>
      <vt:lpstr>PowerPoint 演示文稿</vt:lpstr>
      <vt:lpstr>PowerPoint 演示文稿</vt:lpstr>
      <vt:lpstr>PowerPoint 演示文稿</vt:lpstr>
      <vt:lpstr>Space- Star</vt:lpstr>
      <vt:lpstr>shiny</vt:lpstr>
      <vt:lpstr>twinkling</vt:lpstr>
      <vt:lpstr>sparkling</vt:lpstr>
      <vt:lpstr>bright </vt:lpstr>
      <vt:lpstr>PowerPoint 演示文稿</vt:lpstr>
      <vt:lpstr>Lessons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ann ahmed</cp:lastModifiedBy>
  <cp:revision>151</cp:revision>
  <dcterms:created xsi:type="dcterms:W3CDTF">2022-01-21T12:30:00Z</dcterms:created>
  <dcterms:modified xsi:type="dcterms:W3CDTF">2024-02-12T08:21:07Z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04FBF230260D4DA39EC62A127992FA65_13</vt:lpwstr>
  </property>
  <property fmtid="{D5CDD505-2E9C-101B-9397-08002B2CF9AE}" pid="3" name="KSOProductBuildVer">
    <vt:lpwstr>1033-12.2.0.13431</vt:lpwstr>
  </property>
</Properties>
</file>