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4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800080"/>
    <a:srgbClr val="993366"/>
    <a:srgbClr val="660066"/>
    <a:srgbClr val="009900"/>
    <a:srgbClr val="CC66FF"/>
    <a:srgbClr val="FFCC99"/>
    <a:srgbClr val="FF6699"/>
    <a:srgbClr val="CC33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9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3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3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89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8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19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24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91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42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3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5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66"/>
            </a:gs>
            <a:gs pos="100000">
              <a:schemeClr val="accent4">
                <a:lumMod val="0"/>
                <a:lumOff val="100000"/>
              </a:schemeClr>
            </a:gs>
            <a:gs pos="0">
              <a:srgbClr val="CC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9DE8A-B586-41A4-8AAC-FE7536ABA357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88DC-E936-48A7-91AA-781FBEE87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7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hyperlink" Target="http://www.google.co.uk/url?sa=i&amp;rct=j&amp;q=&amp;esrc=s&amp;frm=1&amp;source=images&amp;cd=&amp;cad=rja&amp;docid=ptUKfv2FeBUoOM&amp;tbnid=dagi1P014m5JJM:&amp;ved=0CAUQjRw&amp;url=http://www.modularfords.com/threads/110717-Car-outline-drawings&amp;ei=RX-jUs3uFqLH0QXd54DYCA&amp;bvm=bv.57752919,d.ZG4&amp;psig=AFQjCNEOk7an9rodEIgfTNNudBuMCaMwyA&amp;ust=1386533041124872" TargetMode="Externa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hyperlink" Target="http://www.google.co.uk/url?sa=i&amp;rct=j&amp;q=&amp;esrc=s&amp;frm=1&amp;source=images&amp;cd=&amp;cad=rja&amp;docid=vy1n5lJMmlUR0M&amp;tbnid=5-vGPKas5OdinM:&amp;ved=0CAUQjRw&amp;url=http://www.clker.com/clipart-van-outline.html&amp;ei=34ejUoncDaqx0QW6-oDYCQ&amp;bvm=bv.57752919,d.ZG4&amp;psig=AFQjCNF-_nkvrjCTalOsHLZiq8cOK2SKlQ&amp;ust=138653460296531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ptUKfv2FeBUoOM&amp;tbnid=dagi1P014m5JJM:&amp;ved=0CAUQjRw&amp;url=http://www.modularfords.com/threads/110717-Car-outline-drawings&amp;ei=RX-jUs3uFqLH0QXd54DYCA&amp;bvm=bv.57752919,d.ZG4&amp;psig=AFQjCNEOk7an9rodEIgfTNNudBuMCaMwyA&amp;ust=138653304112487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7589" y="1119273"/>
            <a:ext cx="837870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800" dirty="0"/>
          </a:p>
          <a:p>
            <a:endParaRPr lang="en-GB" sz="3600" dirty="0"/>
          </a:p>
          <a:p>
            <a:r>
              <a:rPr lang="en-GB" sz="3600" dirty="0">
                <a:solidFill>
                  <a:srgbClr val="660066"/>
                </a:solidFill>
              </a:rPr>
              <a:t>I can use a </a:t>
            </a:r>
            <a:r>
              <a:rPr lang="en-GB" sz="3600" b="1" dirty="0">
                <a:solidFill>
                  <a:srgbClr val="00B050"/>
                </a:solidFill>
              </a:rPr>
              <a:t>pictogram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660066"/>
                </a:solidFill>
              </a:rPr>
              <a:t>to answer questions.</a:t>
            </a:r>
          </a:p>
          <a:p>
            <a:endParaRPr lang="en-GB" sz="3600" dirty="0"/>
          </a:p>
          <a:p>
            <a:r>
              <a:rPr lang="en-GB" sz="36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3600" b="1" dirty="0">
                <a:solidFill>
                  <a:srgbClr val="00B050"/>
                </a:solidFill>
              </a:rPr>
              <a:t>pictogram</a:t>
            </a:r>
            <a:r>
              <a:rPr lang="en-GB" sz="36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36" y="4612534"/>
            <a:ext cx="2276475" cy="2009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18945" r="-1108" b="24089"/>
          <a:stretch/>
        </p:blipFill>
        <p:spPr>
          <a:xfrm>
            <a:off x="8934302" y="198732"/>
            <a:ext cx="3077943" cy="184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542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64702" y="1730326"/>
            <a:ext cx="3566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What did you learn today?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63" y="2749838"/>
            <a:ext cx="640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C0066"/>
                </a:solidFill>
              </a:rPr>
              <a:t>How do we use pictograms to answer questions?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4907" y="3708212"/>
            <a:ext cx="664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How do we use information to create a pictogram?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5172" y="4736716"/>
            <a:ext cx="6472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Do you feel like you understand pictograms now?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11229034" y="190807"/>
            <a:ext cx="665578" cy="5284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5-Point Star 9"/>
          <p:cNvSpPr/>
          <p:nvPr/>
        </p:nvSpPr>
        <p:spPr>
          <a:xfrm>
            <a:off x="10295500" y="411409"/>
            <a:ext cx="705435" cy="615657"/>
          </a:xfrm>
          <a:prstGeom prst="star5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5-Point Star 10"/>
          <p:cNvSpPr/>
          <p:nvPr/>
        </p:nvSpPr>
        <p:spPr>
          <a:xfrm>
            <a:off x="11167927" y="1059320"/>
            <a:ext cx="787791" cy="671006"/>
          </a:xfrm>
          <a:prstGeom prst="star5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5-Point Star 11"/>
          <p:cNvSpPr/>
          <p:nvPr/>
        </p:nvSpPr>
        <p:spPr>
          <a:xfrm>
            <a:off x="9406774" y="87633"/>
            <a:ext cx="660627" cy="63160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5-Point Star 12"/>
          <p:cNvSpPr/>
          <p:nvPr/>
        </p:nvSpPr>
        <p:spPr>
          <a:xfrm>
            <a:off x="11212819" y="2070408"/>
            <a:ext cx="732997" cy="63304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https://encrypted-tbn2.gstatic.com/images?q=tbn:ANd9GcRNkjo2CC9c4CbbzDbj6KkASAuqCUzxJ1wWa5OPvpxYCbGW8QVb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13" y="6077243"/>
            <a:ext cx="1454810" cy="692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rc_mi" descr="http://www.clker.com/cliparts/Y/T/H/q/9/x/van-outline-md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930" y="6034277"/>
            <a:ext cx="1609554" cy="68931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937622"/>
              </p:ext>
            </p:extLst>
          </p:nvPr>
        </p:nvGraphicFramePr>
        <p:xfrm>
          <a:off x="10676460" y="5922498"/>
          <a:ext cx="1312017" cy="778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2905531" imgH="1733333" progId="Paint.Picture">
                  <p:embed/>
                </p:oleObj>
              </mc:Choice>
              <mc:Fallback>
                <p:oleObj name="Bitmap Image" r:id="rId6" imgW="2905531" imgH="17333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6460" y="5922498"/>
                        <a:ext cx="1312017" cy="7786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05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0492" y="2321169"/>
            <a:ext cx="76106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660066"/>
                </a:solidFill>
              </a:rPr>
              <a:t>I can use a </a:t>
            </a:r>
            <a:r>
              <a:rPr lang="en-GB" sz="4800" b="1" dirty="0">
                <a:solidFill>
                  <a:srgbClr val="00B050"/>
                </a:solidFill>
              </a:rPr>
              <a:t>pictogram</a:t>
            </a:r>
            <a:r>
              <a:rPr lang="en-GB" sz="4800" b="1" dirty="0"/>
              <a:t> </a:t>
            </a:r>
            <a:r>
              <a:rPr lang="en-GB" sz="4800" b="1" dirty="0">
                <a:solidFill>
                  <a:srgbClr val="660066"/>
                </a:solidFill>
              </a:rPr>
              <a:t>to answer questions.</a:t>
            </a:r>
          </a:p>
        </p:txBody>
      </p:sp>
    </p:spTree>
    <p:extLst>
      <p:ext uri="{BB962C8B-B14F-4D97-AF65-F5344CB8AC3E}">
        <p14:creationId xmlns:p14="http://schemas.microsoft.com/office/powerpoint/2010/main" val="238485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38" y="73565"/>
            <a:ext cx="5611027" cy="66804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8827" y="3258355"/>
            <a:ext cx="4475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9900"/>
                </a:solidFill>
              </a:rPr>
              <a:t>How do we use a pictogram?</a:t>
            </a:r>
          </a:p>
        </p:txBody>
      </p:sp>
    </p:spTree>
    <p:extLst>
      <p:ext uri="{BB962C8B-B14F-4D97-AF65-F5344CB8AC3E}">
        <p14:creationId xmlns:p14="http://schemas.microsoft.com/office/powerpoint/2010/main" val="368089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38" y="73565"/>
            <a:ext cx="5611027" cy="6680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684" y="3181081"/>
            <a:ext cx="37526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9900"/>
                </a:solidFill>
              </a:rPr>
              <a:t>How many cars were in </a:t>
            </a:r>
          </a:p>
          <a:p>
            <a:r>
              <a:rPr lang="en-GB" sz="2800" b="1" dirty="0">
                <a:solidFill>
                  <a:srgbClr val="009900"/>
                </a:solidFill>
              </a:rPr>
              <a:t>the garage on Monday?</a:t>
            </a:r>
          </a:p>
        </p:txBody>
      </p:sp>
    </p:spTree>
    <p:extLst>
      <p:ext uri="{BB962C8B-B14F-4D97-AF65-F5344CB8AC3E}">
        <p14:creationId xmlns:p14="http://schemas.microsoft.com/office/powerpoint/2010/main" val="175392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5684" y="3181081"/>
            <a:ext cx="38300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9900"/>
                </a:solidFill>
              </a:rPr>
              <a:t>How many cars were in </a:t>
            </a:r>
          </a:p>
          <a:p>
            <a:r>
              <a:rPr lang="en-GB" sz="2800" b="1" dirty="0">
                <a:solidFill>
                  <a:srgbClr val="009900"/>
                </a:solidFill>
              </a:rPr>
              <a:t>the garage on Thursday?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38" y="73565"/>
            <a:ext cx="5611027" cy="668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1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38" y="73565"/>
            <a:ext cx="5611027" cy="6680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684" y="3181081"/>
            <a:ext cx="39336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9900"/>
                </a:solidFill>
              </a:rPr>
              <a:t>How many cars were in </a:t>
            </a:r>
          </a:p>
          <a:p>
            <a:r>
              <a:rPr lang="en-GB" sz="2800" b="1" dirty="0">
                <a:solidFill>
                  <a:srgbClr val="009900"/>
                </a:solidFill>
              </a:rPr>
              <a:t>the garage altogether on </a:t>
            </a:r>
          </a:p>
          <a:p>
            <a:r>
              <a:rPr lang="en-GB" sz="2800" b="1" dirty="0">
                <a:solidFill>
                  <a:srgbClr val="009900"/>
                </a:solidFill>
              </a:rPr>
              <a:t>Monday and Tuesday?</a:t>
            </a:r>
          </a:p>
        </p:txBody>
      </p:sp>
    </p:spTree>
    <p:extLst>
      <p:ext uri="{BB962C8B-B14F-4D97-AF65-F5344CB8AC3E}">
        <p14:creationId xmlns:p14="http://schemas.microsoft.com/office/powerpoint/2010/main" val="145955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779" y="190807"/>
            <a:ext cx="4744440" cy="1323439"/>
          </a:xfrm>
          <a:prstGeom prst="rect">
            <a:avLst/>
          </a:prstGeom>
          <a:noFill/>
          <a:ln w="22225" cmpd="sng">
            <a:solidFill>
              <a:srgbClr val="7030A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r>
              <a:rPr lang="en-GB" sz="2000" dirty="0">
                <a:solidFill>
                  <a:srgbClr val="660066"/>
                </a:solidFill>
              </a:rPr>
              <a:t>I can use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 to answer questions.</a:t>
            </a:r>
          </a:p>
          <a:p>
            <a:r>
              <a:rPr lang="en-GB" sz="20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2000" b="1" dirty="0">
                <a:solidFill>
                  <a:srgbClr val="009900"/>
                </a:solidFill>
              </a:rPr>
              <a:t>pictogram</a:t>
            </a:r>
            <a:r>
              <a:rPr lang="en-GB" sz="20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38" y="73565"/>
            <a:ext cx="5611027" cy="6680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7352" y="3181081"/>
            <a:ext cx="3324628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9900"/>
                </a:solidFill>
              </a:rPr>
              <a:t>          What if      </a:t>
            </a:r>
          </a:p>
          <a:p>
            <a:endParaRPr lang="en-GB" sz="2800" b="1" dirty="0">
              <a:solidFill>
                <a:srgbClr val="009900"/>
              </a:solidFill>
            </a:endParaRPr>
          </a:p>
          <a:p>
            <a:r>
              <a:rPr lang="en-GB" sz="2800" b="1" dirty="0">
                <a:solidFill>
                  <a:srgbClr val="009900"/>
                </a:solidFill>
              </a:rPr>
              <a:t>                 </a:t>
            </a:r>
            <a:r>
              <a:rPr lang="en-GB" sz="3600" b="1" dirty="0">
                <a:solidFill>
                  <a:srgbClr val="009900"/>
                </a:solidFill>
              </a:rPr>
              <a:t>= 2 cars? </a:t>
            </a:r>
          </a:p>
          <a:p>
            <a:endParaRPr lang="en-GB" sz="2800" b="1" dirty="0">
              <a:solidFill>
                <a:srgbClr val="009900"/>
              </a:solidFill>
            </a:endParaRPr>
          </a:p>
        </p:txBody>
      </p:sp>
      <p:pic>
        <p:nvPicPr>
          <p:cNvPr id="6" name="Picture 5" descr="https://encrypted-tbn2.gstatic.com/images?q=tbn:ANd9GcRNkjo2CC9c4CbbzDbj6KkASAuqCUzxJ1wWa5OPvpxYCbGW8QVb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81" y="3986879"/>
            <a:ext cx="1642373" cy="868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50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7589" y="1119273"/>
            <a:ext cx="837870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660066"/>
                </a:solidFill>
              </a:rPr>
              <a:t>Today’s learning objectives…</a:t>
            </a:r>
          </a:p>
          <a:p>
            <a:endParaRPr lang="en-GB" sz="2800" dirty="0"/>
          </a:p>
          <a:p>
            <a:endParaRPr lang="en-GB" sz="3600" dirty="0"/>
          </a:p>
          <a:p>
            <a:r>
              <a:rPr lang="en-GB" sz="3600" dirty="0">
                <a:solidFill>
                  <a:srgbClr val="660066"/>
                </a:solidFill>
              </a:rPr>
              <a:t>I can use a </a:t>
            </a:r>
            <a:r>
              <a:rPr lang="en-GB" sz="3600" b="1" dirty="0">
                <a:solidFill>
                  <a:srgbClr val="00B050"/>
                </a:solidFill>
              </a:rPr>
              <a:t>pictogram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660066"/>
                </a:solidFill>
              </a:rPr>
              <a:t>to answer questions.</a:t>
            </a:r>
          </a:p>
          <a:p>
            <a:endParaRPr lang="en-GB" sz="3600" dirty="0"/>
          </a:p>
          <a:p>
            <a:r>
              <a:rPr lang="en-GB" sz="3600" dirty="0">
                <a:solidFill>
                  <a:srgbClr val="660066"/>
                </a:solidFill>
              </a:rPr>
              <a:t>I can use information to fill out a </a:t>
            </a:r>
            <a:r>
              <a:rPr lang="en-GB" sz="3600" b="1" dirty="0">
                <a:solidFill>
                  <a:srgbClr val="00B050"/>
                </a:solidFill>
              </a:rPr>
              <a:t>pictogram</a:t>
            </a:r>
            <a:r>
              <a:rPr lang="en-GB" sz="3600" dirty="0">
                <a:solidFill>
                  <a:srgbClr val="6600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1186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3488" y="2470610"/>
            <a:ext cx="587693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>
                <a:solidFill>
                  <a:srgbClr val="660066"/>
                </a:solidFill>
              </a:rPr>
              <a:t>I can use information to </a:t>
            </a:r>
          </a:p>
          <a:p>
            <a:pPr algn="ctr"/>
            <a:r>
              <a:rPr lang="en-GB" sz="4400" b="1" dirty="0">
                <a:solidFill>
                  <a:srgbClr val="660066"/>
                </a:solidFill>
              </a:rPr>
              <a:t>fill out a </a:t>
            </a:r>
            <a:r>
              <a:rPr lang="en-GB" sz="4400" b="1" dirty="0">
                <a:solidFill>
                  <a:srgbClr val="00B050"/>
                </a:solidFill>
              </a:rPr>
              <a:t>pictogram</a:t>
            </a:r>
            <a:r>
              <a:rPr lang="en-GB" sz="4400" b="1" dirty="0">
                <a:solidFill>
                  <a:srgbClr val="6600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692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285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</dc:creator>
  <cp:lastModifiedBy>Maryam Shouman</cp:lastModifiedBy>
  <cp:revision>14</cp:revision>
  <dcterms:created xsi:type="dcterms:W3CDTF">2013-12-07T19:48:10Z</dcterms:created>
  <dcterms:modified xsi:type="dcterms:W3CDTF">2024-04-19T22:23:48Z</dcterms:modified>
</cp:coreProperties>
</file>