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8" r:id="rId4"/>
    <p:sldId id="269" r:id="rId5"/>
    <p:sldId id="270" r:id="rId6"/>
    <p:sldId id="276" r:id="rId7"/>
    <p:sldId id="275" r:id="rId8"/>
    <p:sldId id="272" r:id="rId9"/>
    <p:sldId id="273" r:id="rId10"/>
    <p:sldId id="277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0"/>
      <p:regular r:id="rId19"/>
      <p:bold r:id="rId20"/>
    </p:embeddedFont>
    <p:embeddedFont>
      <p:font typeface="Twinkl SemiBold" pitchFamily="2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132"/>
    <a:srgbClr val="EE7AAE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76" y="141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australian-resources-eylf-literacy/australian-resources-eylf-literacy-oral-language-speaking-and-listening/australian-resources-eylf-literacy-phonological-awareness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eylf-literacy/australian-resources-eylf-literacy-oral-language-speaking-and-listening/australian-resources-eylf-literacy-phonological-awarenes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B0122A49-DFC0-487F-B733-FEBFFA82B55B}"/>
              </a:ext>
            </a:extLst>
          </p:cNvPr>
          <p:cNvSpPr/>
          <p:nvPr/>
        </p:nvSpPr>
        <p:spPr>
          <a:xfrm>
            <a:off x="4042913" y="5538158"/>
            <a:ext cx="109267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V?</a:t>
            </a:r>
            <a:endParaRPr lang="en-GB" dirty="0"/>
          </a:p>
        </p:txBody>
      </p:sp>
      <p:sp>
        <p:nvSpPr>
          <p:cNvPr id="6" name="Title 20">
            <a:extLst>
              <a:ext uri="{FF2B5EF4-FFF2-40B4-BE49-F238E27FC236}">
                <a16:creationId xmlns:a16="http://schemas.microsoft.com/office/drawing/2014/main" id="{6669ECA2-D759-496A-A691-0886F4FE0B0B}"/>
              </a:ext>
            </a:extLst>
          </p:cNvPr>
          <p:cNvSpPr txBox="1">
            <a:spLocks/>
          </p:cNvSpPr>
          <p:nvPr/>
        </p:nvSpPr>
        <p:spPr>
          <a:xfrm>
            <a:off x="83123" y="569216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sz="1200" dirty="0">
                <a:solidFill>
                  <a:schemeClr val="accent5"/>
                </a:solidFill>
              </a:rPr>
              <a:t>Teaching note: Pause briefly after the initial sound of each word to assist students to identify the sounds.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0438D-1672-4861-AEFD-C85C8604F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632" y="1837797"/>
            <a:ext cx="1771796" cy="3182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190648-B9A6-4A93-B79A-9DA2AF81F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6908" y="2507155"/>
            <a:ext cx="3511602" cy="1983720"/>
          </a:xfrm>
          <a:prstGeom prst="rect">
            <a:avLst/>
          </a:prstGeom>
        </p:spPr>
      </p:pic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92E2DB2C-1FD8-49A6-8268-A2BE285D7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823" y="-125112"/>
            <a:ext cx="9939646" cy="71082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F09CE5-F783-4018-9950-D9F9CF101EDB}"/>
              </a:ext>
            </a:extLst>
          </p:cNvPr>
          <p:cNvSpPr txBox="1"/>
          <p:nvPr/>
        </p:nvSpPr>
        <p:spPr>
          <a:xfrm>
            <a:off x="2274190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40051-F162-4A80-A91D-9DE2EBDE8414}"/>
              </a:ext>
            </a:extLst>
          </p:cNvPr>
          <p:cNvSpPr txBox="1"/>
          <p:nvPr/>
        </p:nvSpPr>
        <p:spPr>
          <a:xfrm>
            <a:off x="1759700" y="1858488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1674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A4FF1980-C0D3-459D-93C6-562CC255DA02}"/>
              </a:ext>
            </a:extLst>
          </p:cNvPr>
          <p:cNvSpPr/>
          <p:nvPr/>
        </p:nvSpPr>
        <p:spPr>
          <a:xfrm>
            <a:off x="4042913" y="3124200"/>
            <a:ext cx="109267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Letter V Looks Like This…</a:t>
            </a:r>
          </a:p>
        </p:txBody>
      </p:sp>
      <p:sp>
        <p:nvSpPr>
          <p:cNvPr id="19" name="Title 20">
            <a:extLst>
              <a:ext uri="{FF2B5EF4-FFF2-40B4-BE49-F238E27FC236}">
                <a16:creationId xmlns:a16="http://schemas.microsoft.com/office/drawing/2014/main" id="{85061EDE-9BA0-4E49-A6C7-613B392E41B2}"/>
              </a:ext>
            </a:extLst>
          </p:cNvPr>
          <p:cNvSpPr txBox="1">
            <a:spLocks/>
          </p:cNvSpPr>
          <p:nvPr/>
        </p:nvSpPr>
        <p:spPr>
          <a:xfrm>
            <a:off x="457198" y="542625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1800" b="0" dirty="0"/>
              <a:t>Click on the pencil to see the letter formation.</a:t>
            </a:r>
          </a:p>
          <a:p>
            <a:pPr algn="ctr">
              <a:lnSpc>
                <a:spcPct val="120000"/>
              </a:lnSpc>
            </a:pPr>
            <a:r>
              <a:rPr lang="en-GB" sz="1800" b="0" dirty="0"/>
              <a:t>Can you draw it with your finger?</a:t>
            </a:r>
            <a:endParaRPr lang="en-GB" sz="1800" dirty="0">
              <a:latin typeface="+mn-lt"/>
            </a:endParaRPr>
          </a:p>
        </p:txBody>
      </p:sp>
      <p:sp>
        <p:nvSpPr>
          <p:cNvPr id="12" name="Letter">
            <a:extLst>
              <a:ext uri="{FF2B5EF4-FFF2-40B4-BE49-F238E27FC236}">
                <a16:creationId xmlns:a16="http://schemas.microsoft.com/office/drawing/2014/main" id="{7DB26DDC-B51F-4125-A6CC-5122894BAF20}"/>
              </a:ext>
            </a:extLst>
          </p:cNvPr>
          <p:cNvSpPr txBox="1">
            <a:spLocks/>
          </p:cNvSpPr>
          <p:nvPr/>
        </p:nvSpPr>
        <p:spPr>
          <a:xfrm>
            <a:off x="2766260" y="159530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v</a:t>
            </a:r>
          </a:p>
        </p:txBody>
      </p:sp>
      <p:sp>
        <p:nvSpPr>
          <p:cNvPr id="13" name="Start">
            <a:extLst>
              <a:ext uri="{FF2B5EF4-FFF2-40B4-BE49-F238E27FC236}">
                <a16:creationId xmlns:a16="http://schemas.microsoft.com/office/drawing/2014/main" id="{93A2D6A4-D98E-4E50-83CC-8C7E48CA3C4E}"/>
              </a:ext>
            </a:extLst>
          </p:cNvPr>
          <p:cNvSpPr/>
          <p:nvPr/>
        </p:nvSpPr>
        <p:spPr>
          <a:xfrm>
            <a:off x="3716587" y="286477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inish">
            <a:extLst>
              <a:ext uri="{FF2B5EF4-FFF2-40B4-BE49-F238E27FC236}">
                <a16:creationId xmlns:a16="http://schemas.microsoft.com/office/drawing/2014/main" id="{B48AEAAE-A67C-4BAE-A112-09A99D0F80B8}"/>
              </a:ext>
            </a:extLst>
          </p:cNvPr>
          <p:cNvSpPr/>
          <p:nvPr/>
        </p:nvSpPr>
        <p:spPr>
          <a:xfrm>
            <a:off x="4991713" y="283373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encil">
            <a:extLst>
              <a:ext uri="{FF2B5EF4-FFF2-40B4-BE49-F238E27FC236}">
                <a16:creationId xmlns:a16="http://schemas.microsoft.com/office/drawing/2014/main" id="{E2173927-3E63-48B6-B669-9C9C9A236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33" y="1708220"/>
            <a:ext cx="1291904" cy="12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06406 0.23241 L 0.14218 0.00486 " pathEditMode="relative" ptsTypes="A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Letter V Sounds Like This…</a:t>
            </a:r>
          </a:p>
        </p:txBody>
      </p:sp>
      <p:sp>
        <p:nvSpPr>
          <p:cNvPr id="11" name="Title 20">
            <a:extLst>
              <a:ext uri="{FF2B5EF4-FFF2-40B4-BE49-F238E27FC236}">
                <a16:creationId xmlns:a16="http://schemas.microsoft.com/office/drawing/2014/main" id="{2822CE57-792F-4AB6-8E2C-9E45F1D4C901}"/>
              </a:ext>
            </a:extLst>
          </p:cNvPr>
          <p:cNvSpPr txBox="1">
            <a:spLocks/>
          </p:cNvSpPr>
          <p:nvPr/>
        </p:nvSpPr>
        <p:spPr>
          <a:xfrm>
            <a:off x="457198" y="1361996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V, V, V</a:t>
            </a:r>
          </a:p>
        </p:txBody>
      </p:sp>
      <p:sp>
        <p:nvSpPr>
          <p:cNvPr id="12" name="Title 20">
            <a:extLst>
              <a:ext uri="{FF2B5EF4-FFF2-40B4-BE49-F238E27FC236}">
                <a16:creationId xmlns:a16="http://schemas.microsoft.com/office/drawing/2014/main" id="{1B02B844-E33B-48AD-B71A-4E4CACA86230}"/>
              </a:ext>
            </a:extLst>
          </p:cNvPr>
          <p:cNvSpPr txBox="1">
            <a:spLocks/>
          </p:cNvSpPr>
          <p:nvPr/>
        </p:nvSpPr>
        <p:spPr>
          <a:xfrm>
            <a:off x="-688771" y="569216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sz="1200" dirty="0">
                <a:solidFill>
                  <a:schemeClr val="accent5"/>
                </a:solidFill>
              </a:rPr>
              <a:t>Teaching note: Say the sound /v/ and have children repeat it back multiple times.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6" name="Picture 5" descr="A close up of a car&#10;&#10;Description automatically generated">
            <a:extLst>
              <a:ext uri="{FF2B5EF4-FFF2-40B4-BE49-F238E27FC236}">
                <a16:creationId xmlns:a16="http://schemas.microsoft.com/office/drawing/2014/main" id="{59FAB24F-338F-46D2-BB36-0E59C2FB4D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44" y="2530712"/>
            <a:ext cx="4973112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5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Can Also Look Like This…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DF65D2-3264-4059-BEF6-DF82675A9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6" y="1712473"/>
            <a:ext cx="1716524" cy="1944381"/>
          </a:xfrm>
          <a:prstGeom prst="rect">
            <a:avLst/>
          </a:prstGeom>
        </p:spPr>
      </p:pic>
      <p:pic>
        <p:nvPicPr>
          <p:cNvPr id="7" name="Picture 6" descr="A picture containing building, table, brick, wooden&#10;&#10;Description automatically generated">
            <a:extLst>
              <a:ext uri="{FF2B5EF4-FFF2-40B4-BE49-F238E27FC236}">
                <a16:creationId xmlns:a16="http://schemas.microsoft.com/office/drawing/2014/main" id="{5B990A85-B7E3-4A6F-B59D-83E47B8AB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3953393"/>
            <a:ext cx="1965960" cy="2045877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43218B6-4EE1-4E9A-90C7-3FD9E394BA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40" y="1415933"/>
            <a:ext cx="2518958" cy="2537460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C32743A1-15C5-48A8-8FAB-5DB934DDF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11" y="3758861"/>
            <a:ext cx="2263140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latin typeface="+mn-lt"/>
                <a:ea typeface="Arial"/>
                <a:cs typeface="Arial"/>
                <a:sym typeface="Arial"/>
              </a:rPr>
              <a:t>Some Things </a:t>
            </a:r>
            <a:r>
              <a:rPr lang="en-AU" sz="3200" dirty="0">
                <a:latin typeface="+mn-lt"/>
              </a:rPr>
              <a:t>T</a:t>
            </a:r>
            <a:r>
              <a:rPr lang="en-AU" sz="3200" dirty="0">
                <a:latin typeface="+mn-lt"/>
                <a:ea typeface="Arial"/>
                <a:cs typeface="Arial"/>
                <a:sym typeface="Arial"/>
              </a:rPr>
              <a:t>hat </a:t>
            </a:r>
            <a:r>
              <a:rPr lang="en-AU" sz="3200" dirty="0">
                <a:latin typeface="+mn-lt"/>
              </a:rPr>
              <a:t>S</a:t>
            </a:r>
            <a:r>
              <a:rPr lang="en-AU" sz="3200" dirty="0">
                <a:latin typeface="+mn-lt"/>
                <a:ea typeface="Arial"/>
                <a:cs typeface="Arial"/>
                <a:sym typeface="Arial"/>
              </a:rPr>
              <a:t>tart With V Are…</a:t>
            </a:r>
            <a:endParaRPr lang="en-GB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650EC-A7B0-4E8A-9DAE-8FBCE64824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356" r="21494" b="1356"/>
          <a:stretch/>
        </p:blipFill>
        <p:spPr>
          <a:xfrm>
            <a:off x="2279759" y="1473199"/>
            <a:ext cx="4574952" cy="4529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2F5F87-590E-4FB5-AFF6-E31900F84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9" r="16189"/>
          <a:stretch/>
        </p:blipFill>
        <p:spPr>
          <a:xfrm>
            <a:off x="2279759" y="1473200"/>
            <a:ext cx="4584482" cy="4529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DC7D50-2DD7-44F4-9928-6072292DCA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r="34687"/>
          <a:stretch/>
        </p:blipFill>
        <p:spPr>
          <a:xfrm>
            <a:off x="2279759" y="1473196"/>
            <a:ext cx="4574952" cy="45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ea typeface="Arial"/>
                <a:cs typeface="Arial"/>
                <a:sym typeface="Arial"/>
              </a:rPr>
              <a:t>Some Things </a:t>
            </a:r>
            <a:r>
              <a:rPr lang="en-AU" sz="3200" dirty="0"/>
              <a:t>T</a:t>
            </a:r>
            <a:r>
              <a:rPr lang="en-AU" sz="3200" dirty="0">
                <a:ea typeface="Arial"/>
                <a:cs typeface="Arial"/>
                <a:sym typeface="Arial"/>
              </a:rPr>
              <a:t>hat </a:t>
            </a:r>
            <a:r>
              <a:rPr lang="en-AU" sz="3200" dirty="0"/>
              <a:t>S</a:t>
            </a:r>
            <a:r>
              <a:rPr lang="en-AU" sz="3200" dirty="0">
                <a:ea typeface="Arial"/>
                <a:cs typeface="Arial"/>
                <a:sym typeface="Arial"/>
              </a:rPr>
              <a:t>tart With V Are…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650EC-A7B0-4E8A-9DAE-8FBCE64824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t="3943" b="31035"/>
          <a:stretch/>
        </p:blipFill>
        <p:spPr>
          <a:xfrm>
            <a:off x="2295463" y="1473201"/>
            <a:ext cx="4537482" cy="4529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2F5F87-590E-4FB5-AFF6-E31900F84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5" b="3883"/>
          <a:stretch/>
        </p:blipFill>
        <p:spPr>
          <a:xfrm>
            <a:off x="2295463" y="1473201"/>
            <a:ext cx="4537482" cy="4529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DC7D50-2DD7-44F4-9928-6072292DCA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7"/>
          <a:stretch/>
        </p:blipFill>
        <p:spPr>
          <a:xfrm>
            <a:off x="2295463" y="1473201"/>
            <a:ext cx="4537482" cy="45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V?</a:t>
            </a:r>
            <a:endParaRPr lang="en-GB" dirty="0"/>
          </a:p>
        </p:txBody>
      </p:sp>
      <p:sp>
        <p:nvSpPr>
          <p:cNvPr id="6" name="Title 20">
            <a:extLst>
              <a:ext uri="{FF2B5EF4-FFF2-40B4-BE49-F238E27FC236}">
                <a16:creationId xmlns:a16="http://schemas.microsoft.com/office/drawing/2014/main" id="{6669ECA2-D759-496A-A691-0886F4FE0B0B}"/>
              </a:ext>
            </a:extLst>
          </p:cNvPr>
          <p:cNvSpPr txBox="1">
            <a:spLocks/>
          </p:cNvSpPr>
          <p:nvPr/>
        </p:nvSpPr>
        <p:spPr>
          <a:xfrm>
            <a:off x="83123" y="569216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sz="1200" dirty="0">
                <a:solidFill>
                  <a:schemeClr val="accent5"/>
                </a:solidFill>
              </a:rPr>
              <a:t>Teaching note: Pause briefly after the initial sound of each word to assist students to identify the sounds.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0438D-1672-4861-AEFD-C85C8604F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6650" y="1823996"/>
            <a:ext cx="2441612" cy="3072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190648-B9A6-4A93-B79A-9DA2AF81F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7929" y="1844438"/>
            <a:ext cx="1541298" cy="3031219"/>
          </a:xfrm>
          <a:prstGeom prst="rect">
            <a:avLst/>
          </a:prstGeom>
        </p:spPr>
      </p:pic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92E2DB2C-1FD8-49A6-8268-A2BE285D7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823" y="-125112"/>
            <a:ext cx="9939646" cy="71082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F09CE5-F783-4018-9950-D9F9CF101EDB}"/>
              </a:ext>
            </a:extLst>
          </p:cNvPr>
          <p:cNvSpPr txBox="1"/>
          <p:nvPr/>
        </p:nvSpPr>
        <p:spPr>
          <a:xfrm>
            <a:off x="2274190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40051-F162-4A80-A91D-9DE2EBDE8414}"/>
              </a:ext>
            </a:extLst>
          </p:cNvPr>
          <p:cNvSpPr txBox="1"/>
          <p:nvPr/>
        </p:nvSpPr>
        <p:spPr>
          <a:xfrm>
            <a:off x="1759700" y="1858488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52938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V?</a:t>
            </a:r>
            <a:endParaRPr lang="en-GB" dirty="0"/>
          </a:p>
        </p:txBody>
      </p:sp>
      <p:sp>
        <p:nvSpPr>
          <p:cNvPr id="6" name="Title 20">
            <a:extLst>
              <a:ext uri="{FF2B5EF4-FFF2-40B4-BE49-F238E27FC236}">
                <a16:creationId xmlns:a16="http://schemas.microsoft.com/office/drawing/2014/main" id="{6669ECA2-D759-496A-A691-0886F4FE0B0B}"/>
              </a:ext>
            </a:extLst>
          </p:cNvPr>
          <p:cNvSpPr txBox="1">
            <a:spLocks/>
          </p:cNvSpPr>
          <p:nvPr/>
        </p:nvSpPr>
        <p:spPr>
          <a:xfrm>
            <a:off x="83123" y="569216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sz="1200" dirty="0">
                <a:solidFill>
                  <a:schemeClr val="accent5"/>
                </a:solidFill>
              </a:rPr>
              <a:t>Teaching note: Pause briefly after the initial sound of each word to assist students to identify the sounds.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90648-B9A6-4A93-B79A-9DA2AF81F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610" y="2077517"/>
            <a:ext cx="3021072" cy="2728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61A3CF-BC1D-4D61-A80E-D3282F384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7585" y="1952271"/>
            <a:ext cx="2090482" cy="2953458"/>
          </a:xfrm>
          <a:prstGeom prst="rect">
            <a:avLst/>
          </a:prstGeom>
        </p:spPr>
      </p:pic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92E2DB2C-1FD8-49A6-8268-A2BE285D7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823" y="-125112"/>
            <a:ext cx="9939646" cy="71082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F09CE5-F783-4018-9950-D9F9CF101EDB}"/>
              </a:ext>
            </a:extLst>
          </p:cNvPr>
          <p:cNvSpPr txBox="1"/>
          <p:nvPr/>
        </p:nvSpPr>
        <p:spPr>
          <a:xfrm>
            <a:off x="2274190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40051-F162-4A80-A91D-9DE2EBDE8414}"/>
              </a:ext>
            </a:extLst>
          </p:cNvPr>
          <p:cNvSpPr txBox="1"/>
          <p:nvPr/>
        </p:nvSpPr>
        <p:spPr>
          <a:xfrm>
            <a:off x="1759700" y="1858488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74422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V?</a:t>
            </a:r>
            <a:endParaRPr lang="en-GB" dirty="0"/>
          </a:p>
        </p:txBody>
      </p:sp>
      <p:sp>
        <p:nvSpPr>
          <p:cNvPr id="6" name="Title 20">
            <a:extLst>
              <a:ext uri="{FF2B5EF4-FFF2-40B4-BE49-F238E27FC236}">
                <a16:creationId xmlns:a16="http://schemas.microsoft.com/office/drawing/2014/main" id="{6669ECA2-D759-496A-A691-0886F4FE0B0B}"/>
              </a:ext>
            </a:extLst>
          </p:cNvPr>
          <p:cNvSpPr txBox="1">
            <a:spLocks/>
          </p:cNvSpPr>
          <p:nvPr/>
        </p:nvSpPr>
        <p:spPr>
          <a:xfrm>
            <a:off x="83123" y="569216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sz="1200" dirty="0">
                <a:solidFill>
                  <a:schemeClr val="accent5"/>
                </a:solidFill>
              </a:rPr>
              <a:t>Teaching note: Pause briefly after the initial sound of each word to assist students to identify the sounds.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0438D-1672-4861-AEFD-C85C8604F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707" y="1801522"/>
            <a:ext cx="2460458" cy="32549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190648-B9A6-4A93-B79A-9DA2AF81F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1115" y="1915701"/>
            <a:ext cx="3040040" cy="3166628"/>
          </a:xfrm>
          <a:prstGeom prst="rect">
            <a:avLst/>
          </a:prstGeom>
        </p:spPr>
      </p:pic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92E2DB2C-1FD8-49A6-8268-A2BE285D7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823" y="-125112"/>
            <a:ext cx="9939646" cy="71082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F09CE5-F783-4018-9950-D9F9CF101EDB}"/>
              </a:ext>
            </a:extLst>
          </p:cNvPr>
          <p:cNvSpPr txBox="1"/>
          <p:nvPr/>
        </p:nvSpPr>
        <p:spPr>
          <a:xfrm>
            <a:off x="2274190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40051-F162-4A80-A91D-9DE2EBDE8414}"/>
              </a:ext>
            </a:extLst>
          </p:cNvPr>
          <p:cNvSpPr txBox="1"/>
          <p:nvPr/>
        </p:nvSpPr>
        <p:spPr>
          <a:xfrm>
            <a:off x="1759700" y="1858488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30060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584</TotalTime>
  <Words>207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Twinkl SemiBold</vt:lpstr>
      <vt:lpstr>Arial</vt:lpstr>
      <vt:lpstr>Twinkl</vt:lpstr>
      <vt:lpstr>Office Theme</vt:lpstr>
      <vt:lpstr>PowerPoint Presentation</vt:lpstr>
      <vt:lpstr>The Letter V Looks Like This…</vt:lpstr>
      <vt:lpstr>The Letter V Sounds Like This…</vt:lpstr>
      <vt:lpstr>It Can Also Look Like This…</vt:lpstr>
      <vt:lpstr>Some Things That Start With V Are…</vt:lpstr>
      <vt:lpstr>Some Things That Start With V Are…</vt:lpstr>
      <vt:lpstr>Which of These Start With V?</vt:lpstr>
      <vt:lpstr>Which of These Start With V?</vt:lpstr>
      <vt:lpstr>Which of These Start With V?</vt:lpstr>
      <vt:lpstr>Which of These Start With V?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Robinson</dc:creator>
  <cp:lastModifiedBy>Ryan Robinson</cp:lastModifiedBy>
  <cp:revision>40</cp:revision>
  <dcterms:created xsi:type="dcterms:W3CDTF">2020-06-09T14:51:45Z</dcterms:created>
  <dcterms:modified xsi:type="dcterms:W3CDTF">2020-06-29T09:37:15Z</dcterms:modified>
</cp:coreProperties>
</file>