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9" r:id="rId4"/>
  </p:sldMasterIdLst>
  <p:notesMasterIdLst>
    <p:notesMasterId r:id="rId6"/>
  </p:notesMasterIdLst>
  <p:handoutMasterIdLst>
    <p:handoutMasterId r:id="rId23"/>
  </p:handoutMasterIdLst>
  <p:sldIdLst>
    <p:sldId id="257" r:id="rId5"/>
    <p:sldId id="259" r:id="rId7"/>
    <p:sldId id="416" r:id="rId8"/>
    <p:sldId id="329" r:id="rId9"/>
    <p:sldId id="368" r:id="rId10"/>
    <p:sldId id="394" r:id="rId11"/>
    <p:sldId id="413" r:id="rId12"/>
    <p:sldId id="412" r:id="rId13"/>
    <p:sldId id="435" r:id="rId14"/>
    <p:sldId id="436" r:id="rId15"/>
    <p:sldId id="331" r:id="rId16"/>
    <p:sldId id="395" r:id="rId17"/>
    <p:sldId id="396" r:id="rId18"/>
    <p:sldId id="397" r:id="rId19"/>
    <p:sldId id="415" r:id="rId20"/>
    <p:sldId id="337" r:id="rId21"/>
    <p:sldId id="32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howGuides="1">
      <p:cViewPr varScale="1">
        <p:scale>
          <a:sx n="41" d="100"/>
          <a:sy n="41" d="100"/>
        </p:scale>
        <p:origin x="726" y="42"/>
      </p:cViewPr>
      <p:guideLst>
        <p:guide orient="horz" pos="216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4CBEA4A3-EFF1-4A0E-8237-466AF4A1F98B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60B-E1BE-450A-B76D-0609D08DBE62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18970" y="2285814"/>
            <a:ext cx="7905830" cy="176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Medium"/>
                <a:sym typeface="Fira Sans Medium"/>
              </a:rPr>
            </a:br>
            <a:endParaRPr sz="4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/>
          <p:cNvSpPr txBox="1"/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2" name="Picture 2" descr="Phonics - Sound and District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5" y="1647235"/>
            <a:ext cx="8388048" cy="37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10005" y="76200"/>
            <a:ext cx="7070090" cy="66827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905000"/>
            <a:ext cx="8220075" cy="2666999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9600" dirty="0">
                <a:latin typeface="Comic Sans MS" panose="030F0702030302020204" pitchFamily="66" charset="0"/>
              </a:rPr>
              <a:t>Time to read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43000" y="533400"/>
            <a:ext cx="7495540" cy="50082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66800" y="533400"/>
            <a:ext cx="7929880" cy="52273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914400"/>
            <a:ext cx="2030730" cy="1991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066800" y="533400"/>
            <a:ext cx="7854315" cy="52920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646555" y="1595120"/>
            <a:ext cx="6430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Thank You</a:t>
            </a:r>
            <a:endParaRPr lang="en-US" sz="7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sz="6600" dirty="0">
                <a:latin typeface="Comic Sans MS" panose="030F0702030302020204" pitchFamily="66" charset="0"/>
              </a:rPr>
              <a:t>Practice time 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458200" cy="1322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Say some words with the sound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altLang="en-US" sz="4000" dirty="0">
                <a:latin typeface="Comic Sans MS" panose="030F0702030302020204" pitchFamily="66" charset="0"/>
              </a:rPr>
              <a:t>                     “air”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952397"/>
            <a:ext cx="4857425" cy="5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Objectives check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2" name="Google Shape;821;p33"/>
          <p:cNvSpPr txBox="1"/>
          <p:nvPr/>
        </p:nvSpPr>
        <p:spPr>
          <a:xfrm>
            <a:off x="4772299" y="4301775"/>
            <a:ext cx="3152501" cy="919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Write words related to these sounds.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3" name="Google Shape;825;p33"/>
          <p:cNvGrpSpPr/>
          <p:nvPr/>
        </p:nvGrpSpPr>
        <p:grpSpPr>
          <a:xfrm>
            <a:off x="4759817" y="1729700"/>
            <a:ext cx="3273243" cy="826492"/>
            <a:chOff x="4521875" y="1199075"/>
            <a:chExt cx="3273243" cy="694200"/>
          </a:xfrm>
        </p:grpSpPr>
        <p:sp>
          <p:nvSpPr>
            <p:cNvPr id="4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recognize and read the sounds.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" name="Google Shape;819;p33"/>
          <p:cNvSpPr txBox="1"/>
          <p:nvPr/>
        </p:nvSpPr>
        <p:spPr>
          <a:xfrm>
            <a:off x="4772299" y="3025241"/>
            <a:ext cx="3184901" cy="8898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solidFill>
                  <a:srgbClr val="000000"/>
                </a:solidFill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blend and segment the words.</a:t>
            </a:r>
            <a:endParaRPr lang="en-US" sz="1400" kern="0" dirty="0">
              <a:solidFill>
                <a:srgbClr val="000000"/>
              </a:solidFill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59010" y="4295467"/>
            <a:ext cx="3273243" cy="925600"/>
            <a:chOff x="4521063" y="3123400"/>
            <a:chExt cx="3273243" cy="694200"/>
          </a:xfrm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9" name="Google Shape;789;p33"/>
          <p:cNvGrpSpPr/>
          <p:nvPr/>
        </p:nvGrpSpPr>
        <p:grpSpPr>
          <a:xfrm>
            <a:off x="4758000" y="3012567"/>
            <a:ext cx="3273243" cy="925600"/>
            <a:chOff x="4520037" y="2161225"/>
            <a:chExt cx="3273243" cy="694200"/>
          </a:xfrm>
        </p:grpSpPr>
        <p:sp>
          <p:nvSpPr>
            <p:cNvPr id="790" name="Google Shape;790;p33"/>
            <p:cNvSpPr/>
            <p:nvPr/>
          </p:nvSpPr>
          <p:spPr>
            <a:xfrm>
              <a:off x="4520037" y="2161225"/>
              <a:ext cx="3035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 rot="5400000">
              <a:off x="7327980" y="239008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1" name="Google Shape;821;p33"/>
          <p:cNvSpPr txBox="1"/>
          <p:nvPr/>
        </p:nvSpPr>
        <p:spPr>
          <a:xfrm>
            <a:off x="4772299" y="4301775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Write words related to these sounds.</a:t>
            </a:r>
            <a:endParaRPr lang="en-US" sz="1400" kern="0" dirty="0"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9817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recognize and read the sounds.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52" name="Google Shape;819;p33"/>
          <p:cNvSpPr txBox="1"/>
          <p:nvPr/>
        </p:nvSpPr>
        <p:spPr>
          <a:xfrm>
            <a:off x="4772299" y="3025241"/>
            <a:ext cx="3184901" cy="88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1400" kern="0" dirty="0">
                <a:solidFill>
                  <a:srgbClr val="000000"/>
                </a:solidFill>
                <a:latin typeface="Comic Sans MS" panose="030F0702030302020204" pitchFamily="66" charset="0"/>
                <a:ea typeface="Roboto"/>
                <a:cs typeface="Roboto"/>
                <a:sym typeface="Roboto"/>
              </a:rPr>
              <a:t>blend and segment the words.</a:t>
            </a:r>
            <a:endParaRPr lang="en-US" sz="1400" kern="0" dirty="0">
              <a:solidFill>
                <a:srgbClr val="000000"/>
              </a:solidFill>
              <a:latin typeface="Comic Sans MS" panose="030F0702030302020204" pitchFamily="66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420" y="1325880"/>
            <a:ext cx="7784465" cy="493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/>
            <a:r>
              <a:rPr lang="en-US" sz="4000" dirty="0"/>
              <a:t>Listen to the video</a:t>
            </a:r>
            <a:endParaRPr lang="en-US" sz="4000" dirty="0"/>
          </a:p>
        </p:txBody>
      </p:sp>
      <p:pic>
        <p:nvPicPr>
          <p:cNvPr id="5" name="Set 2 Speed Sounds Flashcards for Reception and Year 1 360 x 640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02310" y="1602105"/>
            <a:ext cx="7787005" cy="469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89330" y="1401445"/>
            <a:ext cx="7633970" cy="495490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286000" y="324485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ym typeface="+mn-ea"/>
              </a:rPr>
              <a:t>Warm- up Activity</a:t>
            </a:r>
            <a:endParaRPr lang="en-US" dirty="0"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057400" y="228600"/>
            <a:ext cx="5594350" cy="725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ym typeface="+mn-ea"/>
              </a:rPr>
              <a:t>Warm- up Activity</a:t>
            </a:r>
            <a:endParaRPr lang="en-US" sz="4000" dirty="0">
              <a:sym typeface="+mn-ea"/>
            </a:endParaRPr>
          </a:p>
          <a:p>
            <a:pPr algn="ctr"/>
            <a:r>
              <a:rPr lang="en-US" sz="4000" b="1"/>
              <a:t>Level 3</a:t>
            </a:r>
            <a:endParaRPr lang="en-US" sz="4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Phonics. (15 mins)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Have students sit on the carpet with their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whiteboards and markers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 sz="36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61" y="305077"/>
            <a:ext cx="7531324" cy="763600"/>
          </a:xfrm>
        </p:spPr>
        <p:txBody>
          <a:bodyPr/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Write the letter sound on the whiteboard.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       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/air/</a:t>
            </a:r>
            <a:b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Ask  students to sound out the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letter on the board to make sure that the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students know the sound.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261" y="381277"/>
            <a:ext cx="7531324" cy="763600"/>
          </a:xfrm>
        </p:spPr>
        <p:txBody>
          <a:bodyPr/>
          <a:lstStyle/>
          <a:p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Have students write a sentence with /air/ word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sound.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Have them circle the /air/ word sound and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read out their sentences.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>
                <a:latin typeface="Comic Sans MS" panose="030F0702030302020204" pitchFamily="66" charset="0"/>
                <a:cs typeface="Comic Sans MS" panose="030F0702030302020204" pitchFamily="66" charset="0"/>
              </a:rPr>
            </a:br>
            <a:br>
              <a:rPr lang="en-US">
                <a:latin typeface="Comic Sans MS" panose="030F0702030302020204" pitchFamily="66" charset="0"/>
                <a:cs typeface="Comic Sans MS" panose="030F0702030302020204" pitchFamily="66" charset="0"/>
              </a:rPr>
            </a:br>
            <a:endParaRPr lang="en-US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09015" y="381000"/>
            <a:ext cx="8134985" cy="62439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WPS Presentation</Application>
  <PresentationFormat>On-screen Show (4:3)</PresentationFormat>
  <Paragraphs>62</Paragraphs>
  <Slides>17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7" baseType="lpstr">
      <vt:lpstr>Arial</vt:lpstr>
      <vt:lpstr>SimSun</vt:lpstr>
      <vt:lpstr>Wingdings</vt:lpstr>
      <vt:lpstr>Fira Sans</vt:lpstr>
      <vt:lpstr>Segoe Print</vt:lpstr>
      <vt:lpstr>Arial</vt:lpstr>
      <vt:lpstr>Abadi</vt:lpstr>
      <vt:lpstr>Calibri</vt:lpstr>
      <vt:lpstr>Twinkl</vt:lpstr>
      <vt:lpstr>Roboto</vt:lpstr>
      <vt:lpstr>Fira Sans Medium</vt:lpstr>
      <vt:lpstr>Comic Sans MS</vt:lpstr>
      <vt:lpstr>Roboto</vt:lpstr>
      <vt:lpstr>Fira Sans Extra Condensed</vt:lpstr>
      <vt:lpstr>Times New Roman</vt:lpstr>
      <vt:lpstr>Microsoft YaHei</vt:lpstr>
      <vt:lpstr>Arial Unicode MS</vt:lpstr>
      <vt:lpstr>Diagrams for Education by Slidesgo</vt:lpstr>
      <vt:lpstr>1_Diagrams for Education by Slidesgo</vt:lpstr>
      <vt:lpstr>3_Diagrams for Education by Slidesgo</vt:lpstr>
      <vt:lpstr> </vt:lpstr>
      <vt:lpstr>Lessons Objectives</vt:lpstr>
      <vt:lpstr>PowerPoint 演示文稿</vt:lpstr>
      <vt:lpstr>Listen to the video</vt:lpstr>
      <vt:lpstr>PowerPoint 演示文稿</vt:lpstr>
      <vt:lpstr>Phonics. (25 mins)  Have students sit on the carpet with their   whiteboards and markers  .  </vt:lpstr>
      <vt:lpstr>Write a letter sound on the whiteboard.                      /ay/ Ask each student to sound out the letter   on the board to make sure that the   students know the sound</vt:lpstr>
      <vt:lpstr>  Once done start dictating students' words with the sound /ay/  Pay, say, day, way, play, tray.  Elicit from students' other words that have the /ay/ sound  </vt:lpstr>
      <vt:lpstr>PowerPoint 演示文稿</vt:lpstr>
      <vt:lpstr>PowerPoint 演示文稿</vt:lpstr>
      <vt:lpstr>Time to read</vt:lpstr>
      <vt:lpstr>PowerPoint 演示文稿</vt:lpstr>
      <vt:lpstr>PowerPoint 演示文稿</vt:lpstr>
      <vt:lpstr>PowerPoint 演示文稿</vt:lpstr>
      <vt:lpstr>PowerPoint 演示文稿</vt:lpstr>
      <vt:lpstr>Practice time </vt:lpstr>
      <vt:lpstr>Lessons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lenovo</cp:lastModifiedBy>
  <cp:revision>138</cp:revision>
  <dcterms:created xsi:type="dcterms:W3CDTF">2022-01-21T12:30:00Z</dcterms:created>
  <dcterms:modified xsi:type="dcterms:W3CDTF">2024-02-24T08:59:47Z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E1C5F7F82D154A78891150357D51D117_13</vt:lpwstr>
  </property>
  <property fmtid="{D5CDD505-2E9C-101B-9397-08002B2CF9AE}" pid="3" name="KSOProductBuildVer">
    <vt:lpwstr>1033-12.2.0.13431</vt:lpwstr>
  </property>
</Properties>
</file>