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4" r:id="rId2"/>
    <p:sldId id="269" r:id="rId3"/>
    <p:sldId id="271" r:id="rId4"/>
    <p:sldId id="270" r:id="rId5"/>
    <p:sldId id="272" r:id="rId6"/>
    <p:sldId id="273" r:id="rId7"/>
    <p:sldId id="274" r:id="rId8"/>
    <p:sldId id="275" r:id="rId9"/>
    <p:sldId id="276" r:id="rId10"/>
  </p:sldIdLst>
  <p:sldSz cx="9144000" cy="6858000" type="screen4x3"/>
  <p:notesSz cx="6858000" cy="9144000"/>
  <p:embeddedFontLst>
    <p:embeddedFont>
      <p:font typeface="Twinkl" charset="0"/>
      <p:regular r:id="rId13"/>
      <p:bold r:id="rId14"/>
    </p:embeddedFon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Tw Cen MT" pitchFamily="34" charset="0"/>
      <p:regular r:id="rId19"/>
      <p:bold r:id="rId20"/>
      <p:italic r:id="rId21"/>
      <p:boldItalic r:id="rId22"/>
    </p:embeddedFont>
    <p:embeddedFont>
      <p:font typeface="Century Gothic" pitchFamily="34" charset="0"/>
      <p:regular r:id="rId23"/>
      <p:bold r:id="rId24"/>
      <p:italic r:id="rId25"/>
      <p:boldItalic r:id="rId26"/>
    </p:embeddedFont>
    <p:embeddedFont>
      <p:font typeface="Twinkl SemiBold" charset="0"/>
      <p:regular r:id="rId27"/>
    </p:embeddedFont>
    <p:embeddedFont>
      <p:font typeface="Comic Sans MS" pitchFamily="66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903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16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DFC3"/>
    <a:srgbClr val="FFEDAA"/>
    <a:srgbClr val="4AA1D9"/>
    <a:srgbClr val="8ACBC0"/>
    <a:srgbClr val="25B7BC"/>
    <a:srgbClr val="F9D121"/>
    <a:srgbClr val="FF72DA"/>
    <a:srgbClr val="944D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59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822" y="210"/>
      </p:cViewPr>
      <p:guideLst>
        <p:guide orient="horz" pos="2160"/>
        <p:guide orient="horz" pos="3974"/>
        <p:guide orient="horz" pos="346"/>
        <p:guide orient="horz" pos="482"/>
        <p:guide orient="horz" pos="3816"/>
        <p:guide pos="2903"/>
        <p:guide pos="340"/>
        <p:guide pos="5443"/>
        <p:guide pos="476"/>
        <p:guide pos="528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8" d="100"/>
          <a:sy n="78" d="100"/>
        </p:scale>
        <p:origin x="168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076CD57-E0C2-456A-A33F-E6D1C541422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96F3598-0ED9-4E18-931E-F6EA027662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AC2461-4BDE-436E-A04B-F7111E7F20E1}" type="datetimeFigureOut">
              <a:rPr lang="en-GB"/>
              <a:pPr>
                <a:defRPr/>
              </a:pPr>
              <a:t>16/05/2024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C18C2FF-0F0A-413F-B529-E7CD6AB35F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1079849-0DFB-4715-921E-DF114A2775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5FFC14-CBE2-4560-8A25-D0DC357E29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1716DDC-E9C7-430E-A3BA-4C3FE45B2E3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E408590-F0AF-4EC3-815A-90D9CAE0858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E5CC2DE-AF23-4A1A-8A07-1532B8F711CA}" type="datetimeFigureOut">
              <a:rPr lang="en-GB"/>
              <a:pPr>
                <a:defRPr/>
              </a:pPr>
              <a:t>16/05/2024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xmlns="" id="{669B3EC6-81FC-4B97-923E-F69DB7D1F54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xmlns="" id="{333BB43F-CB9A-4EEE-B299-024108752D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780EE31-70DC-481A-87B9-BC6080FF03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92FCC0-68C0-44FF-B939-8059B1B581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128EC0B-44F8-4218-B830-E58525C5763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82889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273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9ABD8F8C-D836-461C-B6CB-CD5362E0ABF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Content Placeholder 11"/>
          <p:cNvSpPr>
            <a:spLocks noGrp="1"/>
          </p:cNvSpPr>
          <p:nvPr>
            <p:ph idx="1"/>
          </p:nvPr>
        </p:nvSpPr>
        <p:spPr>
          <a:xfrm>
            <a:off x="755651" y="1513946"/>
            <a:ext cx="7632700" cy="4578880"/>
          </a:xfrm>
        </p:spPr>
        <p:txBody>
          <a:bodyPr lIns="0" tIns="0" rIns="0" bIns="0"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6090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3">
            <a:extLst>
              <a:ext uri="{FF2B5EF4-FFF2-40B4-BE49-F238E27FC236}">
                <a16:creationId xmlns:a16="http://schemas.microsoft.com/office/drawing/2014/main" xmlns="" id="{99593246-8F7F-4C2E-AB06-E07D4F5D997D}"/>
              </a:ext>
            </a:extLst>
          </p:cNvPr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xmlns="" id="{587AE651-38C7-4568-BA28-3F6C605E0F34}"/>
              </a:ext>
            </a:extLst>
          </p:cNvPr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300F61F-DF78-456C-B1E8-94922DC992FD}"/>
              </a:ext>
            </a:extLst>
          </p:cNvPr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F0409126-9A34-4DF2-B255-CEC0C1CA1EC0}"/>
              </a:ext>
            </a:extLst>
          </p:cNvPr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>
            <a:extLst>
              <a:ext uri="{FF2B5EF4-FFF2-40B4-BE49-F238E27FC236}">
                <a16:creationId xmlns:a16="http://schemas.microsoft.com/office/drawing/2014/main" xmlns="" id="{2F72C529-527C-4C96-8C6C-3F44045FA890}"/>
              </a:ext>
            </a:extLst>
          </p:cNvPr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365018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02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084698F9-501E-4AED-8683-C13E48D45F4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DAF03392-6945-4BFB-8A14-2E71B2953C4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18" r:id="rId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>
            <a:extLst>
              <a:ext uri="{FF2B5EF4-FFF2-40B4-BE49-F238E27FC236}">
                <a16:creationId xmlns:a16="http://schemas.microsoft.com/office/drawing/2014/main" xmlns="" id="{19CC5E0E-49C6-4321-9552-FF61E52E6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30" y="269632"/>
            <a:ext cx="8262938" cy="1971797"/>
          </a:xfrm>
          <a:prstGeom prst="roundRect">
            <a:avLst>
              <a:gd name="adj" fmla="val 0"/>
            </a:avLst>
          </a:prstGeom>
          <a:solidFill>
            <a:srgbClr val="8ACBC0"/>
          </a:solidFill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latin typeface="Comic Sans MS" pitchFamily="66" charset="0"/>
              </a:rPr>
              <a:t>Similarities</a:t>
            </a:r>
            <a:r>
              <a:rPr lang="en-US" b="0" baseline="0" dirty="0" smtClean="0">
                <a:latin typeface="Comic Sans MS" pitchFamily="66" charset="0"/>
              </a:rPr>
              <a:t> and differences in </a:t>
            </a:r>
            <a:r>
              <a:rPr lang="en-US" b="0" dirty="0" smtClean="0">
                <a:latin typeface="Comic Sans MS" pitchFamily="66" charset="0"/>
              </a:rPr>
              <a:t>Humans: Alike, Unique, Together</a:t>
            </a:r>
            <a:endParaRPr lang="en-GB" altLang="en-US" sz="36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 descr="Multicultural Group of Kids Hugs Each Other in Summer Stock Imag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23" y="2633051"/>
            <a:ext cx="6717323" cy="3568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xmlns="" id="{44CAC1D4-F4A0-42C9-B3C2-F5BF6E88D1A5}"/>
              </a:ext>
            </a:extLst>
          </p:cNvPr>
          <p:cNvSpPr/>
          <p:nvPr/>
        </p:nvSpPr>
        <p:spPr>
          <a:xfrm>
            <a:off x="908050" y="3821113"/>
            <a:ext cx="1230313" cy="1230312"/>
          </a:xfrm>
          <a:prstGeom prst="ellipse">
            <a:avLst/>
          </a:prstGeom>
          <a:solidFill>
            <a:srgbClr val="4AA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hair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colour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7CDD4972-9A6F-4EA5-8EB2-449BCAE08F32}"/>
              </a:ext>
            </a:extLst>
          </p:cNvPr>
          <p:cNvSpPr/>
          <p:nvPr/>
        </p:nvSpPr>
        <p:spPr>
          <a:xfrm>
            <a:off x="1523206" y="2443833"/>
            <a:ext cx="1230313" cy="1230313"/>
          </a:xfrm>
          <a:prstGeom prst="ellipse">
            <a:avLst/>
          </a:prstGeom>
          <a:solidFill>
            <a:srgbClr val="FF7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eye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colour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8989580B-5C58-40A3-8949-AB2A040B320E}"/>
              </a:ext>
            </a:extLst>
          </p:cNvPr>
          <p:cNvSpPr/>
          <p:nvPr/>
        </p:nvSpPr>
        <p:spPr>
          <a:xfrm>
            <a:off x="3051969" y="2223232"/>
            <a:ext cx="1230312" cy="1230312"/>
          </a:xfrm>
          <a:prstGeom prst="ellipse">
            <a:avLst/>
          </a:prstGeom>
          <a:solidFill>
            <a:srgbClr val="F9D1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height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E3789D7B-D851-4035-B70B-DAC37B1E5297}"/>
              </a:ext>
            </a:extLst>
          </p:cNvPr>
          <p:cNvSpPr/>
          <p:nvPr/>
        </p:nvSpPr>
        <p:spPr>
          <a:xfrm>
            <a:off x="4669631" y="2097088"/>
            <a:ext cx="1230313" cy="1230313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skin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colour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A1310E96-1EFB-4B01-97CC-A5CF43855454}"/>
              </a:ext>
            </a:extLst>
          </p:cNvPr>
          <p:cNvSpPr/>
          <p:nvPr/>
        </p:nvSpPr>
        <p:spPr>
          <a:xfrm>
            <a:off x="6237654" y="2406588"/>
            <a:ext cx="1230313" cy="1230313"/>
          </a:xfrm>
          <a:prstGeom prst="ellipse">
            <a:avLst/>
          </a:prstGeom>
          <a:solidFill>
            <a:srgbClr val="4AA1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type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of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family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D50F5E38-D298-4AD6-81AA-6B3AB3E27E58}"/>
              </a:ext>
            </a:extLst>
          </p:cNvPr>
          <p:cNvSpPr/>
          <p:nvPr/>
        </p:nvSpPr>
        <p:spPr>
          <a:xfrm>
            <a:off x="7300913" y="5140325"/>
            <a:ext cx="1230312" cy="1230313"/>
          </a:xfrm>
          <a:prstGeom prst="ellipse">
            <a:avLst/>
          </a:prstGeom>
          <a:solidFill>
            <a:srgbClr val="C0D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what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>
                <a:solidFill>
                  <a:schemeClr val="tx1"/>
                </a:solidFill>
                <a:latin typeface="Comic Sans MS" pitchFamily="66" charset="0"/>
              </a:rPr>
              <a:t>else?</a:t>
            </a:r>
          </a:p>
        </p:txBody>
      </p:sp>
      <p:pic>
        <p:nvPicPr>
          <p:cNvPr id="9224" name="Picture 3">
            <a:extLst>
              <a:ext uri="{FF2B5EF4-FFF2-40B4-BE49-F238E27FC236}">
                <a16:creationId xmlns:a16="http://schemas.microsoft.com/office/drawing/2014/main" xmlns="" id="{8E5E14FF-4876-4226-A7EE-C108E4A458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05"/>
          <a:stretch>
            <a:fillRect/>
          </a:stretch>
        </p:blipFill>
        <p:spPr bwMode="auto">
          <a:xfrm>
            <a:off x="2244725" y="3268663"/>
            <a:ext cx="4232275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20">
            <a:extLst>
              <a:ext uri="{FF2B5EF4-FFF2-40B4-BE49-F238E27FC236}">
                <a16:creationId xmlns:a16="http://schemas.microsoft.com/office/drawing/2014/main" xmlns="" id="{64344E79-A208-404D-B6EA-5D62D553B0B8}"/>
              </a:ext>
            </a:extLst>
          </p:cNvPr>
          <p:cNvSpPr txBox="1">
            <a:spLocks/>
          </p:cNvSpPr>
          <p:nvPr/>
        </p:nvSpPr>
        <p:spPr bwMode="auto">
          <a:xfrm>
            <a:off x="431800" y="612775"/>
            <a:ext cx="8262938" cy="655638"/>
          </a:xfrm>
          <a:prstGeom prst="roundRect">
            <a:avLst>
              <a:gd name="adj" fmla="val 0"/>
            </a:avLst>
          </a:prstGeom>
          <a:solidFill>
            <a:srgbClr val="8ACBC0"/>
          </a:solidFill>
          <a:ln>
            <a:noFill/>
          </a:ln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sz="3600" b="0" dirty="0">
                <a:latin typeface="Comic Sans MS" pitchFamily="66" charset="0"/>
              </a:rPr>
              <a:t>What Things Make Us Unique?</a:t>
            </a:r>
            <a:endParaRPr lang="en-GB" altLang="en-US" sz="6000" b="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xmlns="" id="{12F7E697-3640-4B74-90B9-B70FFF8462E3}"/>
              </a:ext>
            </a:extLst>
          </p:cNvPr>
          <p:cNvSpPr txBox="1">
            <a:spLocks/>
          </p:cNvSpPr>
          <p:nvPr/>
        </p:nvSpPr>
        <p:spPr bwMode="auto">
          <a:xfrm>
            <a:off x="592138" y="1371600"/>
            <a:ext cx="7959725" cy="725488"/>
          </a:xfrm>
          <a:prstGeom prst="roundRect">
            <a:avLst>
              <a:gd name="adj" fmla="val 0"/>
            </a:avLst>
          </a:prstGeom>
          <a:solidFill>
            <a:srgbClr val="FFEDAA"/>
          </a:solidFill>
          <a:ln>
            <a:noFill/>
          </a:ln>
        </p:spPr>
        <p:txBody>
          <a:bodyPr lIns="108000" tIns="108000" rIns="108000" bIns="108000"/>
          <a:lstStyle>
            <a:lvl1pPr marL="0" indent="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 baseline="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r>
              <a:rPr lang="en-GB" sz="1600" dirty="0">
                <a:latin typeface="Century Gothic" pitchFamily="34" charset="0"/>
              </a:rPr>
              <a:t>No two people are exactly the same. Discuss with a partner all the things that make us unique. </a:t>
            </a:r>
            <a:endParaRPr lang="en-GB" altLang="en-US" sz="1600" dirty="0">
              <a:latin typeface="Century Gothic" pitchFamily="34" charset="0"/>
            </a:endParaRPr>
          </a:p>
        </p:txBody>
      </p:sp>
      <p:grpSp>
        <p:nvGrpSpPr>
          <p:cNvPr id="9227" name="Group 5">
            <a:extLst>
              <a:ext uri="{FF2B5EF4-FFF2-40B4-BE49-F238E27FC236}">
                <a16:creationId xmlns:a16="http://schemas.microsoft.com/office/drawing/2014/main" xmlns="" id="{816A75DA-29F0-471A-9472-8A23B2CD2465}"/>
              </a:ext>
            </a:extLst>
          </p:cNvPr>
          <p:cNvGrpSpPr>
            <a:grpSpLocks/>
          </p:cNvGrpSpPr>
          <p:nvPr/>
        </p:nvGrpSpPr>
        <p:grpSpPr bwMode="auto">
          <a:xfrm>
            <a:off x="-904875" y="5127625"/>
            <a:ext cx="4572000" cy="1230313"/>
            <a:chOff x="-722313" y="4748213"/>
            <a:chExt cx="4572000" cy="123031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D56BF60E-067B-4A2E-917A-2ABFAFE189BB}"/>
                </a:ext>
              </a:extLst>
            </p:cNvPr>
            <p:cNvSpPr/>
            <p:nvPr/>
          </p:nvSpPr>
          <p:spPr>
            <a:xfrm>
              <a:off x="908050" y="4748213"/>
              <a:ext cx="1230312" cy="1230312"/>
            </a:xfrm>
            <a:prstGeom prst="ellipse">
              <a:avLst/>
            </a:prstGeom>
            <a:solidFill>
              <a:srgbClr val="C0DF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9233" name="TextBox 16">
              <a:extLst>
                <a:ext uri="{FF2B5EF4-FFF2-40B4-BE49-F238E27FC236}">
                  <a16:creationId xmlns:a16="http://schemas.microsoft.com/office/drawing/2014/main" xmlns="" id="{3097052B-52D7-46BF-BA39-A2826BF977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722313" y="5178703"/>
              <a:ext cx="4572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Twinkl" pitchFamily="2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Comic Sans MS" pitchFamily="66" charset="0"/>
                </a:rPr>
                <a:t>disability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4908C9F6-B4CF-4BB7-90AB-DCE44B46434D}"/>
              </a:ext>
            </a:extLst>
          </p:cNvPr>
          <p:cNvSpPr/>
          <p:nvPr/>
        </p:nvSpPr>
        <p:spPr>
          <a:xfrm>
            <a:off x="7095088" y="3674146"/>
            <a:ext cx="1230312" cy="1230313"/>
          </a:xfrm>
          <a:prstGeom prst="ellipse">
            <a:avLst/>
          </a:prstGeom>
          <a:solidFill>
            <a:srgbClr val="FF72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solidFill>
                  <a:schemeClr val="tx1"/>
                </a:solidFill>
                <a:latin typeface="Comic Sans MS" pitchFamily="66" charset="0"/>
              </a:rPr>
              <a:t>gender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Content Placeholder 21">
            <a:extLst>
              <a:ext uri="{FF2B5EF4-FFF2-40B4-BE49-F238E27FC236}">
                <a16:creationId xmlns:a16="http://schemas.microsoft.com/office/drawing/2014/main" xmlns="" id="{0A1CCF03-1076-4CA8-8677-354D54B5E83A}"/>
              </a:ext>
            </a:extLst>
          </p:cNvPr>
          <p:cNvSpPr>
            <a:spLocks/>
          </p:cNvSpPr>
          <p:nvPr/>
        </p:nvSpPr>
        <p:spPr bwMode="auto">
          <a:xfrm>
            <a:off x="673100" y="1446213"/>
            <a:ext cx="7754938" cy="754062"/>
          </a:xfrm>
          <a:prstGeom prst="roundRect">
            <a:avLst>
              <a:gd name="adj" fmla="val 0"/>
            </a:avLst>
          </a:prstGeom>
          <a:solidFill>
            <a:srgbClr val="FFEDAA"/>
          </a:solidFill>
          <a:ln w="28575">
            <a:solidFill>
              <a:srgbClr val="FFC000"/>
            </a:solidFill>
            <a:round/>
            <a:headEnd/>
            <a:tailEnd/>
          </a:ln>
        </p:spPr>
        <p:txBody>
          <a:bodyPr lIns="144000" tIns="108000" rIns="144000" bIns="108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dirty="0">
                <a:latin typeface="Tw Cen MT" pitchFamily="34" charset="0"/>
              </a:rPr>
              <a:t>Discuss with your partner what you think life would be like if everyone looked and acted in </a:t>
            </a:r>
            <a:r>
              <a:rPr lang="en-GB" altLang="en-US" dirty="0" smtClean="0">
                <a:latin typeface="Tw Cen MT" pitchFamily="34" charset="0"/>
              </a:rPr>
              <a:t>exactly </a:t>
            </a:r>
            <a:r>
              <a:rPr lang="en-GB" altLang="en-US" dirty="0">
                <a:latin typeface="Tw Cen MT" pitchFamily="34" charset="0"/>
              </a:rPr>
              <a:t>the same </a:t>
            </a:r>
            <a:r>
              <a:rPr lang="en-GB" altLang="en-US" dirty="0" smtClean="0">
                <a:latin typeface="Tw Cen MT" pitchFamily="34" charset="0"/>
              </a:rPr>
              <a:t>way. </a:t>
            </a:r>
            <a:endParaRPr lang="en-GB" altLang="en-US" dirty="0">
              <a:latin typeface="Tw Cen MT" pitchFamily="34" charset="0"/>
            </a:endParaRPr>
          </a:p>
        </p:txBody>
      </p:sp>
      <p:sp>
        <p:nvSpPr>
          <p:cNvPr id="9" name="Title 20">
            <a:extLst>
              <a:ext uri="{FF2B5EF4-FFF2-40B4-BE49-F238E27FC236}">
                <a16:creationId xmlns:a16="http://schemas.microsoft.com/office/drawing/2014/main" xmlns="" id="{1A85D450-641D-459A-9DFB-115401CDAAC4}"/>
              </a:ext>
            </a:extLst>
          </p:cNvPr>
          <p:cNvSpPr txBox="1">
            <a:spLocks/>
          </p:cNvSpPr>
          <p:nvPr/>
        </p:nvSpPr>
        <p:spPr bwMode="auto">
          <a:xfrm>
            <a:off x="431800" y="612775"/>
            <a:ext cx="8262938" cy="655638"/>
          </a:xfrm>
          <a:prstGeom prst="roundRect">
            <a:avLst>
              <a:gd name="adj" fmla="val 0"/>
            </a:avLst>
          </a:prstGeom>
          <a:solidFill>
            <a:srgbClr val="8ACBC0"/>
          </a:solidFill>
          <a:ln>
            <a:noFill/>
          </a:ln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sz="3600" dirty="0">
                <a:latin typeface="Comic Sans MS" pitchFamily="66" charset="0"/>
              </a:rPr>
              <a:t>What If We Were All the Same?</a:t>
            </a:r>
            <a:endParaRPr lang="en-GB" altLang="en-US" sz="96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2 kids are thinking togthe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940" y="2414954"/>
            <a:ext cx="4963258" cy="342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Content Placeholder 21">
            <a:extLst>
              <a:ext uri="{FF2B5EF4-FFF2-40B4-BE49-F238E27FC236}">
                <a16:creationId xmlns:a16="http://schemas.microsoft.com/office/drawing/2014/main" xmlns="" id="{329FA8FA-9F26-4417-BECB-55D6910CE4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5156200"/>
            <a:ext cx="7632700" cy="773113"/>
          </a:xfrm>
          <a:prstGeom prst="roundRect">
            <a:avLst>
              <a:gd name="adj" fmla="val 0"/>
            </a:avLst>
          </a:prstGeom>
          <a:solidFill>
            <a:srgbClr val="FFEDAA"/>
          </a:solidFill>
        </p:spPr>
        <p:txBody>
          <a:bodyPr lIns="108000" tIns="108000" rIns="108000" bIns="108000"/>
          <a:lstStyle/>
          <a:p>
            <a:pPr eaLnBrk="1" hangingPunct="1">
              <a:lnSpc>
                <a:spcPct val="100000"/>
              </a:lnSpc>
              <a:defRPr/>
            </a:pPr>
            <a:r>
              <a:rPr lang="en-GB" dirty="0">
                <a:latin typeface="Century Gothic" pitchFamily="34" charset="0"/>
              </a:rPr>
              <a:t>Tell your partner one thing that you think is special about them. It might be their hair, their smile, their kindness or a unique talent.</a:t>
            </a:r>
            <a:endParaRPr lang="en-GB" altLang="en-US" dirty="0">
              <a:latin typeface="Century Gothic" pitchFamily="34" charset="0"/>
            </a:endParaRPr>
          </a:p>
        </p:txBody>
      </p:sp>
      <p:sp>
        <p:nvSpPr>
          <p:cNvPr id="9" name="Title 20">
            <a:extLst>
              <a:ext uri="{FF2B5EF4-FFF2-40B4-BE49-F238E27FC236}">
                <a16:creationId xmlns:a16="http://schemas.microsoft.com/office/drawing/2014/main" xmlns="" id="{EFB71876-26A3-4246-A554-844BDC342F90}"/>
              </a:ext>
            </a:extLst>
          </p:cNvPr>
          <p:cNvSpPr txBox="1">
            <a:spLocks/>
          </p:cNvSpPr>
          <p:nvPr/>
        </p:nvSpPr>
        <p:spPr bwMode="auto">
          <a:xfrm>
            <a:off x="431800" y="612775"/>
            <a:ext cx="8262938" cy="655638"/>
          </a:xfrm>
          <a:prstGeom prst="roundRect">
            <a:avLst>
              <a:gd name="adj" fmla="val 0"/>
            </a:avLst>
          </a:prstGeom>
          <a:solidFill>
            <a:srgbClr val="8ACBC0"/>
          </a:solidFill>
          <a:ln>
            <a:noFill/>
          </a:ln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sz="3600" dirty="0">
                <a:latin typeface="Comic Sans MS" pitchFamily="66" charset="0"/>
              </a:rPr>
              <a:t>What Things Make Us Special?</a:t>
            </a:r>
            <a:endParaRPr lang="en-GB" altLang="en-US" sz="239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2" name="AutoShape 2" descr="Image result for 2 kids are talking togther clipar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684" y="1359877"/>
            <a:ext cx="6131170" cy="356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Content Placeholder 21">
            <a:extLst>
              <a:ext uri="{FF2B5EF4-FFF2-40B4-BE49-F238E27FC236}">
                <a16:creationId xmlns:a16="http://schemas.microsoft.com/office/drawing/2014/main" xmlns="" id="{FB97169C-1545-49E0-9FB7-640B4EC10A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850" y="1473200"/>
            <a:ext cx="7899400" cy="1009650"/>
          </a:xfrm>
          <a:prstGeom prst="roundRect">
            <a:avLst>
              <a:gd name="adj" fmla="val 0"/>
            </a:avLst>
          </a:prstGeom>
        </p:spPr>
        <p:txBody>
          <a:bodyPr lIns="108000" tIns="108000" rIns="108000" bIns="108000"/>
          <a:lstStyle/>
          <a:p>
            <a:pPr eaLnBrk="1" hangingPunct="1">
              <a:defRPr/>
            </a:pPr>
            <a:r>
              <a:rPr lang="en-US" b="0" i="0" kern="1200" baseline="0" dirty="0" smtClean="0">
                <a:solidFill>
                  <a:srgbClr val="1C1C1C"/>
                </a:solidFill>
                <a:effectLst/>
                <a:latin typeface="Century Gothic" pitchFamily="34" charset="0"/>
              </a:rPr>
              <a:t>Humans: Similarities &amp; Differences (Diversity ).</a:t>
            </a:r>
            <a:endParaRPr lang="en-GB" altLang="en-US" dirty="0">
              <a:latin typeface="Century Gothic" pitchFamily="34" charset="0"/>
            </a:endParaRPr>
          </a:p>
        </p:txBody>
      </p:sp>
      <p:sp>
        <p:nvSpPr>
          <p:cNvPr id="11" name="Content Placeholder 21">
            <a:extLst>
              <a:ext uri="{FF2B5EF4-FFF2-40B4-BE49-F238E27FC236}">
                <a16:creationId xmlns:a16="http://schemas.microsoft.com/office/drawing/2014/main" xmlns="" id="{5ADE965E-9633-4D10-922D-FCEB05B891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7225" y="2474913"/>
            <a:ext cx="7810500" cy="1991579"/>
          </a:xfrm>
          <a:prstGeom prst="roundRect">
            <a:avLst>
              <a:gd name="adj" fmla="val 0"/>
            </a:avLst>
          </a:prstGeom>
          <a:solidFill>
            <a:srgbClr val="FFED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80000" tIns="180000" rIns="180000" bIns="180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buNone/>
            </a:pPr>
            <a:r>
              <a:rPr lang="en-US" dirty="0">
                <a:latin typeface="Comic Sans MS" pitchFamily="66" charset="0"/>
              </a:rPr>
              <a:t>Let's explore how humans are both similar and different in design. Our bodies may look different, but we all have a heart that beats and a brain that thinks.</a:t>
            </a:r>
            <a:r>
              <a:rPr lang="en-GB" altLang="en-US" dirty="0" smtClean="0">
                <a:latin typeface="Comic Sans MS" pitchFamily="66" charset="0"/>
              </a:rPr>
              <a:t>.</a:t>
            </a:r>
          </a:p>
          <a:p>
            <a:pPr eaLnBrk="1" hangingPunct="1">
              <a:lnSpc>
                <a:spcPct val="100000"/>
              </a:lnSpc>
              <a:buNone/>
            </a:pPr>
            <a:r>
              <a:rPr lang="en-US" dirty="0">
                <a:latin typeface="Comic Sans MS" pitchFamily="66" charset="0"/>
              </a:rPr>
              <a:t>Humans come in all shapes, sizes, and colors. While we may look different, we share similarities like the ability to smile, laugh, and love. Let's celebrate our unique differences!</a:t>
            </a:r>
            <a:endParaRPr lang="en-GB" altLang="en-US" dirty="0">
              <a:latin typeface="Comic Sans MS" pitchFamily="66" charset="0"/>
            </a:endParaRPr>
          </a:p>
        </p:txBody>
      </p:sp>
      <p:sp>
        <p:nvSpPr>
          <p:cNvPr id="8" name="Title 20">
            <a:extLst>
              <a:ext uri="{FF2B5EF4-FFF2-40B4-BE49-F238E27FC236}">
                <a16:creationId xmlns:a16="http://schemas.microsoft.com/office/drawing/2014/main" xmlns="" id="{D4F05F6E-C053-4985-972E-D881C5729AA9}"/>
              </a:ext>
            </a:extLst>
          </p:cNvPr>
          <p:cNvSpPr txBox="1">
            <a:spLocks/>
          </p:cNvSpPr>
          <p:nvPr/>
        </p:nvSpPr>
        <p:spPr bwMode="auto">
          <a:xfrm>
            <a:off x="326292" y="612775"/>
            <a:ext cx="8262938" cy="655638"/>
          </a:xfrm>
          <a:prstGeom prst="roundRect">
            <a:avLst>
              <a:gd name="adj" fmla="val 0"/>
            </a:avLst>
          </a:prstGeom>
          <a:solidFill>
            <a:srgbClr val="8ACBC0"/>
          </a:solidFill>
          <a:ln>
            <a:noFill/>
          </a:ln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sz="3600" dirty="0">
                <a:latin typeface="+mn-lt"/>
              </a:rPr>
              <a:t>  </a:t>
            </a:r>
            <a:r>
              <a:rPr lang="en-GB" sz="3600" dirty="0">
                <a:latin typeface="Comic Sans MS" pitchFamily="66" charset="0"/>
              </a:rPr>
              <a:t>Differences </a:t>
            </a:r>
            <a:r>
              <a:rPr lang="en-GB" sz="3600" dirty="0" smtClean="0">
                <a:latin typeface="Comic Sans MS" pitchFamily="66" charset="0"/>
              </a:rPr>
              <a:t> </a:t>
            </a:r>
            <a:endParaRPr lang="en-GB" altLang="en-US" sz="595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2054" name="Picture 6" descr="Image result for different shape kids like hug each other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7" y="4654061"/>
            <a:ext cx="3692771" cy="164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057" name="Picture 9" descr="Solidarity Circle Colored Line Art. Five Hands Holding Each Other as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324" y="4703208"/>
            <a:ext cx="2672862" cy="154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1">
            <a:extLst>
              <a:ext uri="{FF2B5EF4-FFF2-40B4-BE49-F238E27FC236}">
                <a16:creationId xmlns:a16="http://schemas.microsoft.com/office/drawing/2014/main" xmlns="" id="{395B8214-722F-4525-8717-57499AB8F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4050" y="1377950"/>
            <a:ext cx="8040688" cy="1009650"/>
          </a:xfrm>
          <a:prstGeom prst="roundRect">
            <a:avLst>
              <a:gd name="adj" fmla="val 0"/>
            </a:avLst>
          </a:prstGeom>
        </p:spPr>
        <p:txBody>
          <a:bodyPr lIns="108000" tIns="108000" rIns="108000" bIns="108000"/>
          <a:lstStyle/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latin typeface="Century Gothic" pitchFamily="34" charset="0"/>
              </a:rPr>
              <a:t>When a person doesn’t respect the different qualities and opinions of another person or group, this can often be called </a:t>
            </a:r>
            <a:r>
              <a:rPr lang="en-GB" b="1" dirty="0" smtClean="0">
                <a:latin typeface="Century Gothic" pitchFamily="34" charset="0"/>
              </a:rPr>
              <a:t>discrimination(bullying).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n-GB" b="1" dirty="0" smtClean="0">
                <a:latin typeface="Century Gothic" pitchFamily="34" charset="0"/>
              </a:rPr>
              <a:t>Please always remember</a:t>
            </a:r>
            <a:r>
              <a:rPr lang="en-GB" b="1" baseline="0" dirty="0" smtClean="0">
                <a:latin typeface="Century Gothic" pitchFamily="34" charset="0"/>
              </a:rPr>
              <a:t> </a:t>
            </a:r>
            <a:r>
              <a:rPr lang="en-US" b="0" i="0" kern="1200" baseline="0" dirty="0" smtClean="0">
                <a:solidFill>
                  <a:srgbClr val="1C1C1C"/>
                </a:solidFill>
                <a:effectLst/>
                <a:latin typeface="Century Gothic" pitchFamily="34" charset="0"/>
              </a:rPr>
              <a:t>"We may look different, but inside we all have the same beating heart."</a:t>
            </a:r>
            <a:endParaRPr lang="en-GB" dirty="0">
              <a:latin typeface="Century Gothic" pitchFamily="34" charset="0"/>
            </a:endParaRPr>
          </a:p>
          <a:p>
            <a:pPr>
              <a:defRPr/>
            </a:pPr>
            <a:r>
              <a:rPr lang="en-GB" dirty="0">
                <a:latin typeface="Century Gothic" pitchFamily="34" charset="0"/>
              </a:rPr>
              <a:t/>
            </a:r>
            <a:br>
              <a:rPr lang="en-GB" dirty="0">
                <a:latin typeface="Century Gothic" pitchFamily="34" charset="0"/>
              </a:rPr>
            </a:br>
            <a:endParaRPr lang="en-GB" altLang="en-US" b="1" dirty="0">
              <a:latin typeface="Century Gothic" pitchFamily="34" charset="0"/>
            </a:endParaRPr>
          </a:p>
        </p:txBody>
      </p:sp>
      <p:sp>
        <p:nvSpPr>
          <p:cNvPr id="9" name="Title 20">
            <a:extLst>
              <a:ext uri="{FF2B5EF4-FFF2-40B4-BE49-F238E27FC236}">
                <a16:creationId xmlns:a16="http://schemas.microsoft.com/office/drawing/2014/main" xmlns="" id="{BDBBF137-5082-4DBC-80E4-2AF433718DD7}"/>
              </a:ext>
            </a:extLst>
          </p:cNvPr>
          <p:cNvSpPr txBox="1">
            <a:spLocks/>
          </p:cNvSpPr>
          <p:nvPr/>
        </p:nvSpPr>
        <p:spPr bwMode="auto">
          <a:xfrm>
            <a:off x="431800" y="612775"/>
            <a:ext cx="8262938" cy="655638"/>
          </a:xfrm>
          <a:prstGeom prst="roundRect">
            <a:avLst>
              <a:gd name="adj" fmla="val 0"/>
            </a:avLst>
          </a:prstGeom>
          <a:solidFill>
            <a:srgbClr val="8ACBC0"/>
          </a:solidFill>
          <a:ln>
            <a:noFill/>
          </a:ln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sz="3600" dirty="0">
                <a:latin typeface="Comic Sans MS" pitchFamily="66" charset="0"/>
              </a:rPr>
              <a:t>Discrimination</a:t>
            </a:r>
            <a:endParaRPr lang="en-GB" altLang="en-US" sz="1481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4" name="Picture 2" descr="Kids bullying humiliation mocking classmates Vector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49" y="2867513"/>
            <a:ext cx="7614628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1">
            <a:extLst>
              <a:ext uri="{FF2B5EF4-FFF2-40B4-BE49-F238E27FC236}">
                <a16:creationId xmlns:a16="http://schemas.microsoft.com/office/drawing/2014/main" xmlns="" id="{601E5D3F-42F6-43D1-9D0D-666D4E73D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725613"/>
            <a:ext cx="7632700" cy="1838202"/>
          </a:xfrm>
          <a:prstGeom prst="roundRect">
            <a:avLst>
              <a:gd name="adj" fmla="val 0"/>
            </a:avLst>
          </a:prstGeom>
        </p:spPr>
        <p:txBody>
          <a:bodyPr lIns="108000" tIns="108000" rIns="108000" bIns="108000"/>
          <a:lstStyle/>
          <a:p>
            <a:pPr eaLnBrk="1" hangingPunct="1">
              <a:defRPr/>
            </a:pPr>
            <a:r>
              <a:rPr lang="en-GB" dirty="0" smtClean="0">
                <a:latin typeface="Century Gothic" pitchFamily="34" charset="0"/>
              </a:rPr>
              <a:t>1-Discuss </a:t>
            </a:r>
            <a:r>
              <a:rPr lang="en-GB" dirty="0">
                <a:latin typeface="Century Gothic" pitchFamily="34" charset="0"/>
              </a:rPr>
              <a:t>with your partner, or within a group, how </a:t>
            </a:r>
            <a:r>
              <a:rPr lang="en-GB" dirty="0" smtClean="0">
                <a:latin typeface="Century Gothic" pitchFamily="34" charset="0"/>
              </a:rPr>
              <a:t>humans are similar, how humans are different.</a:t>
            </a:r>
          </a:p>
          <a:p>
            <a:pPr eaLnBrk="1" hangingPunct="1">
              <a:defRPr/>
            </a:pPr>
            <a:r>
              <a:rPr lang="en-GB" altLang="en-US" dirty="0" smtClean="0">
                <a:latin typeface="Century Gothic" pitchFamily="34" charset="0"/>
              </a:rPr>
              <a:t>2- Show and discuss your</a:t>
            </a:r>
            <a:r>
              <a:rPr lang="en-GB" altLang="en-US" baseline="0" dirty="0" smtClean="0">
                <a:latin typeface="Century Gothic" pitchFamily="34" charset="0"/>
              </a:rPr>
              <a:t> drawing with the class or your</a:t>
            </a:r>
            <a:r>
              <a:rPr lang="en-GB" altLang="en-US" dirty="0" smtClean="0">
                <a:latin typeface="Century Gothic" pitchFamily="34" charset="0"/>
              </a:rPr>
              <a:t> group </a:t>
            </a:r>
            <a:r>
              <a:rPr lang="en-GB" altLang="en-US" baseline="0" dirty="0" smtClean="0">
                <a:latin typeface="Century Gothic" pitchFamily="34" charset="0"/>
              </a:rPr>
              <a:t>sorting and groping all the similarities and differences you have recognised.</a:t>
            </a:r>
            <a:endParaRPr lang="en-GB" altLang="en-US" dirty="0">
              <a:latin typeface="Century Gothic" pitchFamily="34" charset="0"/>
            </a:endParaRPr>
          </a:p>
        </p:txBody>
      </p:sp>
      <p:sp>
        <p:nvSpPr>
          <p:cNvPr id="10" name="Title 20">
            <a:extLst>
              <a:ext uri="{FF2B5EF4-FFF2-40B4-BE49-F238E27FC236}">
                <a16:creationId xmlns:a16="http://schemas.microsoft.com/office/drawing/2014/main" xmlns="" id="{98DD3208-F13E-42E6-BD31-3376980FED15}"/>
              </a:ext>
            </a:extLst>
          </p:cNvPr>
          <p:cNvSpPr txBox="1">
            <a:spLocks/>
          </p:cNvSpPr>
          <p:nvPr/>
        </p:nvSpPr>
        <p:spPr bwMode="auto">
          <a:xfrm>
            <a:off x="431800" y="612775"/>
            <a:ext cx="8262938" cy="1009650"/>
          </a:xfrm>
          <a:prstGeom prst="roundRect">
            <a:avLst>
              <a:gd name="adj" fmla="val 0"/>
            </a:avLst>
          </a:prstGeom>
          <a:solidFill>
            <a:srgbClr val="8ACBC0"/>
          </a:solidFill>
          <a:ln>
            <a:noFill/>
          </a:ln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algn="ctr" eaLnBrk="1" hangingPunct="1">
              <a:defRPr/>
            </a:pPr>
            <a:r>
              <a:rPr lang="en-GB" sz="3200" dirty="0">
                <a:latin typeface="Comic Sans MS" pitchFamily="66" charset="0"/>
              </a:rPr>
              <a:t>How Might People Discriminate Against Others within School?</a:t>
            </a:r>
            <a:endParaRPr lang="en-GB" altLang="en-US" sz="3070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4100" name="Picture 4" descr="Child'S Drawing Of Herself &amp; Diverse Friends Stock Photo 12601714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3329354"/>
            <a:ext cx="8262938" cy="322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E9BB583-8C32-595F-4364-837F1D4F23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88" y="1177393"/>
            <a:ext cx="1823313" cy="2386631"/>
          </a:xfrm>
          <a:prstGeom prst="rect">
            <a:avLst/>
          </a:prstGeom>
        </p:spPr>
      </p:pic>
      <p:pic>
        <p:nvPicPr>
          <p:cNvPr id="6" name="Picture 5" descr="A person wearing glasses&#10;&#10;Description automatically generated with low confidence">
            <a:extLst>
              <a:ext uri="{FF2B5EF4-FFF2-40B4-BE49-F238E27FC236}">
                <a16:creationId xmlns:a16="http://schemas.microsoft.com/office/drawing/2014/main" xmlns="" id="{8E236F44-3A5E-1BAF-CF99-434B877D45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95" y="981404"/>
            <a:ext cx="1161807" cy="2582620"/>
          </a:xfrm>
          <a:prstGeom prst="rect">
            <a:avLst/>
          </a:prstGeom>
        </p:spPr>
      </p:pic>
      <p:pic>
        <p:nvPicPr>
          <p:cNvPr id="9" name="Picture 8" descr="A person wearing a garment&#10;&#10;Description automatically generated with medium confidence">
            <a:extLst>
              <a:ext uri="{FF2B5EF4-FFF2-40B4-BE49-F238E27FC236}">
                <a16:creationId xmlns:a16="http://schemas.microsoft.com/office/drawing/2014/main" xmlns="" id="{7D8BB71E-203B-17B7-FC5D-1FA9816AD6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23" y="1118237"/>
            <a:ext cx="1004060" cy="2445787"/>
          </a:xfrm>
          <a:prstGeom prst="rect">
            <a:avLst/>
          </a:prstGeom>
        </p:spPr>
      </p:pic>
      <p:pic>
        <p:nvPicPr>
          <p:cNvPr id="13" name="Picture 12" descr="A child sitting in a wheelchair&#10;&#10;Description automatically generated with medium confidence">
            <a:extLst>
              <a:ext uri="{FF2B5EF4-FFF2-40B4-BE49-F238E27FC236}">
                <a16:creationId xmlns:a16="http://schemas.microsoft.com/office/drawing/2014/main" xmlns="" id="{0CAD4DCE-274A-3B4D-A452-345F2052FD4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93" y="1290744"/>
            <a:ext cx="1704534" cy="2159925"/>
          </a:xfrm>
          <a:prstGeom prst="rect">
            <a:avLst/>
          </a:prstGeom>
        </p:spPr>
      </p:pic>
      <p:pic>
        <p:nvPicPr>
          <p:cNvPr id="5122" name="Picture 2" descr="Image result for different colors and hight kid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69" y="3808290"/>
            <a:ext cx="4958861" cy="208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1">
            <a:extLst>
              <a:ext uri="{FF2B5EF4-FFF2-40B4-BE49-F238E27FC236}">
                <a16:creationId xmlns:a16="http://schemas.microsoft.com/office/drawing/2014/main" xmlns="" id="{CF12CE7D-5274-41CB-A256-30F8078C0001}"/>
              </a:ext>
            </a:extLst>
          </p:cNvPr>
          <p:cNvSpPr>
            <a:spLocks/>
          </p:cNvSpPr>
          <p:nvPr/>
        </p:nvSpPr>
        <p:spPr bwMode="auto">
          <a:xfrm>
            <a:off x="755650" y="1562100"/>
            <a:ext cx="7632700" cy="492125"/>
          </a:xfrm>
          <a:prstGeom prst="roundRect">
            <a:avLst>
              <a:gd name="adj" fmla="val 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108000" tIns="108000" rIns="108000" bIns="108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dirty="0">
                <a:latin typeface="Century Gothic" pitchFamily="34" charset="0"/>
              </a:rPr>
              <a:t>What did you find out today that you didn’t know before?</a:t>
            </a:r>
          </a:p>
        </p:txBody>
      </p:sp>
      <p:sp>
        <p:nvSpPr>
          <p:cNvPr id="3" name="Down Arrow Callout 2">
            <a:extLst>
              <a:ext uri="{FF2B5EF4-FFF2-40B4-BE49-F238E27FC236}">
                <a16:creationId xmlns:a16="http://schemas.microsoft.com/office/drawing/2014/main" xmlns="" id="{31137FDE-2EF8-46B6-9F6B-0F93272B923B}"/>
              </a:ext>
            </a:extLst>
          </p:cNvPr>
          <p:cNvSpPr/>
          <p:nvPr/>
        </p:nvSpPr>
        <p:spPr>
          <a:xfrm>
            <a:off x="755650" y="2130425"/>
            <a:ext cx="3975100" cy="2290763"/>
          </a:xfrm>
          <a:prstGeom prst="downArrowCallout">
            <a:avLst>
              <a:gd name="adj1" fmla="val 7765"/>
              <a:gd name="adj2" fmla="val 12214"/>
              <a:gd name="adj3" fmla="val 20790"/>
              <a:gd name="adj4" fmla="val 70536"/>
            </a:avLst>
          </a:prstGeom>
          <a:solidFill>
            <a:srgbClr val="FFED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sz="1600" dirty="0">
                <a:solidFill>
                  <a:schemeClr val="tx1"/>
                </a:solidFill>
                <a:latin typeface="Century Gothic" pitchFamily="34" charset="0"/>
              </a:rPr>
              <a:t>If someone looks, acts, behaves or sounds differently to you, appreciate their differences! Diversity is a positive thing to have within society.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4AA71FE-A25D-46F9-835F-ACA627172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4516438"/>
            <a:ext cx="3975100" cy="495300"/>
          </a:xfrm>
          <a:prstGeom prst="rect">
            <a:avLst/>
          </a:prstGeom>
          <a:solidFill>
            <a:srgbClr val="C0DFC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Comic Sans MS" pitchFamily="66" charset="0"/>
              </a:rPr>
              <a:t>We are all different. </a:t>
            </a:r>
          </a:p>
        </p:txBody>
      </p:sp>
      <p:sp>
        <p:nvSpPr>
          <p:cNvPr id="13" name="Content Placeholder 21">
            <a:extLst>
              <a:ext uri="{FF2B5EF4-FFF2-40B4-BE49-F238E27FC236}">
                <a16:creationId xmlns:a16="http://schemas.microsoft.com/office/drawing/2014/main" xmlns="" id="{E6F9813A-A2CA-4720-8474-AFB6D3F49C06}"/>
              </a:ext>
            </a:extLst>
          </p:cNvPr>
          <p:cNvSpPr>
            <a:spLocks/>
          </p:cNvSpPr>
          <p:nvPr/>
        </p:nvSpPr>
        <p:spPr bwMode="auto">
          <a:xfrm>
            <a:off x="755650" y="5340350"/>
            <a:ext cx="7632700" cy="731838"/>
          </a:xfrm>
          <a:prstGeom prst="roundRect">
            <a:avLst>
              <a:gd name="adj" fmla="val 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lIns="108000" tIns="108000" rIns="108000" bIns="10800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GB" altLang="en-US" sz="1600" dirty="0">
                <a:latin typeface="Century Gothic" pitchFamily="34" charset="0"/>
              </a:rPr>
              <a:t>We all have the right to our own opinions and beliefs and that is what makes our school, and our world, a special place.</a:t>
            </a:r>
          </a:p>
        </p:txBody>
      </p:sp>
      <p:sp>
        <p:nvSpPr>
          <p:cNvPr id="10" name="Title 20">
            <a:extLst>
              <a:ext uri="{FF2B5EF4-FFF2-40B4-BE49-F238E27FC236}">
                <a16:creationId xmlns:a16="http://schemas.microsoft.com/office/drawing/2014/main" xmlns="" id="{4142B472-C552-4F3D-A9FB-7C6C38FC99F6}"/>
              </a:ext>
            </a:extLst>
          </p:cNvPr>
          <p:cNvSpPr txBox="1">
            <a:spLocks/>
          </p:cNvSpPr>
          <p:nvPr/>
        </p:nvSpPr>
        <p:spPr bwMode="auto">
          <a:xfrm>
            <a:off x="431800" y="612775"/>
            <a:ext cx="8262938" cy="655638"/>
          </a:xfrm>
          <a:prstGeom prst="roundRect">
            <a:avLst>
              <a:gd name="adj" fmla="val 0"/>
            </a:avLst>
          </a:prstGeom>
          <a:solidFill>
            <a:srgbClr val="8ACBC0"/>
          </a:solidFill>
          <a:ln>
            <a:noFill/>
          </a:ln>
        </p:spPr>
        <p:txBody>
          <a:bodyPr lIns="252000" tIns="252000" rIns="252000" bIns="252000" anchor="ctr" anchorCtr="1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1C1C1C"/>
                </a:solidFill>
                <a:latin typeface="Twinkl" pitchFamily="2" charset="0"/>
              </a:defRPr>
            </a:lvl9pPr>
          </a:lstStyle>
          <a:p>
            <a:pPr eaLnBrk="1" hangingPunct="1">
              <a:defRPr/>
            </a:pPr>
            <a:r>
              <a:rPr lang="en-GB" sz="3600" dirty="0">
                <a:latin typeface="Comic Sans MS" pitchFamily="66" charset="0"/>
              </a:rPr>
              <a:t>Reflection</a:t>
            </a:r>
            <a:endParaRPr lang="en-GB" altLang="en-US" sz="3684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6146" name="Picture 2" descr="Children of color already make up the majority of kids in many US 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822" y="2130425"/>
            <a:ext cx="3587916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1513</TotalTime>
  <Words>363</Words>
  <Application>Microsoft Office PowerPoint</Application>
  <PresentationFormat>On-screen Show (4:3)</PresentationFormat>
  <Paragraphs>31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Sassoon Infant Rg</vt:lpstr>
      <vt:lpstr>Twinkl</vt:lpstr>
      <vt:lpstr>Calibri</vt:lpstr>
      <vt:lpstr>Tw Cen MT</vt:lpstr>
      <vt:lpstr>Century Gothic</vt:lpstr>
      <vt:lpstr>Twinkl SemiBold</vt:lpstr>
      <vt:lpstr>Comic Sans MS</vt:lpstr>
      <vt:lpstr>Office Theme</vt:lpstr>
      <vt:lpstr>Similarities and differences in Humans: Alike, Unique, Together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Twinkl;Aya Hassan</dc:creator>
  <cp:lastModifiedBy>Aya</cp:lastModifiedBy>
  <cp:revision>146</cp:revision>
  <dcterms:created xsi:type="dcterms:W3CDTF">2014-10-01T16:09:27Z</dcterms:created>
  <dcterms:modified xsi:type="dcterms:W3CDTF">2024-05-16T18:10:52Z</dcterms:modified>
</cp:coreProperties>
</file>