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22"/>
  </p:notesMasterIdLst>
  <p:handoutMasterIdLst>
    <p:handoutMasterId r:id="rId23"/>
  </p:handoutMasterIdLst>
  <p:sldIdLst>
    <p:sldId id="281" r:id="rId5"/>
    <p:sldId id="297" r:id="rId6"/>
    <p:sldId id="290" r:id="rId7"/>
    <p:sldId id="296" r:id="rId8"/>
    <p:sldId id="303" r:id="rId9"/>
    <p:sldId id="259" r:id="rId10"/>
    <p:sldId id="291" r:id="rId11"/>
    <p:sldId id="292" r:id="rId12"/>
    <p:sldId id="294" r:id="rId13"/>
    <p:sldId id="295" r:id="rId14"/>
    <p:sldId id="298" r:id="rId15"/>
    <p:sldId id="299" r:id="rId16"/>
    <p:sldId id="300" r:id="rId17"/>
    <p:sldId id="301" r:id="rId18"/>
    <p:sldId id="302" r:id="rId19"/>
    <p:sldId id="285" r:id="rId20"/>
    <p:sldId id="289"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3725" autoAdjust="0"/>
  </p:normalViewPr>
  <p:slideViewPr>
    <p:cSldViewPr showGuides="1">
      <p:cViewPr>
        <p:scale>
          <a:sx n="75" d="100"/>
          <a:sy n="75" d="100"/>
        </p:scale>
        <p:origin x="629" y="21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12/2/2023</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12/2/2023</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311895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6</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7</a:t>
            </a:fld>
            <a:endParaRPr lang="en-US" dirty="0"/>
          </a:p>
        </p:txBody>
      </p:sp>
    </p:spTree>
    <p:extLst>
      <p:ext uri="{BB962C8B-B14F-4D97-AF65-F5344CB8AC3E}">
        <p14:creationId xmlns:p14="http://schemas.microsoft.com/office/powerpoint/2010/main" val="187148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8</a:t>
            </a:fld>
            <a:endParaRPr lang="en-US" dirty="0"/>
          </a:p>
        </p:txBody>
      </p:sp>
    </p:spTree>
    <p:extLst>
      <p:ext uri="{BB962C8B-B14F-4D97-AF65-F5344CB8AC3E}">
        <p14:creationId xmlns:p14="http://schemas.microsoft.com/office/powerpoint/2010/main" val="156096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9</a:t>
            </a:fld>
            <a:endParaRPr lang="en-US" dirty="0"/>
          </a:p>
        </p:txBody>
      </p:sp>
    </p:spTree>
    <p:extLst>
      <p:ext uri="{BB962C8B-B14F-4D97-AF65-F5344CB8AC3E}">
        <p14:creationId xmlns:p14="http://schemas.microsoft.com/office/powerpoint/2010/main" val="357344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10</a:t>
            </a:fld>
            <a:endParaRPr lang="en-US" dirty="0"/>
          </a:p>
        </p:txBody>
      </p:sp>
    </p:spTree>
    <p:extLst>
      <p:ext uri="{BB962C8B-B14F-4D97-AF65-F5344CB8AC3E}">
        <p14:creationId xmlns:p14="http://schemas.microsoft.com/office/powerpoint/2010/main" val="119435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dirty="0"/>
          </a:p>
        </p:txBody>
      </p:sp>
    </p:spTree>
    <p:extLst>
      <p:ext uri="{BB962C8B-B14F-4D97-AF65-F5344CB8AC3E}">
        <p14:creationId xmlns:p14="http://schemas.microsoft.com/office/powerpoint/2010/main" val="420346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FAF0-53C7-8B48-9783-34AE5E291E62}"/>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804C912F-EB93-9BC7-3E00-C8DC8A268AD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B2535-7063-6148-D540-F18004FFF427}"/>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B161978A-8911-E221-7657-0B67B716014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7B701DE9-08B9-BA59-AEEF-A9D061E949A3}"/>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6217706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9053-E34D-434E-E224-4B5DA5496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64D331-C221-A5BD-4294-0DF0782191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134A9-0C55-BF37-ABFC-E6437C57B332}"/>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1BFD74F9-CF93-A0BD-D024-F1A43598D947}"/>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6B17F100-D818-2AEB-6E69-4EBD812A720D}"/>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082904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FECD4-32C6-90EA-B8F9-B2069E53510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D1CE42-CE6C-518E-50B4-B9BCD59F9AE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0081A-1FE8-764A-876B-3F92D927CEC8}"/>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2D8015B8-2130-0EF6-A511-49DA46522EAB}"/>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36FDACB9-AFC6-AE88-0ED3-61CEBABB758B}"/>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2662812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7875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907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1067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9698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1806-F972-B521-6BCE-F30491EA3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7369A-B9C4-3E5C-1D7C-7158C8975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A86C-1475-88BD-E8B0-965D304B6C33}"/>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D8977615-69CE-51D2-64D6-C586D0429812}"/>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024BB1E5-F8D3-6F11-A069-E4AF0CC70BFC}"/>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2203257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5558-DCFA-D420-DB02-B4086DAA942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EE70D07A-57CA-DB53-C972-8B1C7C8BCB5B}"/>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20DA8-5514-BF7F-9BE5-0327B2DEA71B}"/>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17058058-A91A-A971-871A-F5CBD1362D9B}"/>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DC7B2BD0-7C52-E8A9-C2DC-EBB4F0C8BCAF}"/>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9084936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6BB3-C7EA-6FA7-9C78-026F2634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702ED-01DB-1063-3A01-197CAE4F02CC}"/>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A337B-44AA-7097-F3C6-2429C6F6C4CD}"/>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D3932-FC04-DAB5-1706-C3859D9779EE}"/>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6" name="Footer Placeholder 5">
            <a:extLst>
              <a:ext uri="{FF2B5EF4-FFF2-40B4-BE49-F238E27FC236}">
                <a16:creationId xmlns:a16="http://schemas.microsoft.com/office/drawing/2014/main" id="{F8B19360-09D1-FCD6-76BE-1C528ED03CA9}"/>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D918D97-6870-B3C5-9C29-42D44F8AD932}"/>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5032225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7332-915C-8AF4-31E9-28263554BC34}"/>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4D9C8-492E-7DB9-B8E7-017D0902FFC4}"/>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48277-2259-1F7A-F01D-EA73EE80E8FE}"/>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FB809-7630-115B-2EA1-F6F16A75CBF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BAAEE-8360-53B7-C819-A55C2CFFFF1E}"/>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D42A6-2449-DAFA-E35E-347DB47FF44E}"/>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8" name="Footer Placeholder 7">
            <a:extLst>
              <a:ext uri="{FF2B5EF4-FFF2-40B4-BE49-F238E27FC236}">
                <a16:creationId xmlns:a16="http://schemas.microsoft.com/office/drawing/2014/main" id="{D349E145-1269-12A5-571A-6683DCDC9776}"/>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68B244CC-C63F-3B57-7F04-79EA63E1703A}"/>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6074633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1FF9-21C9-EE97-B432-3E1A5E5BF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AE67B-C75D-C2D0-EA52-0A18A12AAD87}"/>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4" name="Footer Placeholder 3">
            <a:extLst>
              <a:ext uri="{FF2B5EF4-FFF2-40B4-BE49-F238E27FC236}">
                <a16:creationId xmlns:a16="http://schemas.microsoft.com/office/drawing/2014/main" id="{06DC1195-0CD8-ECC9-BF39-CBED50BF5F27}"/>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C8933D4E-B5ED-296D-BD0E-CCDE53B9C626}"/>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2528955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9C8D8-9F81-F87B-E6A8-11D00FCBBCAE}"/>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3" name="Footer Placeholder 2">
            <a:extLst>
              <a:ext uri="{FF2B5EF4-FFF2-40B4-BE49-F238E27FC236}">
                <a16:creationId xmlns:a16="http://schemas.microsoft.com/office/drawing/2014/main" id="{F8F092DB-500F-A449-9CFF-B4833D5EF01F}"/>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86DECF51-A845-E66D-04D0-3591A66F5652}"/>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7277491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80EE-7424-0006-FD4E-5BC2A55E9D5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A59C29C4-2F45-8EBA-1A81-291161C3A96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49AFD-7A48-3D9E-3FD4-BEAC293B4E9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26483-FC01-09FE-BCDC-13ED1F14AFD7}"/>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6" name="Footer Placeholder 5">
            <a:extLst>
              <a:ext uri="{FF2B5EF4-FFF2-40B4-BE49-F238E27FC236}">
                <a16:creationId xmlns:a16="http://schemas.microsoft.com/office/drawing/2014/main" id="{C407B6DD-656A-C33A-6C53-C4F5B5CBD61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D60FA1DC-7679-301E-692C-884F5EA4312A}"/>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4588633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E862-3273-D0F3-A1EB-EE57A6DCDDC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DDAC1DBA-A474-A14B-18FE-F22235F7BB6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D69B97A0-2923-B1E0-B024-97AA4460A7A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C50A6-B55D-792C-1921-5DDD106FD22A}"/>
              </a:ext>
            </a:extLst>
          </p:cNvPr>
          <p:cNvSpPr>
            <a:spLocks noGrp="1"/>
          </p:cNvSpPr>
          <p:nvPr>
            <p:ph type="dt" sz="half" idx="10"/>
          </p:nvPr>
        </p:nvSpPr>
        <p:spPr/>
        <p:txBody>
          <a:bodyPr/>
          <a:lstStyle/>
          <a:p>
            <a:fld id="{859468AF-EFCF-4AAD-ACF4-3BA83EC4AF4E}" type="datetime1">
              <a:rPr lang="en-US" smtClean="0"/>
              <a:pPr/>
              <a:t>12/2/2023</a:t>
            </a:fld>
            <a:endParaRPr lang="en-US" dirty="0"/>
          </a:p>
        </p:txBody>
      </p:sp>
      <p:sp>
        <p:nvSpPr>
          <p:cNvPr id="6" name="Footer Placeholder 5">
            <a:extLst>
              <a:ext uri="{FF2B5EF4-FFF2-40B4-BE49-F238E27FC236}">
                <a16:creationId xmlns:a16="http://schemas.microsoft.com/office/drawing/2014/main" id="{D90A0D58-C91A-6459-3E22-F4333C06EE07}"/>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481AFF37-D650-5F9E-98AC-EE71F2308EA9}"/>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3688451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5040D-830E-AD25-8BFA-48C876CA1510}"/>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806098-E945-302B-3F8E-7F889B30A8C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5CF98-B1CE-3F45-CA28-8D64D7B85BB1}"/>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68AF-EFCF-4AAD-ACF4-3BA83EC4AF4E}" type="datetime1">
              <a:rPr lang="en-US" smtClean="0"/>
              <a:pPr/>
              <a:t>12/2/2023</a:t>
            </a:fld>
            <a:endParaRPr lang="en-US" dirty="0"/>
          </a:p>
        </p:txBody>
      </p:sp>
      <p:sp>
        <p:nvSpPr>
          <p:cNvPr id="5" name="Footer Placeholder 4">
            <a:extLst>
              <a:ext uri="{FF2B5EF4-FFF2-40B4-BE49-F238E27FC236}">
                <a16:creationId xmlns:a16="http://schemas.microsoft.com/office/drawing/2014/main" id="{5BF77052-4431-BB4F-A6FC-5DC4D35440F8}"/>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AFDD3992-260B-2F30-1150-B095803D0445}"/>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9803943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01" r:id="rId16"/>
    <p:sldLayoutId id="214748370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4214813" y="1099458"/>
            <a:ext cx="3757612" cy="609600"/>
          </a:xfrm>
        </p:spPr>
        <p:txBody>
          <a:bodyPr>
            <a:normAutofit/>
          </a:bodyPr>
          <a:lstStyle/>
          <a:p>
            <a:pPr algn="ctr">
              <a:lnSpc>
                <a:spcPct val="100000"/>
              </a:lnSpc>
            </a:pPr>
            <a:r>
              <a:rPr lang="en-US" sz="2000" b="1" dirty="0">
                <a:solidFill>
                  <a:schemeClr val="accent1"/>
                </a:solidFill>
                <a:latin typeface="Times New Roman" panose="02020603050405020304" pitchFamily="18" charset="0"/>
                <a:cs typeface="Times New Roman" panose="02020603050405020304" pitchFamily="18" charset="0"/>
              </a:rPr>
              <a:t>Reading for annotation</a:t>
            </a:r>
          </a:p>
        </p:txBody>
      </p:sp>
      <p:sp>
        <p:nvSpPr>
          <p:cNvPr id="6" name="Text Placeholder 5">
            <a:extLst>
              <a:ext uri="{FF2B5EF4-FFF2-40B4-BE49-F238E27FC236}">
                <a16:creationId xmlns:a16="http://schemas.microsoft.com/office/drawing/2014/main" id="{C48CFC9F-74F4-A951-5062-E42299FB6780}"/>
              </a:ext>
            </a:extLst>
          </p:cNvPr>
          <p:cNvSpPr>
            <a:spLocks noGrp="1"/>
          </p:cNvSpPr>
          <p:nvPr>
            <p:ph type="body" sz="quarter" idx="11"/>
          </p:nvPr>
        </p:nvSpPr>
        <p:spPr>
          <a:xfrm>
            <a:off x="4177505" y="5562600"/>
            <a:ext cx="3757612" cy="609600"/>
          </a:xfrm>
        </p:spPr>
        <p:txBody>
          <a:bodyPr/>
          <a:lstStyle/>
          <a:p>
            <a:r>
              <a:rPr lang="en-US" dirty="0"/>
              <a:t>Year 8</a:t>
            </a: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3351212" y="2133601"/>
            <a:ext cx="5410199" cy="2709862"/>
          </a:xfrm>
        </p:spPr>
        <p:txBody>
          <a:bodyPr>
            <a:normAutofit fontScale="90000"/>
          </a:bodyPr>
          <a:lstStyle/>
          <a:p>
            <a:r>
              <a:rPr lang="en-US" dirty="0"/>
              <a:t>2021</a:t>
            </a:r>
            <a:br>
              <a:rPr lang="en-US" dirty="0"/>
            </a:br>
            <a:r>
              <a:rPr lang="en-US" dirty="0"/>
              <a:t>April</a:t>
            </a:r>
            <a:br>
              <a:rPr lang="en-US" dirty="0"/>
            </a:br>
            <a:r>
              <a:rPr lang="en-US" sz="6000" dirty="0"/>
              <a:t>Paper 1</a:t>
            </a:r>
            <a:r>
              <a:rPr lang="en-US" dirty="0"/>
              <a:t>-</a:t>
            </a:r>
            <a:br>
              <a:rPr lang="en-US" dirty="0"/>
            </a:br>
            <a:r>
              <a:rPr lang="en-US" sz="6000" dirty="0"/>
              <a:t>p. 110</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20632F-A671-26FA-F15E-F7AEDE67BDEF}"/>
              </a:ext>
            </a:extLst>
          </p:cNvPr>
          <p:cNvSpPr txBox="1"/>
          <p:nvPr/>
        </p:nvSpPr>
        <p:spPr>
          <a:xfrm>
            <a:off x="368033" y="227753"/>
            <a:ext cx="11355313" cy="6740307"/>
          </a:xfrm>
          <a:prstGeom prst="rect">
            <a:avLst/>
          </a:prstGeom>
          <a:solidFill>
            <a:schemeClr val="bg1"/>
          </a:solidFill>
        </p:spPr>
        <p:txBody>
          <a:bodyPr wrap="square">
            <a:spAutoFit/>
          </a:bodyPr>
          <a:lstStyle/>
          <a:p>
            <a:pPr marL="625475" marR="253365" lvl="0" indent="0" algn="l" defTabSz="914400" rtl="0" eaLnBrk="1" fontAlgn="auto" latinLnBrk="0" hangingPunct="1">
              <a:spcBef>
                <a:spcPts val="5"/>
              </a:spcBef>
              <a:spcAft>
                <a:spcPts val="0"/>
              </a:spcAft>
              <a:buClrTx/>
              <a:buSzTx/>
              <a:buFontTx/>
              <a:buNone/>
              <a:tabLst/>
              <a:defRPr/>
            </a:pPr>
            <a:r>
              <a:rPr lang="en-US" sz="3600" b="0" i="0" dirty="0">
                <a:solidFill>
                  <a:srgbClr val="000000"/>
                </a:solidFill>
                <a:effectLst/>
                <a:latin typeface="Arial" panose="020B0604020202020204" pitchFamily="34" charset="0"/>
              </a:rPr>
              <a:t>I have been caving, on and off, for about ten years. Still, Lechuguilla had been a surprise. It was </a:t>
            </a:r>
            <a:r>
              <a:rPr lang="en-US" sz="3600" b="0" i="0" dirty="0">
                <a:solidFill>
                  <a:srgbClr val="000000"/>
                </a:solidFill>
                <a:effectLst/>
                <a:highlight>
                  <a:srgbClr val="00FFFF"/>
                </a:highlight>
                <a:latin typeface="Arial" panose="020B0604020202020204" pitchFamily="34" charset="0"/>
              </a:rPr>
              <a:t>so big, so hot, so intimidating</a:t>
            </a:r>
            <a:r>
              <a:rPr lang="en-US" sz="3600" b="0" i="0" dirty="0">
                <a:solidFill>
                  <a:srgbClr val="000000"/>
                </a:solidFill>
                <a:effectLst/>
                <a:latin typeface="Arial" panose="020B0604020202020204" pitchFamily="34" charset="0"/>
              </a:rPr>
              <a:t>, that it had taken me several days to come to something close to full comprehension of its marvels: crystals the size of small trees, huge-domed pits, rooms as high as a thirty-</a:t>
            </a:r>
            <a:r>
              <a:rPr lang="en-US" sz="3600" b="0" i="0" dirty="0" err="1">
                <a:solidFill>
                  <a:srgbClr val="000000"/>
                </a:solidFill>
                <a:effectLst/>
                <a:latin typeface="Arial" panose="020B0604020202020204" pitchFamily="34" charset="0"/>
              </a:rPr>
              <a:t>storey</a:t>
            </a:r>
            <a:r>
              <a:rPr lang="en-US" sz="3600" b="0" i="0" dirty="0">
                <a:solidFill>
                  <a:srgbClr val="000000"/>
                </a:solidFill>
                <a:effectLst/>
                <a:latin typeface="Arial" panose="020B0604020202020204" pitchFamily="34" charset="0"/>
              </a:rPr>
              <a:t> building. That so many wonders existed in such profusion in one cave </a:t>
            </a:r>
            <a:r>
              <a:rPr lang="en-US" sz="3600" b="1" i="0" dirty="0">
                <a:solidFill>
                  <a:srgbClr val="00B050"/>
                </a:solidFill>
                <a:effectLst/>
                <a:latin typeface="Arial" panose="020B0604020202020204" pitchFamily="34" charset="0"/>
              </a:rPr>
              <a:t>boggled </a:t>
            </a:r>
            <a:r>
              <a:rPr lang="en-US" sz="3600" b="0" i="0" dirty="0">
                <a:solidFill>
                  <a:srgbClr val="000000"/>
                </a:solidFill>
                <a:effectLst/>
                <a:latin typeface="Arial" panose="020B0604020202020204" pitchFamily="34" charset="0"/>
              </a:rPr>
              <a:t>the mind. When I made my first descent, 77.4 </a:t>
            </a:r>
            <a:r>
              <a:rPr lang="en-US" sz="3600" b="0" i="0" dirty="0" err="1">
                <a:solidFill>
                  <a:srgbClr val="000000"/>
                </a:solidFill>
                <a:effectLst/>
                <a:latin typeface="Arial" panose="020B0604020202020204" pitchFamily="34" charset="0"/>
              </a:rPr>
              <a:t>kilometres</a:t>
            </a:r>
            <a:r>
              <a:rPr lang="en-US" sz="3600" b="0" i="0" dirty="0">
                <a:solidFill>
                  <a:srgbClr val="000000"/>
                </a:solidFill>
                <a:effectLst/>
                <a:latin typeface="Arial" panose="020B0604020202020204" pitchFamily="34" charset="0"/>
              </a:rPr>
              <a:t> of it had already been mapped, and explorers </a:t>
            </a:r>
            <a:r>
              <a:rPr lang="en-US" sz="3600" b="1" i="0" dirty="0">
                <a:solidFill>
                  <a:srgbClr val="00B050"/>
                </a:solidFill>
                <a:effectLst/>
                <a:latin typeface="Arial" panose="020B0604020202020204" pitchFamily="34" charset="0"/>
              </a:rPr>
              <a:t>map out </a:t>
            </a:r>
            <a:r>
              <a:rPr lang="en-US" sz="3600" b="0" i="0" dirty="0">
                <a:solidFill>
                  <a:srgbClr val="000000"/>
                </a:solidFill>
                <a:effectLst/>
                <a:latin typeface="Arial" panose="020B0604020202020204" pitchFamily="34" charset="0"/>
              </a:rPr>
              <a:t>more passages with each expedition.</a:t>
            </a:r>
            <a:r>
              <a:rPr lang="en-US" sz="3600" dirty="0"/>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2D88E64A-5A3C-89C7-E287-E7AF287232D2}"/>
              </a:ext>
            </a:extLst>
          </p:cNvPr>
          <p:cNvSpPr/>
          <p:nvPr/>
        </p:nvSpPr>
        <p:spPr>
          <a:xfrm>
            <a:off x="6856412" y="2514600"/>
            <a:ext cx="51816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TextBox 10">
            <a:extLst>
              <a:ext uri="{FF2B5EF4-FFF2-40B4-BE49-F238E27FC236}">
                <a16:creationId xmlns:a16="http://schemas.microsoft.com/office/drawing/2014/main" id="{08EFDA46-BCD1-361E-AFFE-EA8A231DF9C5}"/>
              </a:ext>
            </a:extLst>
          </p:cNvPr>
          <p:cNvSpPr txBox="1"/>
          <p:nvPr/>
        </p:nvSpPr>
        <p:spPr>
          <a:xfrm>
            <a:off x="6399212" y="-33739"/>
            <a:ext cx="5878532" cy="584775"/>
          </a:xfrm>
          <a:prstGeom prst="rect">
            <a:avLst/>
          </a:prstGeom>
          <a:solidFill>
            <a:schemeClr val="accent5">
              <a:lumMod val="40000"/>
              <a:lumOff val="60000"/>
            </a:schemeClr>
          </a:solidFill>
        </p:spPr>
        <p:txBody>
          <a:bodyPr wrap="none" rtlCol="0">
            <a:spAutoFit/>
          </a:bodyPr>
          <a:lstStyle/>
          <a:p>
            <a:r>
              <a:rPr lang="en-US" sz="3200" dirty="0"/>
              <a:t>What is the function of the colon?</a:t>
            </a:r>
          </a:p>
        </p:txBody>
      </p:sp>
      <p:sp>
        <p:nvSpPr>
          <p:cNvPr id="8" name="TextBox 7">
            <a:extLst>
              <a:ext uri="{FF2B5EF4-FFF2-40B4-BE49-F238E27FC236}">
                <a16:creationId xmlns:a16="http://schemas.microsoft.com/office/drawing/2014/main" id="{FEF80E0A-9F6A-79A7-30BF-8292897F7B57}"/>
              </a:ext>
            </a:extLst>
          </p:cNvPr>
          <p:cNvSpPr txBox="1"/>
          <p:nvPr/>
        </p:nvSpPr>
        <p:spPr>
          <a:xfrm>
            <a:off x="217306" y="-64634"/>
            <a:ext cx="2335896"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Rule of three</a:t>
            </a:r>
          </a:p>
        </p:txBody>
      </p:sp>
      <p:cxnSp>
        <p:nvCxnSpPr>
          <p:cNvPr id="5" name="Straight Arrow Connector 4">
            <a:extLst>
              <a:ext uri="{FF2B5EF4-FFF2-40B4-BE49-F238E27FC236}">
                <a16:creationId xmlns:a16="http://schemas.microsoft.com/office/drawing/2014/main" id="{053D5283-D0F5-5E8A-4619-A0E97E62DB3D}"/>
              </a:ext>
            </a:extLst>
          </p:cNvPr>
          <p:cNvCxnSpPr>
            <a:stCxn id="10" idx="7"/>
            <a:endCxn id="11" idx="2"/>
          </p:cNvCxnSpPr>
          <p:nvPr/>
        </p:nvCxnSpPr>
        <p:spPr>
          <a:xfrm flipV="1">
            <a:off x="7298689" y="551036"/>
            <a:ext cx="2039789" cy="2052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DA0D23-1A54-57D1-BED2-C224821EA5E3}"/>
              </a:ext>
            </a:extLst>
          </p:cNvPr>
          <p:cNvSpPr txBox="1"/>
          <p:nvPr/>
        </p:nvSpPr>
        <p:spPr>
          <a:xfrm>
            <a:off x="3351212" y="6319391"/>
            <a:ext cx="2895600" cy="584775"/>
          </a:xfrm>
          <a:prstGeom prst="rect">
            <a:avLst/>
          </a:prstGeom>
          <a:solidFill>
            <a:schemeClr val="bg2"/>
          </a:solidFill>
        </p:spPr>
        <p:txBody>
          <a:bodyPr wrap="square">
            <a:spAutoFit/>
          </a:bodyPr>
          <a:lstStyle/>
          <a:p>
            <a:r>
              <a:rPr lang="en-US" sz="3200" b="1" dirty="0">
                <a:solidFill>
                  <a:schemeClr val="accent1"/>
                </a:solidFill>
                <a:latin typeface="Bradley Hand ITC" panose="03070402050302030203" pitchFamily="66" charset="0"/>
              </a:rPr>
              <a:t>Plan in details</a:t>
            </a:r>
          </a:p>
        </p:txBody>
      </p:sp>
      <p:sp>
        <p:nvSpPr>
          <p:cNvPr id="13" name="TextBox 12">
            <a:extLst>
              <a:ext uri="{FF2B5EF4-FFF2-40B4-BE49-F238E27FC236}">
                <a16:creationId xmlns:a16="http://schemas.microsoft.com/office/drawing/2014/main" id="{75168731-E08A-F946-6B5C-7264605EB7E1}"/>
              </a:ext>
            </a:extLst>
          </p:cNvPr>
          <p:cNvSpPr txBox="1"/>
          <p:nvPr/>
        </p:nvSpPr>
        <p:spPr>
          <a:xfrm>
            <a:off x="10517567" y="4645935"/>
            <a:ext cx="1651414"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astonish</a:t>
            </a:r>
          </a:p>
        </p:txBody>
      </p:sp>
    </p:spTree>
    <p:extLst>
      <p:ext uri="{BB962C8B-B14F-4D97-AF65-F5344CB8AC3E}">
        <p14:creationId xmlns:p14="http://schemas.microsoft.com/office/powerpoint/2010/main" val="11602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03035-6A95-0CC1-E5AC-96E8F866FC8B}"/>
              </a:ext>
            </a:extLst>
          </p:cNvPr>
          <p:cNvSpPr>
            <a:spLocks noGrp="1"/>
          </p:cNvSpPr>
          <p:nvPr>
            <p:ph idx="1"/>
          </p:nvPr>
        </p:nvSpPr>
        <p:spPr>
          <a:xfrm>
            <a:off x="1065212" y="304800"/>
            <a:ext cx="10287000" cy="6553200"/>
          </a:xfrm>
          <a:solidFill>
            <a:schemeClr val="bg1"/>
          </a:solidFill>
        </p:spPr>
        <p:txBody>
          <a:bodyPr>
            <a:noAutofit/>
          </a:bodyPr>
          <a:lstStyle/>
          <a:p>
            <a:pPr marL="0" indent="0">
              <a:buNone/>
            </a:pPr>
            <a:r>
              <a:rPr lang="en-US" sz="3600" b="0" i="0" dirty="0">
                <a:solidFill>
                  <a:srgbClr val="000000"/>
                </a:solidFill>
                <a:effectLst/>
                <a:latin typeface="Times New Roman" panose="02020603050405020304" pitchFamily="18" charset="0"/>
                <a:cs typeface="Times New Roman" panose="02020603050405020304" pitchFamily="18" charset="0"/>
              </a:rPr>
              <a:t>Lechuguilla </a:t>
            </a:r>
            <a:r>
              <a:rPr lang="en-US" sz="3600" b="0" i="0" dirty="0">
                <a:solidFill>
                  <a:schemeClr val="accent1"/>
                </a:solidFill>
                <a:effectLst/>
                <a:latin typeface="Times New Roman" panose="02020603050405020304" pitchFamily="18" charset="0"/>
                <a:cs typeface="Times New Roman" panose="02020603050405020304" pitchFamily="18" charset="0"/>
              </a:rPr>
              <a:t>was discovered </a:t>
            </a:r>
            <a:r>
              <a:rPr lang="en-US" sz="3600" b="0" i="0" dirty="0">
                <a:solidFill>
                  <a:srgbClr val="000000"/>
                </a:solidFill>
                <a:effectLst/>
                <a:latin typeface="Times New Roman" panose="02020603050405020304" pitchFamily="18" charset="0"/>
                <a:cs typeface="Times New Roman" panose="02020603050405020304" pitchFamily="18" charset="0"/>
              </a:rPr>
              <a:t>only four years ago, and it was unique in its size, in its origin, and in the strange formations found in its </a:t>
            </a:r>
            <a:r>
              <a:rPr lang="en-US" sz="3600" b="1" i="0" dirty="0">
                <a:solidFill>
                  <a:srgbClr val="00B050"/>
                </a:solidFill>
                <a:effectLst/>
                <a:latin typeface="Times New Roman" panose="02020603050405020304" pitchFamily="18" charset="0"/>
                <a:cs typeface="Times New Roman" panose="02020603050405020304" pitchFamily="18" charset="0"/>
              </a:rPr>
              <a:t>immense</a:t>
            </a:r>
            <a:r>
              <a:rPr lang="en-US" sz="3600" b="0" i="0" dirty="0">
                <a:solidFill>
                  <a:srgbClr val="000000"/>
                </a:solidFill>
                <a:effectLst/>
                <a:latin typeface="Times New Roman" panose="02020603050405020304" pitchFamily="18" charset="0"/>
                <a:cs typeface="Times New Roman" panose="02020603050405020304" pitchFamily="18" charset="0"/>
              </a:rPr>
              <a:t> caverns. It was as if someone had discovered the Grand Canyon in this day and age. It was a </a:t>
            </a:r>
            <a:r>
              <a:rPr lang="en-US" sz="3600" b="1" i="0" dirty="0">
                <a:solidFill>
                  <a:srgbClr val="00B050"/>
                </a:solidFill>
                <a:effectLst/>
                <a:latin typeface="Times New Roman" panose="02020603050405020304" pitchFamily="18" charset="0"/>
                <a:cs typeface="Times New Roman" panose="02020603050405020304" pitchFamily="18" charset="0"/>
              </a:rPr>
              <a:t>staggering</a:t>
            </a:r>
            <a:r>
              <a:rPr lang="en-US" sz="3600" b="0" i="0" dirty="0">
                <a:solidFill>
                  <a:srgbClr val="000000"/>
                </a:solidFill>
                <a:effectLst/>
                <a:latin typeface="Times New Roman" panose="02020603050405020304" pitchFamily="18" charset="0"/>
                <a:cs typeface="Times New Roman" panose="02020603050405020304" pitchFamily="18" charset="0"/>
              </a:rPr>
              <a:t> idea. The entire surface of the earth has been mapped. Even the moon </a:t>
            </a:r>
            <a:r>
              <a:rPr lang="en-US" sz="3600" b="0" i="0" dirty="0">
                <a:solidFill>
                  <a:srgbClr val="000000"/>
                </a:solidFill>
                <a:effectLst/>
                <a:highlight>
                  <a:srgbClr val="00FFFF"/>
                </a:highlight>
                <a:latin typeface="Times New Roman" panose="02020603050405020304" pitchFamily="18" charset="0"/>
                <a:cs typeface="Times New Roman" panose="02020603050405020304" pitchFamily="18" charset="0"/>
              </a:rPr>
              <a:t>has been mapped.</a:t>
            </a:r>
            <a:r>
              <a:rPr lang="en-US" sz="3600" b="0" i="0" dirty="0">
                <a:solidFill>
                  <a:srgbClr val="000000"/>
                </a:solidFill>
                <a:effectLst/>
                <a:latin typeface="Times New Roman" panose="02020603050405020304" pitchFamily="18" charset="0"/>
                <a:cs typeface="Times New Roman" panose="02020603050405020304" pitchFamily="18" charset="0"/>
              </a:rPr>
              <a:t> But here, under the surface of the American desert, a new cave </a:t>
            </a:r>
            <a:r>
              <a:rPr lang="en-US" sz="3600" b="0" i="0" dirty="0">
                <a:solidFill>
                  <a:schemeClr val="accent1"/>
                </a:solidFill>
                <a:effectLst/>
                <a:latin typeface="Times New Roman" panose="02020603050405020304" pitchFamily="18" charset="0"/>
                <a:cs typeface="Times New Roman" panose="02020603050405020304" pitchFamily="18" charset="0"/>
              </a:rPr>
              <a:t>had recently been discovered</a:t>
            </a:r>
            <a:r>
              <a:rPr lang="en-US" sz="3600" dirty="0">
                <a:solidFill>
                  <a:schemeClr val="accent1"/>
                </a:solidFill>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7EE7BF-34F5-BCC5-F694-E6903FF5B7ED}"/>
              </a:ext>
            </a:extLst>
          </p:cNvPr>
          <p:cNvSpPr txBox="1"/>
          <p:nvPr/>
        </p:nvSpPr>
        <p:spPr>
          <a:xfrm>
            <a:off x="608012" y="6172200"/>
            <a:ext cx="4135235" cy="584775"/>
          </a:xfrm>
          <a:prstGeom prst="rect">
            <a:avLst/>
          </a:prstGeom>
          <a:solidFill>
            <a:schemeClr val="accent1">
              <a:lumMod val="20000"/>
              <a:lumOff val="80000"/>
            </a:schemeClr>
          </a:solidFill>
        </p:spPr>
        <p:txBody>
          <a:bodyPr wrap="none" rtlCol="0">
            <a:spAutoFit/>
          </a:bodyPr>
          <a:lstStyle/>
          <a:p>
            <a:r>
              <a:rPr lang="en-US" sz="3200" dirty="0"/>
              <a:t>Repetition for emphasis</a:t>
            </a:r>
          </a:p>
        </p:txBody>
      </p:sp>
      <p:sp>
        <p:nvSpPr>
          <p:cNvPr id="5" name="TextBox 4">
            <a:extLst>
              <a:ext uri="{FF2B5EF4-FFF2-40B4-BE49-F238E27FC236}">
                <a16:creationId xmlns:a16="http://schemas.microsoft.com/office/drawing/2014/main" id="{B6B5EDE0-55A2-8D63-5E87-6A2B293B18E7}"/>
              </a:ext>
            </a:extLst>
          </p:cNvPr>
          <p:cNvSpPr txBox="1"/>
          <p:nvPr/>
        </p:nvSpPr>
        <p:spPr>
          <a:xfrm>
            <a:off x="5103616" y="6136511"/>
            <a:ext cx="7085209" cy="584775"/>
          </a:xfrm>
          <a:prstGeom prst="rect">
            <a:avLst/>
          </a:prstGeom>
          <a:solidFill>
            <a:schemeClr val="accent5">
              <a:lumMod val="40000"/>
              <a:lumOff val="60000"/>
            </a:schemeClr>
          </a:solidFill>
        </p:spPr>
        <p:txBody>
          <a:bodyPr wrap="none" rtlCol="0">
            <a:spAutoFit/>
          </a:bodyPr>
          <a:lstStyle/>
          <a:p>
            <a:r>
              <a:rPr lang="en-US" sz="3200" dirty="0"/>
              <a:t>What is the function of the passive voice?</a:t>
            </a:r>
          </a:p>
        </p:txBody>
      </p:sp>
      <p:sp>
        <p:nvSpPr>
          <p:cNvPr id="6" name="TextBox 5">
            <a:extLst>
              <a:ext uri="{FF2B5EF4-FFF2-40B4-BE49-F238E27FC236}">
                <a16:creationId xmlns:a16="http://schemas.microsoft.com/office/drawing/2014/main" id="{3039D33E-0DFF-18CB-779E-B0635877C4CE}"/>
              </a:ext>
            </a:extLst>
          </p:cNvPr>
          <p:cNvSpPr txBox="1"/>
          <p:nvPr/>
        </p:nvSpPr>
        <p:spPr>
          <a:xfrm>
            <a:off x="3886025" y="-10160"/>
            <a:ext cx="2322687" cy="584775"/>
          </a:xfrm>
          <a:prstGeom prst="rect">
            <a:avLst/>
          </a:prstGeom>
          <a:solidFill>
            <a:schemeClr val="accent1">
              <a:lumMod val="20000"/>
              <a:lumOff val="80000"/>
            </a:schemeClr>
          </a:solidFill>
        </p:spPr>
        <p:txBody>
          <a:bodyPr wrap="none" rtlCol="0">
            <a:spAutoFit/>
          </a:bodyPr>
          <a:lstStyle/>
          <a:p>
            <a:r>
              <a:rPr lang="en-US" sz="3200" dirty="0"/>
              <a:t>Passive voice</a:t>
            </a:r>
          </a:p>
        </p:txBody>
      </p:sp>
      <p:sp>
        <p:nvSpPr>
          <p:cNvPr id="7" name="TextBox 6">
            <a:extLst>
              <a:ext uri="{FF2B5EF4-FFF2-40B4-BE49-F238E27FC236}">
                <a16:creationId xmlns:a16="http://schemas.microsoft.com/office/drawing/2014/main" id="{C5C8215A-B9EF-15D9-BC32-DAC7336D77CC}"/>
              </a:ext>
            </a:extLst>
          </p:cNvPr>
          <p:cNvSpPr txBox="1"/>
          <p:nvPr/>
        </p:nvSpPr>
        <p:spPr>
          <a:xfrm>
            <a:off x="-21908" y="2788632"/>
            <a:ext cx="1781257"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shocking</a:t>
            </a:r>
          </a:p>
        </p:txBody>
      </p:sp>
      <p:sp>
        <p:nvSpPr>
          <p:cNvPr id="8" name="TextBox 7">
            <a:extLst>
              <a:ext uri="{FF2B5EF4-FFF2-40B4-BE49-F238E27FC236}">
                <a16:creationId xmlns:a16="http://schemas.microsoft.com/office/drawing/2014/main" id="{C7BF3212-6BA5-48A2-C33B-471789622E07}"/>
              </a:ext>
            </a:extLst>
          </p:cNvPr>
          <p:cNvSpPr txBox="1"/>
          <p:nvPr/>
        </p:nvSpPr>
        <p:spPr>
          <a:xfrm>
            <a:off x="303212" y="5564851"/>
            <a:ext cx="6425733" cy="584775"/>
          </a:xfrm>
          <a:prstGeom prst="rect">
            <a:avLst/>
          </a:prstGeom>
          <a:solidFill>
            <a:schemeClr val="accent1">
              <a:lumMod val="20000"/>
              <a:lumOff val="80000"/>
            </a:schemeClr>
          </a:solidFill>
        </p:spPr>
        <p:txBody>
          <a:bodyPr wrap="none" rtlCol="0">
            <a:spAutoFit/>
          </a:bodyPr>
          <a:lstStyle/>
          <a:p>
            <a:r>
              <a:rPr lang="en-US" sz="3200" dirty="0"/>
              <a:t>Using parallel structures for emphasis</a:t>
            </a:r>
          </a:p>
        </p:txBody>
      </p:sp>
    </p:spTree>
    <p:extLst>
      <p:ext uri="{BB962C8B-B14F-4D97-AF65-F5344CB8AC3E}">
        <p14:creationId xmlns:p14="http://schemas.microsoft.com/office/powerpoint/2010/main" val="38136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AC8AF4-8C31-6243-6450-506303207DA3}"/>
              </a:ext>
            </a:extLst>
          </p:cNvPr>
          <p:cNvSpPr>
            <a:spLocks noGrp="1"/>
          </p:cNvSpPr>
          <p:nvPr>
            <p:ph idx="1"/>
          </p:nvPr>
        </p:nvSpPr>
        <p:spPr>
          <a:xfrm>
            <a:off x="720724" y="1828800"/>
            <a:ext cx="11088688" cy="4470400"/>
          </a:xfrm>
          <a:solidFill>
            <a:schemeClr val="bg1"/>
          </a:solidFill>
        </p:spPr>
        <p:txBody>
          <a:bodyPr>
            <a:noAutofit/>
          </a:bodyPr>
          <a:lstStyle/>
          <a:p>
            <a:pPr marL="0" indent="0">
              <a:buNone/>
            </a:pPr>
            <a:r>
              <a:rPr lang="en-US" sz="3600" b="0" i="0" dirty="0">
                <a:solidFill>
                  <a:srgbClr val="000000"/>
                </a:solidFill>
                <a:effectLst/>
                <a:latin typeface="Times New Roman" panose="02020603050405020304" pitchFamily="18" charset="0"/>
                <a:cs typeface="Times New Roman" panose="02020603050405020304" pitchFamily="18" charset="0"/>
              </a:rPr>
              <a:t>With the highest house prices in the world, and most of its land unsuitable for building, Hong Kong has found a new way to expand – by moving its </a:t>
            </a:r>
            <a:r>
              <a:rPr lang="en-US" sz="3600" b="1" i="0" dirty="0">
                <a:solidFill>
                  <a:srgbClr val="00B050"/>
                </a:solidFill>
                <a:effectLst/>
                <a:latin typeface="Times New Roman" panose="02020603050405020304" pitchFamily="18" charset="0"/>
                <a:cs typeface="Times New Roman" panose="02020603050405020304" pitchFamily="18" charset="0"/>
              </a:rPr>
              <a:t>facilities</a:t>
            </a:r>
            <a:r>
              <a:rPr lang="en-US" sz="3600" b="0" i="0" dirty="0">
                <a:solidFill>
                  <a:srgbClr val="000000"/>
                </a:solidFill>
                <a:effectLst/>
                <a:latin typeface="Times New Roman" panose="02020603050405020304" pitchFamily="18" charset="0"/>
                <a:cs typeface="Times New Roman" panose="02020603050405020304" pitchFamily="18" charset="0"/>
              </a:rPr>
              <a:t> into caves in the mountains.</a:t>
            </a:r>
          </a:p>
          <a:p>
            <a:pPr marL="0" indent="0">
              <a:buNone/>
            </a:pPr>
            <a:br>
              <a:rPr lang="en-US" sz="3600" dirty="0"/>
            </a:br>
            <a:endParaRPr lang="en-US" sz="3600" dirty="0"/>
          </a:p>
        </p:txBody>
      </p:sp>
      <p:sp>
        <p:nvSpPr>
          <p:cNvPr id="5" name="TextBox 4">
            <a:extLst>
              <a:ext uri="{FF2B5EF4-FFF2-40B4-BE49-F238E27FC236}">
                <a16:creationId xmlns:a16="http://schemas.microsoft.com/office/drawing/2014/main" id="{2D8DA174-255A-6E77-9192-55B58DA21644}"/>
              </a:ext>
            </a:extLst>
          </p:cNvPr>
          <p:cNvSpPr txBox="1"/>
          <p:nvPr/>
        </p:nvSpPr>
        <p:spPr>
          <a:xfrm>
            <a:off x="379412" y="228600"/>
            <a:ext cx="8610600" cy="1348126"/>
          </a:xfrm>
          <a:prstGeom prst="rect">
            <a:avLst/>
          </a:prstGeom>
          <a:noFill/>
        </p:spPr>
        <p:txBody>
          <a:bodyPr wrap="square">
            <a:spAutoFit/>
          </a:bodyPr>
          <a:lstStyle/>
          <a:p>
            <a:pPr marR="0" lvl="0" algn="l" defTabSz="914126" rtl="0" eaLnBrk="1" fontAlgn="auto" latinLnBrk="0" hangingPunct="1">
              <a:lnSpc>
                <a:spcPct val="120000"/>
              </a:lnSpc>
              <a:spcBef>
                <a:spcPts val="1000"/>
              </a:spcBef>
              <a:spcAft>
                <a:spcPts val="0"/>
              </a:spcAft>
              <a:buClr>
                <a:srgbClr val="B71E42"/>
              </a:buClr>
              <a:buSzPct val="100000"/>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THE BIG DIG</a:t>
            </a:r>
          </a:p>
          <a:p>
            <a:pPr marR="0" lvl="0" algn="l" defTabSz="914126" rtl="0" eaLnBrk="1" fontAlgn="auto" latinLnBrk="0" hangingPunct="1">
              <a:lnSpc>
                <a:spcPct val="120000"/>
              </a:lnSpc>
              <a:spcBef>
                <a:spcPts val="1000"/>
              </a:spcBef>
              <a:spcAft>
                <a:spcPts val="0"/>
              </a:spcAft>
              <a:buClr>
                <a:srgbClr val="B71E42"/>
              </a:buClr>
              <a:buSzPct val="100000"/>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Why Hong Kong is going underground</a:t>
            </a:r>
          </a:p>
        </p:txBody>
      </p:sp>
      <p:sp>
        <p:nvSpPr>
          <p:cNvPr id="2" name="Oval 1">
            <a:extLst>
              <a:ext uri="{FF2B5EF4-FFF2-40B4-BE49-F238E27FC236}">
                <a16:creationId xmlns:a16="http://schemas.microsoft.com/office/drawing/2014/main" id="{004D7CF3-67D7-A139-7102-FD1BAB577908}"/>
              </a:ext>
            </a:extLst>
          </p:cNvPr>
          <p:cNvSpPr/>
          <p:nvPr/>
        </p:nvSpPr>
        <p:spPr>
          <a:xfrm>
            <a:off x="3427412" y="3200400"/>
            <a:ext cx="6096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D759AA-12DF-E830-67CB-1F4454835252}"/>
              </a:ext>
            </a:extLst>
          </p:cNvPr>
          <p:cNvSpPr txBox="1"/>
          <p:nvPr/>
        </p:nvSpPr>
        <p:spPr>
          <a:xfrm>
            <a:off x="6399212" y="3886200"/>
            <a:ext cx="1920719"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provisions</a:t>
            </a:r>
          </a:p>
        </p:txBody>
      </p:sp>
      <p:sp>
        <p:nvSpPr>
          <p:cNvPr id="7" name="TextBox 6">
            <a:extLst>
              <a:ext uri="{FF2B5EF4-FFF2-40B4-BE49-F238E27FC236}">
                <a16:creationId xmlns:a16="http://schemas.microsoft.com/office/drawing/2014/main" id="{E604C966-7BDB-6D2E-D2C0-1F13B8F4C11C}"/>
              </a:ext>
            </a:extLst>
          </p:cNvPr>
          <p:cNvSpPr txBox="1"/>
          <p:nvPr/>
        </p:nvSpPr>
        <p:spPr>
          <a:xfrm>
            <a:off x="1293812" y="5923280"/>
            <a:ext cx="5700600" cy="584775"/>
          </a:xfrm>
          <a:prstGeom prst="rect">
            <a:avLst/>
          </a:prstGeom>
          <a:solidFill>
            <a:schemeClr val="accent5">
              <a:lumMod val="40000"/>
              <a:lumOff val="60000"/>
            </a:schemeClr>
          </a:solidFill>
        </p:spPr>
        <p:txBody>
          <a:bodyPr wrap="none" rtlCol="0">
            <a:spAutoFit/>
          </a:bodyPr>
          <a:lstStyle/>
          <a:p>
            <a:r>
              <a:rPr lang="en-US" sz="3200" dirty="0"/>
              <a:t>What is the function of the dash?</a:t>
            </a:r>
          </a:p>
        </p:txBody>
      </p:sp>
    </p:spTree>
    <p:extLst>
      <p:ext uri="{BB962C8B-B14F-4D97-AF65-F5344CB8AC3E}">
        <p14:creationId xmlns:p14="http://schemas.microsoft.com/office/powerpoint/2010/main" val="8700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2B3F7-EAD9-C832-55A1-79AB7EF59C64}"/>
              </a:ext>
            </a:extLst>
          </p:cNvPr>
          <p:cNvSpPr>
            <a:spLocks noGrp="1"/>
          </p:cNvSpPr>
          <p:nvPr>
            <p:ph idx="1"/>
          </p:nvPr>
        </p:nvSpPr>
        <p:spPr>
          <a:xfrm>
            <a:off x="989012" y="533400"/>
            <a:ext cx="10134600" cy="4470400"/>
          </a:xfrm>
          <a:solidFill>
            <a:schemeClr val="bg1"/>
          </a:solidFill>
        </p:spPr>
        <p:txBody>
          <a:bodyPr>
            <a:normAutofit/>
          </a:bodyPr>
          <a:lstStyle/>
          <a:p>
            <a:pPr marL="0" indent="0">
              <a:buNone/>
            </a:pPr>
            <a:r>
              <a:rPr lang="en-US" sz="3600" b="0" i="0" dirty="0">
                <a:solidFill>
                  <a:srgbClr val="000000"/>
                </a:solidFill>
                <a:effectLst/>
                <a:latin typeface="Times New Roman" panose="02020603050405020304" pitchFamily="18" charset="0"/>
                <a:cs typeface="Times New Roman" panose="02020603050405020304" pitchFamily="18" charset="0"/>
              </a:rPr>
              <a:t>The city’s government is encouraging a host of businesses to build new facilities deep inside the mountains. It is these mountains that have limited the land available for building on. This has resulted in Hong Kong becoming one of the world’s most </a:t>
            </a:r>
            <a:r>
              <a:rPr lang="en-US" sz="3600" b="1" i="0" dirty="0">
                <a:solidFill>
                  <a:srgbClr val="00B050"/>
                </a:solidFill>
                <a:effectLst/>
                <a:latin typeface="Times New Roman" panose="02020603050405020304" pitchFamily="18" charset="0"/>
                <a:cs typeface="Times New Roman" panose="02020603050405020304" pitchFamily="18" charset="0"/>
              </a:rPr>
              <a:t>densely</a:t>
            </a:r>
            <a:r>
              <a:rPr lang="en-US" sz="3600" b="0" i="0" dirty="0">
                <a:solidFill>
                  <a:srgbClr val="000000"/>
                </a:solidFill>
                <a:effectLst/>
                <a:latin typeface="Times New Roman" panose="02020603050405020304" pitchFamily="18" charset="0"/>
                <a:cs typeface="Times New Roman" panose="02020603050405020304" pitchFamily="18" charset="0"/>
              </a:rPr>
              <a:t> populated </a:t>
            </a:r>
            <a:r>
              <a:rPr lang="en-US" sz="3600" b="1" i="0" dirty="0">
                <a:solidFill>
                  <a:srgbClr val="00B050"/>
                </a:solidFill>
                <a:effectLst/>
                <a:latin typeface="Times New Roman" panose="02020603050405020304" pitchFamily="18" charset="0"/>
                <a:cs typeface="Times New Roman" panose="02020603050405020304" pitchFamily="18" charset="0"/>
              </a:rPr>
              <a:t>metropolises</a:t>
            </a:r>
            <a:r>
              <a:rPr lang="en-US" sz="3600" b="0" i="0" dirty="0">
                <a:solidFill>
                  <a:srgbClr val="000000"/>
                </a:solidFill>
                <a:effectLst/>
                <a:latin typeface="Times New Roman" panose="02020603050405020304" pitchFamily="18" charset="0"/>
                <a:cs typeface="Times New Roman" panose="02020603050405020304" pitchFamily="18" charset="0"/>
              </a:rPr>
              <a:t>.</a:t>
            </a:r>
            <a:endParaRPr lang="en-US" sz="3600" dirty="0"/>
          </a:p>
        </p:txBody>
      </p:sp>
      <p:sp>
        <p:nvSpPr>
          <p:cNvPr id="5" name="TextBox 4">
            <a:extLst>
              <a:ext uri="{FF2B5EF4-FFF2-40B4-BE49-F238E27FC236}">
                <a16:creationId xmlns:a16="http://schemas.microsoft.com/office/drawing/2014/main" id="{6A57A894-7727-8D3D-9C1B-CD5322650C1C}"/>
              </a:ext>
            </a:extLst>
          </p:cNvPr>
          <p:cNvSpPr txBox="1"/>
          <p:nvPr/>
        </p:nvSpPr>
        <p:spPr>
          <a:xfrm>
            <a:off x="379412" y="4495800"/>
            <a:ext cx="1542410"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crowded</a:t>
            </a:r>
          </a:p>
        </p:txBody>
      </p:sp>
      <p:sp>
        <p:nvSpPr>
          <p:cNvPr id="6" name="TextBox 5">
            <a:extLst>
              <a:ext uri="{FF2B5EF4-FFF2-40B4-BE49-F238E27FC236}">
                <a16:creationId xmlns:a16="http://schemas.microsoft.com/office/drawing/2014/main" id="{E3BD3DBA-881F-D6B6-DCC4-0ED3AD907B5E}"/>
              </a:ext>
            </a:extLst>
          </p:cNvPr>
          <p:cNvSpPr txBox="1"/>
          <p:nvPr/>
        </p:nvSpPr>
        <p:spPr>
          <a:xfrm>
            <a:off x="7237412" y="3962400"/>
            <a:ext cx="3629520"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Capital/ chief towns</a:t>
            </a:r>
          </a:p>
        </p:txBody>
      </p:sp>
    </p:spTree>
    <p:extLst>
      <p:ext uri="{BB962C8B-B14F-4D97-AF65-F5344CB8AC3E}">
        <p14:creationId xmlns:p14="http://schemas.microsoft.com/office/powerpoint/2010/main" val="198160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2B3F7-EAD9-C832-55A1-79AB7EF59C64}"/>
              </a:ext>
            </a:extLst>
          </p:cNvPr>
          <p:cNvSpPr>
            <a:spLocks noGrp="1"/>
          </p:cNvSpPr>
          <p:nvPr>
            <p:ph idx="1"/>
          </p:nvPr>
        </p:nvSpPr>
        <p:spPr>
          <a:xfrm>
            <a:off x="989012" y="152400"/>
            <a:ext cx="11199813" cy="6705600"/>
          </a:xfrm>
          <a:solidFill>
            <a:schemeClr val="bg1"/>
          </a:solidFill>
        </p:spPr>
        <p:txBody>
          <a:bodyPr>
            <a:noAutofit/>
          </a:bodyPr>
          <a:lstStyle/>
          <a:p>
            <a:pPr marL="0" indent="0">
              <a:buNone/>
            </a:pPr>
            <a:r>
              <a:rPr lang="en-US" sz="3200" b="0" i="0" dirty="0">
                <a:solidFill>
                  <a:schemeClr val="accent1"/>
                </a:solidFill>
                <a:effectLst/>
                <a:latin typeface="Times New Roman" panose="02020603050405020304" pitchFamily="18" charset="0"/>
                <a:cs typeface="Times New Roman" panose="02020603050405020304" pitchFamily="18" charset="0"/>
              </a:rPr>
              <a:t>Says a Hong Kong town planner</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a:solidFill>
                  <a:srgbClr val="000000"/>
                </a:solidFill>
                <a:effectLst/>
                <a:highlight>
                  <a:srgbClr val="00FFFF"/>
                </a:highlight>
                <a:latin typeface="Times New Roman" panose="02020603050405020304" pitchFamily="18" charset="0"/>
                <a:cs typeface="Times New Roman" panose="02020603050405020304" pitchFamily="18" charset="0"/>
              </a:rPr>
              <a:t>Only about 24% of the lan</a:t>
            </a:r>
            <a:r>
              <a:rPr lang="en-US" sz="3200" b="0" i="0" dirty="0">
                <a:solidFill>
                  <a:srgbClr val="000000"/>
                </a:solidFill>
                <a:effectLst/>
                <a:latin typeface="Times New Roman" panose="02020603050405020304" pitchFamily="18" charset="0"/>
                <a:cs typeface="Times New Roman" panose="02020603050405020304" pitchFamily="18" charset="0"/>
              </a:rPr>
              <a:t>d can be developed in Hong Kong; everywhere else is so</a:t>
            </a:r>
            <a:r>
              <a:rPr lang="en-US" sz="3200" b="1" i="0" dirty="0">
                <a:solidFill>
                  <a:srgbClr val="00B050"/>
                </a:solidFill>
                <a:effectLst/>
                <a:latin typeface="Times New Roman" panose="02020603050405020304" pitchFamily="18" charset="0"/>
                <a:cs typeface="Times New Roman" panose="02020603050405020304" pitchFamily="18" charset="0"/>
              </a:rPr>
              <a:t> hilly </a:t>
            </a:r>
            <a:r>
              <a:rPr lang="en-US" sz="3200" b="0" i="0" dirty="0">
                <a:solidFill>
                  <a:srgbClr val="000000"/>
                </a:solidFill>
                <a:effectLst/>
                <a:latin typeface="Times New Roman" panose="02020603050405020304" pitchFamily="18" charset="0"/>
                <a:cs typeface="Times New Roman" panose="02020603050405020304" pitchFamily="18" charset="0"/>
              </a:rPr>
              <a:t>that it isn’t </a:t>
            </a:r>
            <a:r>
              <a:rPr lang="en-US" sz="3200" b="1" i="0" dirty="0">
                <a:solidFill>
                  <a:srgbClr val="00B050"/>
                </a:solidFill>
                <a:effectLst/>
                <a:latin typeface="Times New Roman" panose="02020603050405020304" pitchFamily="18" charset="0"/>
                <a:cs typeface="Times New Roman" panose="02020603050405020304" pitchFamily="18" charset="0"/>
              </a:rPr>
              <a:t>cost-effective</a:t>
            </a:r>
            <a:r>
              <a:rPr lang="en-US" sz="3200" b="0" i="0" dirty="0">
                <a:solidFill>
                  <a:srgbClr val="000000"/>
                </a:solidFill>
                <a:effectLst/>
                <a:latin typeface="Times New Roman" panose="02020603050405020304" pitchFamily="18" charset="0"/>
                <a:cs typeface="Times New Roman" panose="02020603050405020304" pitchFamily="18" charset="0"/>
              </a:rPr>
              <a:t> to build on. So, we want to turn this </a:t>
            </a:r>
            <a:r>
              <a:rPr lang="en-US" sz="3200" b="1" i="0" dirty="0">
                <a:solidFill>
                  <a:srgbClr val="00B050"/>
                </a:solidFill>
                <a:effectLst/>
                <a:latin typeface="Times New Roman" panose="02020603050405020304" pitchFamily="18" charset="0"/>
                <a:cs typeface="Times New Roman" panose="02020603050405020304" pitchFamily="18" charset="0"/>
              </a:rPr>
              <a:t>constraint</a:t>
            </a:r>
            <a:r>
              <a:rPr lang="en-US" sz="3200" b="0" i="0" dirty="0">
                <a:solidFill>
                  <a:srgbClr val="000000"/>
                </a:solidFill>
                <a:effectLst/>
                <a:latin typeface="Times New Roman" panose="02020603050405020304" pitchFamily="18" charset="0"/>
                <a:cs typeface="Times New Roman" panose="02020603050405020304" pitchFamily="18" charset="0"/>
              </a:rPr>
              <a:t> into an opportunity.’</a:t>
            </a:r>
          </a:p>
          <a:p>
            <a:pPr marL="0" indent="0">
              <a:buNone/>
            </a:pPr>
            <a:endParaRPr lang="en-US" sz="3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Hong Kong already has several developments built inside hills, including a waste transfer station, a </a:t>
            </a:r>
            <a:r>
              <a:rPr lang="en-US" sz="3200" b="1" i="0" dirty="0">
                <a:solidFill>
                  <a:srgbClr val="00B050"/>
                </a:solidFill>
                <a:effectLst/>
                <a:latin typeface="Times New Roman" panose="02020603050405020304" pitchFamily="18" charset="0"/>
                <a:cs typeface="Times New Roman" panose="02020603050405020304" pitchFamily="18" charset="0"/>
              </a:rPr>
              <a:t>reservoir</a:t>
            </a:r>
            <a:r>
              <a:rPr lang="en-US" sz="3200" b="0" i="0" dirty="0">
                <a:solidFill>
                  <a:srgbClr val="000000"/>
                </a:solidFill>
                <a:effectLst/>
                <a:latin typeface="Times New Roman" panose="02020603050405020304" pitchFamily="18" charset="0"/>
                <a:cs typeface="Times New Roman" panose="02020603050405020304" pitchFamily="18" charset="0"/>
              </a:rPr>
              <a:t> and train station, and a new project aims to relocate a </a:t>
            </a:r>
            <a:r>
              <a:rPr lang="en-US" sz="3200" b="1" i="0" dirty="0">
                <a:solidFill>
                  <a:srgbClr val="00B050"/>
                </a:solidFill>
                <a:effectLst/>
                <a:latin typeface="Times New Roman" panose="02020603050405020304" pitchFamily="18" charset="0"/>
                <a:cs typeface="Times New Roman" panose="02020603050405020304" pitchFamily="18" charset="0"/>
              </a:rPr>
              <a:t>sewage</a:t>
            </a:r>
            <a:r>
              <a:rPr lang="en-US" sz="3200" b="0" i="0" dirty="0">
                <a:solidFill>
                  <a:srgbClr val="000000"/>
                </a:solidFill>
                <a:effectLst/>
                <a:latin typeface="Times New Roman" panose="02020603050405020304" pitchFamily="18" charset="0"/>
                <a:cs typeface="Times New Roman" panose="02020603050405020304" pitchFamily="18" charset="0"/>
              </a:rPr>
              <a:t> plant underground. ‘If we can put suitable facilities inside </a:t>
            </a:r>
            <a:r>
              <a:rPr lang="en-US" sz="3200" b="1" i="0" dirty="0">
                <a:solidFill>
                  <a:srgbClr val="00B050"/>
                </a:solidFill>
                <a:effectLst/>
                <a:latin typeface="Times New Roman" panose="02020603050405020304" pitchFamily="18" charset="0"/>
                <a:cs typeface="Times New Roman" panose="02020603050405020304" pitchFamily="18" charset="0"/>
              </a:rPr>
              <a:t>caverns</a:t>
            </a:r>
            <a:r>
              <a:rPr lang="en-US" sz="3200" b="0" i="0" dirty="0">
                <a:solidFill>
                  <a:srgbClr val="000000"/>
                </a:solidFill>
                <a:effectLst/>
                <a:latin typeface="Times New Roman" panose="02020603050405020304" pitchFamily="18" charset="0"/>
                <a:cs typeface="Times New Roman" panose="02020603050405020304" pitchFamily="18" charset="0"/>
              </a:rPr>
              <a:t>, then we can release precious surface land for other uses: for example, housing,’ explains a government engineer.</a:t>
            </a:r>
            <a:r>
              <a:rPr lang="en-US" sz="32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CEC2287B-10D9-56EC-09D2-BA638D3BB3D4}"/>
              </a:ext>
            </a:extLst>
          </p:cNvPr>
          <p:cNvSpPr/>
          <p:nvPr/>
        </p:nvSpPr>
        <p:spPr>
          <a:xfrm>
            <a:off x="10751387" y="3279848"/>
            <a:ext cx="304800" cy="7427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5AE4F03-A966-9128-D836-8F29364529BA}"/>
              </a:ext>
            </a:extLst>
          </p:cNvPr>
          <p:cNvCxnSpPr/>
          <p:nvPr/>
        </p:nvCxnSpPr>
        <p:spPr>
          <a:xfrm>
            <a:off x="8990012" y="609600"/>
            <a:ext cx="0" cy="19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96CCAF-258C-B509-9372-EE1065A49211}"/>
              </a:ext>
            </a:extLst>
          </p:cNvPr>
          <p:cNvSpPr txBox="1"/>
          <p:nvPr/>
        </p:nvSpPr>
        <p:spPr>
          <a:xfrm>
            <a:off x="8456612" y="2222212"/>
            <a:ext cx="1042273"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facts</a:t>
            </a:r>
          </a:p>
        </p:txBody>
      </p:sp>
      <p:sp>
        <p:nvSpPr>
          <p:cNvPr id="7" name="TextBox 6">
            <a:extLst>
              <a:ext uri="{FF2B5EF4-FFF2-40B4-BE49-F238E27FC236}">
                <a16:creationId xmlns:a16="http://schemas.microsoft.com/office/drawing/2014/main" id="{13780C73-2EBA-E859-83CE-EA91370E084A}"/>
              </a:ext>
            </a:extLst>
          </p:cNvPr>
          <p:cNvSpPr txBox="1"/>
          <p:nvPr/>
        </p:nvSpPr>
        <p:spPr>
          <a:xfrm>
            <a:off x="74612" y="152400"/>
            <a:ext cx="2324675"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Direct speech</a:t>
            </a:r>
          </a:p>
        </p:txBody>
      </p:sp>
      <p:sp>
        <p:nvSpPr>
          <p:cNvPr id="8" name="TextBox 7">
            <a:extLst>
              <a:ext uri="{FF2B5EF4-FFF2-40B4-BE49-F238E27FC236}">
                <a16:creationId xmlns:a16="http://schemas.microsoft.com/office/drawing/2014/main" id="{ACF0ECE9-9065-FD0B-D9BC-32F23BFB0DC9}"/>
              </a:ext>
            </a:extLst>
          </p:cNvPr>
          <p:cNvSpPr txBox="1"/>
          <p:nvPr/>
        </p:nvSpPr>
        <p:spPr>
          <a:xfrm>
            <a:off x="211663" y="1683603"/>
            <a:ext cx="6704079" cy="1077218"/>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Successful in producing </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results without costing a lot of money</a:t>
            </a:r>
          </a:p>
        </p:txBody>
      </p:sp>
      <p:cxnSp>
        <p:nvCxnSpPr>
          <p:cNvPr id="9" name="Straight Arrow Connector 8">
            <a:extLst>
              <a:ext uri="{FF2B5EF4-FFF2-40B4-BE49-F238E27FC236}">
                <a16:creationId xmlns:a16="http://schemas.microsoft.com/office/drawing/2014/main" id="{8E665891-7A2F-ABBE-85F5-40ACED039695}"/>
              </a:ext>
            </a:extLst>
          </p:cNvPr>
          <p:cNvCxnSpPr>
            <a:cxnSpLocks/>
          </p:cNvCxnSpPr>
          <p:nvPr/>
        </p:nvCxnSpPr>
        <p:spPr>
          <a:xfrm>
            <a:off x="2037049" y="1302603"/>
            <a:ext cx="1526653"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EDAA1-E3C7-4522-D0B1-75FB40435BB6}"/>
              </a:ext>
            </a:extLst>
          </p:cNvPr>
          <p:cNvSpPr txBox="1"/>
          <p:nvPr/>
        </p:nvSpPr>
        <p:spPr>
          <a:xfrm>
            <a:off x="7107002" y="1548824"/>
            <a:ext cx="2198038"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Full of hills</a:t>
            </a:r>
          </a:p>
        </p:txBody>
      </p:sp>
      <p:sp>
        <p:nvSpPr>
          <p:cNvPr id="11" name="TextBox 10">
            <a:extLst>
              <a:ext uri="{FF2B5EF4-FFF2-40B4-BE49-F238E27FC236}">
                <a16:creationId xmlns:a16="http://schemas.microsoft.com/office/drawing/2014/main" id="{3A3A73AC-839A-EA23-020E-AB673837D545}"/>
              </a:ext>
            </a:extLst>
          </p:cNvPr>
          <p:cNvSpPr txBox="1"/>
          <p:nvPr/>
        </p:nvSpPr>
        <p:spPr>
          <a:xfrm>
            <a:off x="9762240" y="1536124"/>
            <a:ext cx="2093843"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uneasiness</a:t>
            </a:r>
          </a:p>
        </p:txBody>
      </p:sp>
      <p:sp>
        <p:nvSpPr>
          <p:cNvPr id="12" name="TextBox 11">
            <a:extLst>
              <a:ext uri="{FF2B5EF4-FFF2-40B4-BE49-F238E27FC236}">
                <a16:creationId xmlns:a16="http://schemas.microsoft.com/office/drawing/2014/main" id="{65ED6062-292E-AF2A-6FAB-295817092570}"/>
              </a:ext>
            </a:extLst>
          </p:cNvPr>
          <p:cNvSpPr txBox="1"/>
          <p:nvPr/>
        </p:nvSpPr>
        <p:spPr>
          <a:xfrm>
            <a:off x="9693092" y="6273225"/>
            <a:ext cx="2324675"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Direct speech</a:t>
            </a:r>
          </a:p>
        </p:txBody>
      </p:sp>
      <p:cxnSp>
        <p:nvCxnSpPr>
          <p:cNvPr id="14" name="Straight Arrow Connector 13">
            <a:extLst>
              <a:ext uri="{FF2B5EF4-FFF2-40B4-BE49-F238E27FC236}">
                <a16:creationId xmlns:a16="http://schemas.microsoft.com/office/drawing/2014/main" id="{94A50BBF-660E-F501-07C7-B0B35EE940B8}"/>
              </a:ext>
            </a:extLst>
          </p:cNvPr>
          <p:cNvCxnSpPr>
            <a:endCxn id="12" idx="0"/>
          </p:cNvCxnSpPr>
          <p:nvPr/>
        </p:nvCxnSpPr>
        <p:spPr>
          <a:xfrm flipH="1">
            <a:off x="10855430" y="4022557"/>
            <a:ext cx="48357" cy="225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1F5369-D502-BDB3-1550-6400340F18C5}"/>
              </a:ext>
            </a:extLst>
          </p:cNvPr>
          <p:cNvSpPr txBox="1"/>
          <p:nvPr/>
        </p:nvSpPr>
        <p:spPr>
          <a:xfrm>
            <a:off x="6545741" y="5016788"/>
            <a:ext cx="1999265"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Large cave</a:t>
            </a:r>
          </a:p>
        </p:txBody>
      </p:sp>
      <p:cxnSp>
        <p:nvCxnSpPr>
          <p:cNvPr id="18" name="Straight Arrow Connector 17">
            <a:extLst>
              <a:ext uri="{FF2B5EF4-FFF2-40B4-BE49-F238E27FC236}">
                <a16:creationId xmlns:a16="http://schemas.microsoft.com/office/drawing/2014/main" id="{754159F9-7AD2-0894-B3C1-DF6BF257D298}"/>
              </a:ext>
            </a:extLst>
          </p:cNvPr>
          <p:cNvCxnSpPr>
            <a:endCxn id="16" idx="0"/>
          </p:cNvCxnSpPr>
          <p:nvPr/>
        </p:nvCxnSpPr>
        <p:spPr>
          <a:xfrm>
            <a:off x="6780212" y="4203411"/>
            <a:ext cx="765162" cy="8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2B3F7-EAD9-C832-55A1-79AB7EF59C64}"/>
              </a:ext>
            </a:extLst>
          </p:cNvPr>
          <p:cNvSpPr>
            <a:spLocks noGrp="1"/>
          </p:cNvSpPr>
          <p:nvPr>
            <p:ph idx="1"/>
          </p:nvPr>
        </p:nvSpPr>
        <p:spPr>
          <a:xfrm>
            <a:off x="989012" y="152400"/>
            <a:ext cx="11199813" cy="6324600"/>
          </a:xfrm>
          <a:solidFill>
            <a:schemeClr val="bg1"/>
          </a:solidFill>
        </p:spPr>
        <p:txBody>
          <a:bodyPr>
            <a:noAutofit/>
          </a:bodyPr>
          <a:lstStyle/>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D152BB7-EEF9-0616-19D1-064CF40FD46D}"/>
              </a:ext>
            </a:extLst>
          </p:cNvPr>
          <p:cNvSpPr txBox="1"/>
          <p:nvPr/>
        </p:nvSpPr>
        <p:spPr>
          <a:xfrm>
            <a:off x="1065212" y="1447801"/>
            <a:ext cx="9525000" cy="2554545"/>
          </a:xfrm>
          <a:prstGeom prst="rect">
            <a:avLst/>
          </a:prstGeom>
          <a:noFill/>
        </p:spPr>
        <p:txBody>
          <a:bodyPr wrap="square">
            <a:spAutoFit/>
          </a:bodyPr>
          <a:lstStyle/>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Energy consumption could also be reduced. Cooler, more consistent temperatures mean less need for air conditioning, especially during Hong Kong’s hot summers, when the temperature rarely dips below 30°C during the day.</a:t>
            </a:r>
          </a:p>
        </p:txBody>
      </p:sp>
    </p:spTree>
    <p:extLst>
      <p:ext uri="{BB962C8B-B14F-4D97-AF65-F5344CB8AC3E}">
        <p14:creationId xmlns:p14="http://schemas.microsoft.com/office/powerpoint/2010/main" val="376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67A1C-B231-4F44-9203-5F9CD9213FBE}"/>
              </a:ext>
            </a:extLst>
          </p:cNvPr>
          <p:cNvSpPr>
            <a:spLocks noGrp="1"/>
          </p:cNvSpPr>
          <p:nvPr>
            <p:ph type="title"/>
          </p:nvPr>
        </p:nvSpPr>
        <p:spPr/>
        <p:txBody>
          <a:bodyPr/>
          <a:lstStyle/>
          <a:p>
            <a:r>
              <a:rPr lang="en-US" sz="4000" b="1" dirty="0"/>
              <a:t>Exit TICKET</a:t>
            </a:r>
            <a:endParaRPr lang="en-US" dirty="0"/>
          </a:p>
        </p:txBody>
      </p:sp>
      <p:sp>
        <p:nvSpPr>
          <p:cNvPr id="3" name="Content Placeholder 2"/>
          <p:cNvSpPr>
            <a:spLocks noGrp="1"/>
          </p:cNvSpPr>
          <p:nvPr>
            <p:ph idx="10"/>
          </p:nvPr>
        </p:nvSpPr>
        <p:spPr/>
        <p:txBody>
          <a:bodyPr vert="horz" lIns="121899" tIns="60949" rIns="121899" bIns="60949" rtlCol="0" anchor="t">
            <a:normAutofit/>
          </a:bodyPr>
          <a:lstStyle/>
          <a:p>
            <a:pPr marL="0" indent="0">
              <a:buNone/>
            </a:pPr>
            <a:endParaRPr lang="en-US" dirty="0">
              <a:ea typeface="+mn-lt"/>
              <a:cs typeface="+mn-lt"/>
            </a:endParaRPr>
          </a:p>
          <a:p>
            <a:pPr marL="730885" lvl="1" indent="-304165">
              <a:buFont typeface="Courier New" panose="02070309020205020404" pitchFamily="49" charset="0"/>
              <a:buChar char="o"/>
            </a:pPr>
            <a:endParaRPr lang="en-US" dirty="0"/>
          </a:p>
          <a:p>
            <a:pPr>
              <a:buClr>
                <a:schemeClr val="tx1"/>
              </a:buClr>
            </a:pPr>
            <a:endParaRPr lang="en-US" sz="2000" dirty="0"/>
          </a:p>
        </p:txBody>
      </p:sp>
      <p:pic>
        <p:nvPicPr>
          <p:cNvPr id="5" name="Picture 2" descr="https://images.template.net/wp-content/uploads/2017/02/28210909/Classroom-Exit-Ticket-Template.jpg">
            <a:extLst>
              <a:ext uri="{FF2B5EF4-FFF2-40B4-BE49-F238E27FC236}">
                <a16:creationId xmlns:a16="http://schemas.microsoft.com/office/drawing/2014/main" id="{5A22BA19-FC20-649F-8698-D07DD0869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11" b="48252"/>
          <a:stretch/>
        </p:blipFill>
        <p:spPr bwMode="auto">
          <a:xfrm>
            <a:off x="2589212" y="1727200"/>
            <a:ext cx="83058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3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5865812" y="1981200"/>
            <a:ext cx="5410200" cy="4343400"/>
          </a:xfrm>
        </p:spPr>
        <p:txBody>
          <a:bodyPr vert="horz" lIns="121899" tIns="60949" rIns="121899" bIns="60949" rtlCol="0" anchor="t">
            <a:normAutofit/>
          </a:bodyPr>
          <a:lstStyle/>
          <a:p>
            <a:pPr marL="304165" indent="-304165"/>
            <a:r>
              <a:rPr lang="en-US" sz="4000" dirty="0"/>
              <a:t> Answer the questions on the text for tomorrow</a:t>
            </a:r>
          </a:p>
        </p:txBody>
      </p:sp>
      <p:sp>
        <p:nvSpPr>
          <p:cNvPr id="4" name="Title 3">
            <a:extLst>
              <a:ext uri="{FF2B5EF4-FFF2-40B4-BE49-F238E27FC236}">
                <a16:creationId xmlns:a16="http://schemas.microsoft.com/office/drawing/2014/main" id="{C4620B0B-BCC1-4BED-BF4D-17691AE321AC}"/>
              </a:ext>
            </a:extLst>
          </p:cNvPr>
          <p:cNvSpPr>
            <a:spLocks noGrp="1"/>
          </p:cNvSpPr>
          <p:nvPr>
            <p:ph type="title"/>
          </p:nvPr>
        </p:nvSpPr>
        <p:spPr>
          <a:xfrm>
            <a:off x="379412" y="1409700"/>
            <a:ext cx="3886199" cy="838200"/>
          </a:xfrm>
        </p:spPr>
        <p:txBody>
          <a:bodyPr>
            <a:normAutofit/>
          </a:bodyPr>
          <a:lstStyle/>
          <a:p>
            <a:r>
              <a:rPr lang="en-US" sz="4800" dirty="0">
                <a:solidFill>
                  <a:schemeClr val="accent4"/>
                </a:solidFill>
              </a:rPr>
              <a:t>Homework</a:t>
            </a:r>
          </a:p>
        </p:txBody>
      </p:sp>
      <p:pic>
        <p:nvPicPr>
          <p:cNvPr id="5" name="Graphic 4" descr="sketch of trophy on top of stack of books">
            <a:extLst>
              <a:ext uri="{FF2B5EF4-FFF2-40B4-BE49-F238E27FC236}">
                <a16:creationId xmlns:a16="http://schemas.microsoft.com/office/drawing/2014/main" id="{382A4C56-4887-E643-AA59-89B7118B85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9622" y="3962400"/>
            <a:ext cx="1531180" cy="2041573"/>
          </a:xfrm>
          <a:prstGeom prst="rect">
            <a:avLst/>
          </a:prstGeom>
        </p:spPr>
      </p:pic>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F8BBF-A471-B251-A878-6F61ABA8D8CE}"/>
              </a:ext>
            </a:extLst>
          </p:cNvPr>
          <p:cNvPicPr>
            <a:picLocks noChangeAspect="1"/>
          </p:cNvPicPr>
          <p:nvPr/>
        </p:nvPicPr>
        <p:blipFill>
          <a:blip r:embed="rId2"/>
          <a:stretch>
            <a:fillRect/>
          </a:stretch>
        </p:blipFill>
        <p:spPr>
          <a:xfrm>
            <a:off x="531813" y="457200"/>
            <a:ext cx="10972800" cy="5714999"/>
          </a:xfrm>
          <a:prstGeom prst="rect">
            <a:avLst/>
          </a:prstGeom>
        </p:spPr>
      </p:pic>
    </p:spTree>
    <p:extLst>
      <p:ext uri="{BB962C8B-B14F-4D97-AF65-F5344CB8AC3E}">
        <p14:creationId xmlns:p14="http://schemas.microsoft.com/office/powerpoint/2010/main" val="62663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67A1C-B231-4F44-9203-5F9CD9213FBE}"/>
              </a:ext>
            </a:extLst>
          </p:cNvPr>
          <p:cNvSpPr>
            <a:spLocks noGrp="1"/>
          </p:cNvSpPr>
          <p:nvPr>
            <p:ph type="title"/>
          </p:nvPr>
        </p:nvSpPr>
        <p:spPr>
          <a:xfrm>
            <a:off x="74612" y="13996"/>
            <a:ext cx="8763002" cy="990600"/>
          </a:xfrm>
        </p:spPr>
        <p:txBody>
          <a:bodyPr/>
          <a:lstStyle/>
          <a:p>
            <a:r>
              <a:rPr lang="en-US" sz="4000" b="1" dirty="0"/>
              <a:t>Objectives</a:t>
            </a:r>
            <a:endParaRPr lang="en-US" dirty="0"/>
          </a:p>
        </p:txBody>
      </p:sp>
      <p:sp>
        <p:nvSpPr>
          <p:cNvPr id="3" name="Content Placeholder 2"/>
          <p:cNvSpPr>
            <a:spLocks noGrp="1"/>
          </p:cNvSpPr>
          <p:nvPr>
            <p:ph idx="10"/>
          </p:nvPr>
        </p:nvSpPr>
        <p:spPr>
          <a:xfrm>
            <a:off x="303212" y="1295400"/>
            <a:ext cx="11582400" cy="5328557"/>
          </a:xfrm>
          <a:solidFill>
            <a:schemeClr val="bg1"/>
          </a:solidFill>
        </p:spPr>
        <p:txBody>
          <a:bodyPr vert="horz" lIns="121899" tIns="60949" rIns="121899" bIns="60949" rtlCol="0" anchor="t">
            <a:noAutofit/>
          </a:bodyPr>
          <a:lstStyle/>
          <a:p>
            <a:pPr marL="0" indent="0">
              <a:buNone/>
            </a:pPr>
            <a:r>
              <a:rPr lang="en-US" sz="3600" dirty="0">
                <a:latin typeface="Times New Roman" panose="02020603050405020304" pitchFamily="18" charset="0"/>
                <a:cs typeface="Times New Roman" panose="02020603050405020304" pitchFamily="18" charset="0"/>
              </a:rPr>
              <a:t>By the end of the lesson, the students will be able to: </a:t>
            </a:r>
          </a:p>
          <a:p>
            <a:pPr marL="0" indent="0">
              <a:buNone/>
            </a:pPr>
            <a:r>
              <a:rPr lang="en-US" sz="3600" dirty="0">
                <a:latin typeface="Times New Roman" panose="02020603050405020304" pitchFamily="18" charset="0"/>
                <a:cs typeface="Times New Roman" panose="02020603050405020304" pitchFamily="18" charset="0"/>
              </a:rPr>
              <a:t>-Show awareness of the text type for a particular purpose/ audience</a:t>
            </a:r>
          </a:p>
          <a:p>
            <a:pPr marL="0" indent="0">
              <a:buNone/>
            </a:pPr>
            <a:r>
              <a:rPr lang="en-US" sz="3600" dirty="0">
                <a:latin typeface="Times New Roman" panose="02020603050405020304" pitchFamily="18" charset="0"/>
                <a:cs typeface="Times New Roman" panose="02020603050405020304" pitchFamily="18" charset="0"/>
              </a:rPr>
              <a:t>-Look for explicit and implicit meaning (retrieving and inferences)</a:t>
            </a:r>
          </a:p>
          <a:p>
            <a:pPr marL="0" indent="0">
              <a:buNone/>
            </a:pPr>
            <a:r>
              <a:rPr lang="en-US" sz="3600" dirty="0">
                <a:latin typeface="Times New Roman" panose="02020603050405020304" pitchFamily="18" charset="0"/>
                <a:cs typeface="Times New Roman" panose="02020603050405020304" pitchFamily="18" charset="0"/>
              </a:rPr>
              <a:t>-Consider word choice and connectives for purpose and organization</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Discuss words within context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Answer grammar related questions</a:t>
            </a:r>
          </a:p>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3600" dirty="0">
                <a:latin typeface="Times New Roman" panose="02020603050405020304" pitchFamily="18" charset="0"/>
                <a:cs typeface="Times New Roman" panose="02020603050405020304" pitchFamily="18" charset="0"/>
              </a:rPr>
              <a:t> </a:t>
            </a:r>
          </a:p>
          <a:p>
            <a:pPr marL="0" indent="0" algn="ctr">
              <a:buNone/>
            </a:pPr>
            <a:r>
              <a:rPr lang="en-US" sz="3600" dirty="0">
                <a:latin typeface="Times New Roman" panose="02020603050405020304" pitchFamily="18" charset="0"/>
                <a:cs typeface="Times New Roman" panose="02020603050405020304" pitchFamily="18" charset="0"/>
              </a:rPr>
              <a:t> </a:t>
            </a:r>
          </a:p>
          <a:p>
            <a:pPr marL="730885" lvl="1" indent="-304165">
              <a:buFont typeface="Courier New" panose="02070309020205020404" pitchFamily="49" charset="0"/>
              <a:buChar char="o"/>
            </a:pPr>
            <a:endParaRPr lang="en-US" sz="3600" dirty="0"/>
          </a:p>
          <a:p>
            <a:pPr>
              <a:buClr>
                <a:schemeClr val="tx1"/>
              </a:buClr>
            </a:pPr>
            <a:endParaRPr lang="en-US" sz="3600" dirty="0"/>
          </a:p>
        </p:txBody>
      </p:sp>
    </p:spTree>
    <p:extLst>
      <p:ext uri="{BB962C8B-B14F-4D97-AF65-F5344CB8AC3E}">
        <p14:creationId xmlns:p14="http://schemas.microsoft.com/office/powerpoint/2010/main" val="401815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6D36-7080-32AB-5EAD-0DB456FE030E}"/>
              </a:ext>
            </a:extLst>
          </p:cNvPr>
          <p:cNvSpPr>
            <a:spLocks noGrp="1"/>
          </p:cNvSpPr>
          <p:nvPr>
            <p:ph type="title"/>
          </p:nvPr>
        </p:nvSpPr>
        <p:spPr>
          <a:xfrm>
            <a:off x="1058544" y="914400"/>
            <a:ext cx="5562600" cy="4038600"/>
          </a:xfrm>
        </p:spPr>
        <p:txBody>
          <a:bodyPr>
            <a:normAutofit/>
          </a:bodyPr>
          <a:lstStyle/>
          <a:p>
            <a:pPr algn="ctr"/>
            <a:r>
              <a:rPr lang="en-US" sz="6000" dirty="0"/>
              <a:t>GAP-L your text</a:t>
            </a:r>
          </a:p>
        </p:txBody>
      </p:sp>
      <p:cxnSp>
        <p:nvCxnSpPr>
          <p:cNvPr id="4" name="Straight Arrow Connector 3">
            <a:extLst>
              <a:ext uri="{FF2B5EF4-FFF2-40B4-BE49-F238E27FC236}">
                <a16:creationId xmlns:a16="http://schemas.microsoft.com/office/drawing/2014/main" id="{827CCDBD-F7AD-5D24-A6BF-28A93E1C107E}"/>
              </a:ext>
            </a:extLst>
          </p:cNvPr>
          <p:cNvCxnSpPr/>
          <p:nvPr/>
        </p:nvCxnSpPr>
        <p:spPr>
          <a:xfrm flipH="1">
            <a:off x="912812" y="1475740"/>
            <a:ext cx="6858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0263998-425C-D2A2-1D20-AC62153ADCAB}"/>
              </a:ext>
            </a:extLst>
          </p:cNvPr>
          <p:cNvCxnSpPr/>
          <p:nvPr/>
        </p:nvCxnSpPr>
        <p:spPr>
          <a:xfrm>
            <a:off x="2135346" y="1506220"/>
            <a:ext cx="304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19E24BF-F01B-5B15-822A-FB9AAB4DD810}"/>
              </a:ext>
            </a:extLst>
          </p:cNvPr>
          <p:cNvCxnSpPr/>
          <p:nvPr/>
        </p:nvCxnSpPr>
        <p:spPr>
          <a:xfrm>
            <a:off x="2453798" y="1516380"/>
            <a:ext cx="152400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1E7C6F9-11C1-2AB4-7A16-8E58CD1E6B53}"/>
              </a:ext>
            </a:extLst>
          </p:cNvPr>
          <p:cNvSpPr txBox="1"/>
          <p:nvPr/>
        </p:nvSpPr>
        <p:spPr>
          <a:xfrm>
            <a:off x="17703" y="2759111"/>
            <a:ext cx="1276109"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genre</a:t>
            </a:r>
          </a:p>
        </p:txBody>
      </p:sp>
      <p:sp>
        <p:nvSpPr>
          <p:cNvPr id="10" name="TextBox 9">
            <a:extLst>
              <a:ext uri="{FF2B5EF4-FFF2-40B4-BE49-F238E27FC236}">
                <a16:creationId xmlns:a16="http://schemas.microsoft.com/office/drawing/2014/main" id="{0C769204-D3EE-FDC2-1ED2-33FCF4053203}"/>
              </a:ext>
            </a:extLst>
          </p:cNvPr>
          <p:cNvSpPr txBox="1"/>
          <p:nvPr/>
        </p:nvSpPr>
        <p:spPr>
          <a:xfrm>
            <a:off x="4220983" y="2136324"/>
            <a:ext cx="2304137"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language</a:t>
            </a:r>
          </a:p>
        </p:txBody>
      </p:sp>
      <p:sp>
        <p:nvSpPr>
          <p:cNvPr id="11" name="TextBox 10">
            <a:extLst>
              <a:ext uri="{FF2B5EF4-FFF2-40B4-BE49-F238E27FC236}">
                <a16:creationId xmlns:a16="http://schemas.microsoft.com/office/drawing/2014/main" id="{DD699E3D-DAC0-232F-BDC2-7DC5DB41479F}"/>
              </a:ext>
            </a:extLst>
          </p:cNvPr>
          <p:cNvSpPr txBox="1"/>
          <p:nvPr/>
        </p:nvSpPr>
        <p:spPr>
          <a:xfrm>
            <a:off x="1058544" y="3626991"/>
            <a:ext cx="1914163"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audience</a:t>
            </a:r>
          </a:p>
        </p:txBody>
      </p:sp>
      <p:sp>
        <p:nvSpPr>
          <p:cNvPr id="12" name="TextBox 11">
            <a:extLst>
              <a:ext uri="{FF2B5EF4-FFF2-40B4-BE49-F238E27FC236}">
                <a16:creationId xmlns:a16="http://schemas.microsoft.com/office/drawing/2014/main" id="{FB3B858B-952A-C837-2213-1DBBE1B6331E}"/>
              </a:ext>
            </a:extLst>
          </p:cNvPr>
          <p:cNvSpPr txBox="1"/>
          <p:nvPr/>
        </p:nvSpPr>
        <p:spPr>
          <a:xfrm>
            <a:off x="3579812" y="4141129"/>
            <a:ext cx="1676400"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purpose</a:t>
            </a:r>
          </a:p>
        </p:txBody>
      </p:sp>
      <p:cxnSp>
        <p:nvCxnSpPr>
          <p:cNvPr id="14" name="Straight Arrow Connector 13">
            <a:extLst>
              <a:ext uri="{FF2B5EF4-FFF2-40B4-BE49-F238E27FC236}">
                <a16:creationId xmlns:a16="http://schemas.microsoft.com/office/drawing/2014/main" id="{AA7C0C6E-CBEB-0808-3B72-4FAE2307B594}"/>
              </a:ext>
            </a:extLst>
          </p:cNvPr>
          <p:cNvCxnSpPr/>
          <p:nvPr/>
        </p:nvCxnSpPr>
        <p:spPr>
          <a:xfrm>
            <a:off x="3215798" y="1516380"/>
            <a:ext cx="1049814" cy="68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75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F0EA340F-D17F-5899-8104-B1FCE708683E}"/>
              </a:ext>
            </a:extLst>
          </p:cNvPr>
          <p:cNvGraphicFramePr>
            <a:graphicFrameLocks noGrp="1"/>
          </p:cNvGraphicFramePr>
          <p:nvPr>
            <p:extLst>
              <p:ext uri="{D42A27DB-BD31-4B8C-83A1-F6EECF244321}">
                <p14:modId xmlns:p14="http://schemas.microsoft.com/office/powerpoint/2010/main" val="916960675"/>
              </p:ext>
            </p:extLst>
          </p:nvPr>
        </p:nvGraphicFramePr>
        <p:xfrm>
          <a:off x="760412" y="1905000"/>
          <a:ext cx="8458200" cy="4389170"/>
        </p:xfrm>
        <a:graphic>
          <a:graphicData uri="http://schemas.openxmlformats.org/drawingml/2006/table">
            <a:tbl>
              <a:tblPr firstRow="1" bandRow="1"/>
              <a:tblGrid>
                <a:gridCol w="4103750">
                  <a:extLst>
                    <a:ext uri="{9D8B030D-6E8A-4147-A177-3AD203B41FA5}">
                      <a16:colId xmlns:a16="http://schemas.microsoft.com/office/drawing/2014/main" val="20000"/>
                    </a:ext>
                  </a:extLst>
                </a:gridCol>
                <a:gridCol w="4354450">
                  <a:extLst>
                    <a:ext uri="{9D8B030D-6E8A-4147-A177-3AD203B41FA5}">
                      <a16:colId xmlns:a16="http://schemas.microsoft.com/office/drawing/2014/main" val="20001"/>
                    </a:ext>
                  </a:extLst>
                </a:gridCol>
              </a:tblGrid>
              <a:tr h="961913">
                <a:tc>
                  <a:txBody>
                    <a:bodyPr/>
                    <a:lstStyle>
                      <a:lvl1pPr marL="0" algn="l" defTabSz="914126" rtl="0" eaLnBrk="1" latinLnBrk="0" hangingPunct="1">
                        <a:defRPr sz="1799" b="1" kern="1200">
                          <a:solidFill>
                            <a:schemeClr val="lt1"/>
                          </a:solidFill>
                          <a:latin typeface="Calibri"/>
                        </a:defRPr>
                      </a:lvl1pPr>
                      <a:lvl2pPr marL="457063" algn="l" defTabSz="914126" rtl="0" eaLnBrk="1" latinLnBrk="0" hangingPunct="1">
                        <a:defRPr sz="1799" b="1" kern="1200">
                          <a:solidFill>
                            <a:schemeClr val="lt1"/>
                          </a:solidFill>
                          <a:latin typeface="Calibri"/>
                        </a:defRPr>
                      </a:lvl2pPr>
                      <a:lvl3pPr marL="914126" algn="l" defTabSz="914126" rtl="0" eaLnBrk="1" latinLnBrk="0" hangingPunct="1">
                        <a:defRPr sz="1799" b="1" kern="1200">
                          <a:solidFill>
                            <a:schemeClr val="lt1"/>
                          </a:solidFill>
                          <a:latin typeface="Calibri"/>
                        </a:defRPr>
                      </a:lvl3pPr>
                      <a:lvl4pPr marL="1371189" algn="l" defTabSz="914126" rtl="0" eaLnBrk="1" latinLnBrk="0" hangingPunct="1">
                        <a:defRPr sz="1799" b="1" kern="1200">
                          <a:solidFill>
                            <a:schemeClr val="lt1"/>
                          </a:solidFill>
                          <a:latin typeface="Calibri"/>
                        </a:defRPr>
                      </a:lvl4pPr>
                      <a:lvl5pPr marL="1828251" algn="l" defTabSz="914126" rtl="0" eaLnBrk="1" latinLnBrk="0" hangingPunct="1">
                        <a:defRPr sz="1799" b="1" kern="1200">
                          <a:solidFill>
                            <a:schemeClr val="lt1"/>
                          </a:solidFill>
                          <a:latin typeface="Calibri"/>
                        </a:defRPr>
                      </a:lvl5pPr>
                      <a:lvl6pPr marL="2285314" algn="l" defTabSz="914126" rtl="0" eaLnBrk="1" latinLnBrk="0" hangingPunct="1">
                        <a:defRPr sz="1799" b="1" kern="1200">
                          <a:solidFill>
                            <a:schemeClr val="lt1"/>
                          </a:solidFill>
                          <a:latin typeface="Calibri"/>
                        </a:defRPr>
                      </a:lvl6pPr>
                      <a:lvl7pPr marL="2742377" algn="l" defTabSz="914126" rtl="0" eaLnBrk="1" latinLnBrk="0" hangingPunct="1">
                        <a:defRPr sz="1799" b="1" kern="1200">
                          <a:solidFill>
                            <a:schemeClr val="lt1"/>
                          </a:solidFill>
                          <a:latin typeface="Calibri"/>
                        </a:defRPr>
                      </a:lvl7pPr>
                      <a:lvl8pPr marL="3199440" algn="l" defTabSz="914126" rtl="0" eaLnBrk="1" latinLnBrk="0" hangingPunct="1">
                        <a:defRPr sz="1799" b="1" kern="1200">
                          <a:solidFill>
                            <a:schemeClr val="lt1"/>
                          </a:solidFill>
                          <a:latin typeface="Calibri"/>
                        </a:defRPr>
                      </a:lvl8pPr>
                      <a:lvl9pPr marL="3656503" algn="l" defTabSz="914126" rtl="0" eaLnBrk="1" latinLnBrk="0" hangingPunct="1">
                        <a:defRPr sz="1799" b="1" kern="1200">
                          <a:solidFill>
                            <a:schemeClr val="lt1"/>
                          </a:solidFill>
                          <a:latin typeface="Calibri"/>
                        </a:defRPr>
                      </a:lvl9pPr>
                    </a:lstStyle>
                    <a:p>
                      <a:r>
                        <a:rPr lang="en-US" sz="3200" b="0" dirty="0">
                          <a:solidFill>
                            <a:schemeClr val="tx2"/>
                          </a:solidFill>
                          <a:latin typeface="Times New Roman" panose="02020603050405020304" pitchFamily="18" charset="0"/>
                          <a:cs typeface="Times New Roman" panose="02020603050405020304" pitchFamily="18" charset="0"/>
                        </a:rPr>
                        <a:t>Linking word of contrast</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b="1" kern="1200">
                          <a:solidFill>
                            <a:schemeClr val="lt1"/>
                          </a:solidFill>
                          <a:latin typeface="Calibri"/>
                        </a:defRPr>
                      </a:lvl1pPr>
                      <a:lvl2pPr marL="457063" algn="l" defTabSz="914126" rtl="0" eaLnBrk="1" latinLnBrk="0" hangingPunct="1">
                        <a:defRPr sz="1799" b="1" kern="1200">
                          <a:solidFill>
                            <a:schemeClr val="lt1"/>
                          </a:solidFill>
                          <a:latin typeface="Calibri"/>
                        </a:defRPr>
                      </a:lvl2pPr>
                      <a:lvl3pPr marL="914126" algn="l" defTabSz="914126" rtl="0" eaLnBrk="1" latinLnBrk="0" hangingPunct="1">
                        <a:defRPr sz="1799" b="1" kern="1200">
                          <a:solidFill>
                            <a:schemeClr val="lt1"/>
                          </a:solidFill>
                          <a:latin typeface="Calibri"/>
                        </a:defRPr>
                      </a:lvl3pPr>
                      <a:lvl4pPr marL="1371189" algn="l" defTabSz="914126" rtl="0" eaLnBrk="1" latinLnBrk="0" hangingPunct="1">
                        <a:defRPr sz="1799" b="1" kern="1200">
                          <a:solidFill>
                            <a:schemeClr val="lt1"/>
                          </a:solidFill>
                          <a:latin typeface="Calibri"/>
                        </a:defRPr>
                      </a:lvl4pPr>
                      <a:lvl5pPr marL="1828251" algn="l" defTabSz="914126" rtl="0" eaLnBrk="1" latinLnBrk="0" hangingPunct="1">
                        <a:defRPr sz="1799" b="1" kern="1200">
                          <a:solidFill>
                            <a:schemeClr val="lt1"/>
                          </a:solidFill>
                          <a:latin typeface="Calibri"/>
                        </a:defRPr>
                      </a:lvl5pPr>
                      <a:lvl6pPr marL="2285314" algn="l" defTabSz="914126" rtl="0" eaLnBrk="1" latinLnBrk="0" hangingPunct="1">
                        <a:defRPr sz="1799" b="1" kern="1200">
                          <a:solidFill>
                            <a:schemeClr val="lt1"/>
                          </a:solidFill>
                          <a:latin typeface="Calibri"/>
                        </a:defRPr>
                      </a:lvl6pPr>
                      <a:lvl7pPr marL="2742377" algn="l" defTabSz="914126" rtl="0" eaLnBrk="1" latinLnBrk="0" hangingPunct="1">
                        <a:defRPr sz="1799" b="1" kern="1200">
                          <a:solidFill>
                            <a:schemeClr val="lt1"/>
                          </a:solidFill>
                          <a:latin typeface="Calibri"/>
                        </a:defRPr>
                      </a:lvl7pPr>
                      <a:lvl8pPr marL="3199440" algn="l" defTabSz="914126" rtl="0" eaLnBrk="1" latinLnBrk="0" hangingPunct="1">
                        <a:defRPr sz="1799" b="1" kern="1200">
                          <a:solidFill>
                            <a:schemeClr val="lt1"/>
                          </a:solidFill>
                          <a:latin typeface="Calibri"/>
                        </a:defRPr>
                      </a:lvl8pPr>
                      <a:lvl9pPr marL="3656503" algn="l" defTabSz="914126" rtl="0" eaLnBrk="1" latinLnBrk="0" hangingPunct="1">
                        <a:defRPr sz="1799" b="1" kern="1200">
                          <a:solidFill>
                            <a:schemeClr val="lt1"/>
                          </a:solidFill>
                          <a:latin typeface="Calibri"/>
                        </a:defRPr>
                      </a:lvl9pPr>
                    </a:lstStyle>
                    <a:p>
                      <a:r>
                        <a:rPr lang="en-US" sz="5400" dirty="0">
                          <a:solidFill>
                            <a:schemeClr val="tx2"/>
                          </a:solidFill>
                        </a:rPr>
                        <a:t> </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5834">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b="0" dirty="0">
                          <a:solidFill>
                            <a:schemeClr val="tx2"/>
                          </a:solidFill>
                          <a:latin typeface="Times New Roman" panose="02020603050405020304" pitchFamily="18" charset="0"/>
                          <a:cs typeface="Times New Roman" panose="02020603050405020304" pitchFamily="18" charset="0"/>
                        </a:rPr>
                        <a:t>A compound noun</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5400" dirty="0">
                        <a:solidFill>
                          <a:schemeClr val="tx2"/>
                        </a:solidFill>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9251">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a:latin typeface="Times New Roman" panose="02020603050405020304" pitchFamily="18" charset="0"/>
                          <a:cs typeface="Times New Roman" panose="02020603050405020304" pitchFamily="18" charset="0"/>
                        </a:rPr>
                        <a:t> A metaphor</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1800" dirty="0"/>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0050">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a:latin typeface="Times New Roman" panose="02020603050405020304" pitchFamily="18" charset="0"/>
                          <a:cs typeface="Times New Roman" panose="02020603050405020304" pitchFamily="18" charset="0"/>
                        </a:rPr>
                        <a:t>A complex sentence</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pPr algn="l" rtl="0" eaLnBrk="0" fontAlgn="base" hangingPunct="0">
                        <a:spcBef>
                          <a:spcPct val="0"/>
                        </a:spcBef>
                        <a:spcAft>
                          <a:spcPct val="0"/>
                        </a:spcAft>
                      </a:pPr>
                      <a:endParaRPr lang="en-US" sz="4400" kern="1200" dirty="0">
                        <a:solidFill>
                          <a:schemeClr val="accent2"/>
                        </a:solidFill>
                        <a:latin typeface="Constantia" panose="02030602050306030303" pitchFamily="18" charset="0"/>
                        <a:ea typeface="ヒラギノ角ゴ ProN W3"/>
                        <a:sym typeface="Gill Sans" charset="0"/>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61913">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a:latin typeface="Times New Roman" panose="02020603050405020304" pitchFamily="18" charset="0"/>
                          <a:cs typeface="Times New Roman" panose="02020603050405020304" pitchFamily="18" charset="0"/>
                        </a:rPr>
                        <a:t>A simile</a:t>
                      </a:r>
                    </a:p>
                    <a:p>
                      <a:endParaRPr lang="en-US" sz="3200" dirty="0">
                        <a:latin typeface="Times New Roman" panose="02020603050405020304" pitchFamily="18" charset="0"/>
                        <a:cs typeface="Times New Roman" panose="02020603050405020304" pitchFamily="18" charset="0"/>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4800" dirty="0"/>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TextBox 1">
            <a:extLst>
              <a:ext uri="{FF2B5EF4-FFF2-40B4-BE49-F238E27FC236}">
                <a16:creationId xmlns:a16="http://schemas.microsoft.com/office/drawing/2014/main" id="{EE7274C9-B85B-E0C6-6A17-E6BD426B4220}"/>
              </a:ext>
            </a:extLst>
          </p:cNvPr>
          <p:cNvSpPr txBox="1">
            <a:spLocks noChangeArrowheads="1"/>
          </p:cNvSpPr>
          <p:nvPr/>
        </p:nvSpPr>
        <p:spPr bwMode="auto">
          <a:xfrm>
            <a:off x="68263" y="96838"/>
            <a:ext cx="11969749" cy="1077218"/>
          </a:xfrm>
          <a:prstGeom prst="rect">
            <a:avLst/>
          </a:prstGeom>
          <a:solidFill>
            <a:schemeClr val="accent1">
              <a:lumMod val="20000"/>
              <a:lumOff val="80000"/>
            </a:schemeClr>
          </a:solidFill>
          <a:ln>
            <a:noFill/>
          </a:ln>
        </p:spPr>
        <p:txBody>
          <a:bodyPr wrap="square">
            <a:spAutoFit/>
          </a:bodyPr>
          <a:lstStyle>
            <a:lvl1pPr>
              <a:defRPr sz="5600">
                <a:solidFill>
                  <a:srgbClr val="000000"/>
                </a:solidFill>
                <a:latin typeface="Gill Sans" charset="0"/>
                <a:ea typeface="ヒラギノ角ゴ ProN W3"/>
                <a:cs typeface="ヒラギノ角ゴ ProN W3"/>
                <a:sym typeface="Gill Sans" charset="0"/>
              </a:defRPr>
            </a:lvl1pPr>
            <a:lvl2pPr marL="742950" indent="-285750">
              <a:defRPr sz="5600">
                <a:solidFill>
                  <a:srgbClr val="000000"/>
                </a:solidFill>
                <a:latin typeface="Gill Sans" charset="0"/>
                <a:ea typeface="ヒラギノ角ゴ ProN W3"/>
                <a:cs typeface="ヒラギノ角ゴ ProN W3"/>
                <a:sym typeface="Gill Sans" charset="0"/>
              </a:defRPr>
            </a:lvl2pPr>
            <a:lvl3pPr marL="1143000" indent="-228600">
              <a:defRPr sz="5600">
                <a:solidFill>
                  <a:srgbClr val="000000"/>
                </a:solidFill>
                <a:latin typeface="Gill Sans" charset="0"/>
                <a:ea typeface="ヒラギノ角ゴ ProN W3"/>
                <a:cs typeface="ヒラギノ角ゴ ProN W3"/>
                <a:sym typeface="Gill Sans" charset="0"/>
              </a:defRPr>
            </a:lvl3pPr>
            <a:lvl4pPr marL="1600200" indent="-228600">
              <a:defRPr sz="5600">
                <a:solidFill>
                  <a:srgbClr val="000000"/>
                </a:solidFill>
                <a:latin typeface="Gill Sans" charset="0"/>
                <a:ea typeface="ヒラギノ角ゴ ProN W3"/>
                <a:cs typeface="ヒラギノ角ゴ ProN W3"/>
                <a:sym typeface="Gill Sans" charset="0"/>
              </a:defRPr>
            </a:lvl4pPr>
            <a:lvl5pPr marL="2057400" indent="-228600">
              <a:defRPr sz="5600">
                <a:solidFill>
                  <a:srgbClr val="000000"/>
                </a:solidFill>
                <a:latin typeface="Gill Sans" charset="0"/>
                <a:ea typeface="ヒラギノ角ゴ ProN W3"/>
                <a:cs typeface="ヒラギノ角ゴ ProN W3"/>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9pPr>
          </a:lstStyle>
          <a:p>
            <a:pPr eaLnBrk="0" fontAlgn="base" hangingPunct="0">
              <a:spcBef>
                <a:spcPct val="0"/>
              </a:spcBef>
              <a:spcAft>
                <a:spcPct val="0"/>
              </a:spcAft>
            </a:pPr>
            <a:r>
              <a:rPr lang="en-US" altLang="en-US" sz="3200" dirty="0">
                <a:solidFill>
                  <a:srgbClr val="BD582C"/>
                </a:solidFill>
                <a:latin typeface="Constantia" panose="02030602050306030303" pitchFamily="18" charset="0"/>
              </a:rPr>
              <a:t>Look at the text and find the following- write them in a table in your  copybook</a:t>
            </a:r>
          </a:p>
        </p:txBody>
      </p:sp>
    </p:spTree>
    <p:extLst>
      <p:ext uri="{BB962C8B-B14F-4D97-AF65-F5344CB8AC3E}">
        <p14:creationId xmlns:p14="http://schemas.microsoft.com/office/powerpoint/2010/main" val="36336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3D617-52AD-ACCA-2CC2-91E24A919601}"/>
              </a:ext>
            </a:extLst>
          </p:cNvPr>
          <p:cNvSpPr>
            <a:spLocks noGrp="1"/>
          </p:cNvSpPr>
          <p:nvPr>
            <p:ph type="title"/>
          </p:nvPr>
        </p:nvSpPr>
        <p:spPr>
          <a:xfrm>
            <a:off x="150812" y="152400"/>
            <a:ext cx="6038172" cy="649510"/>
          </a:xfrm>
        </p:spPr>
        <p:txBody>
          <a:bodyPr>
            <a:normAutofit/>
          </a:bodyPr>
          <a:lstStyle/>
          <a:p>
            <a:r>
              <a:rPr lang="en-US" dirty="0"/>
              <a:t>Text “Lechuguilla”</a:t>
            </a:r>
          </a:p>
        </p:txBody>
      </p:sp>
      <p:sp>
        <p:nvSpPr>
          <p:cNvPr id="22" name="TextBox 21">
            <a:extLst>
              <a:ext uri="{FF2B5EF4-FFF2-40B4-BE49-F238E27FC236}">
                <a16:creationId xmlns:a16="http://schemas.microsoft.com/office/drawing/2014/main" id="{C0A2E7B0-1062-5A84-6867-685BDC21F771}"/>
              </a:ext>
            </a:extLst>
          </p:cNvPr>
          <p:cNvSpPr txBox="1"/>
          <p:nvPr/>
        </p:nvSpPr>
        <p:spPr>
          <a:xfrm>
            <a:off x="-1" y="762000"/>
            <a:ext cx="12038013" cy="5214248"/>
          </a:xfrm>
          <a:prstGeom prst="rect">
            <a:avLst/>
          </a:prstGeom>
          <a:solidFill>
            <a:schemeClr val="bg1"/>
          </a:solidFill>
        </p:spPr>
        <p:txBody>
          <a:bodyPr wrap="square">
            <a:spAutoFit/>
          </a:bodyPr>
          <a:lstStyle/>
          <a:p>
            <a:pPr marL="625475" marR="0">
              <a:spcBef>
                <a:spcPts val="495"/>
              </a:spcBef>
              <a:spcAft>
                <a:spcPts val="0"/>
              </a:spcAft>
            </a:pPr>
            <a:r>
              <a:rPr lang="en-US" sz="3600" dirty="0">
                <a:effectLst/>
                <a:latin typeface="Times New Roman" panose="02020603050405020304" pitchFamily="18" charset="0"/>
                <a:ea typeface="Microsoft Sans Serif" panose="020B0604020202020204" pitchFamily="34" charset="0"/>
              </a:rPr>
              <a:t>Tim Cahill is an experienced </a:t>
            </a:r>
            <a:r>
              <a:rPr lang="en-US" sz="3600" b="1" dirty="0">
                <a:solidFill>
                  <a:srgbClr val="00B050"/>
                </a:solidFill>
                <a:effectLst/>
                <a:latin typeface="Times New Roman" panose="02020603050405020304" pitchFamily="18" charset="0"/>
                <a:ea typeface="Microsoft Sans Serif" panose="020B0604020202020204" pitchFamily="34" charset="0"/>
              </a:rPr>
              <a:t>caver</a:t>
            </a:r>
            <a:r>
              <a:rPr lang="en-US" sz="3600" dirty="0">
                <a:effectLst/>
                <a:latin typeface="Times New Roman" panose="02020603050405020304" pitchFamily="18" charset="0"/>
                <a:ea typeface="Microsoft Sans Serif" panose="020B0604020202020204" pitchFamily="34" charset="0"/>
              </a:rPr>
              <a:t>. Here, he is exploring Lechuguilla, an underground cave.</a:t>
            </a:r>
          </a:p>
          <a:p>
            <a:pPr marL="625475" marR="0">
              <a:spcBef>
                <a:spcPts val="495"/>
              </a:spcBef>
              <a:spcAft>
                <a:spcPts val="0"/>
              </a:spcAft>
            </a:pPr>
            <a:r>
              <a:rPr lang="en-US" sz="3600" dirty="0">
                <a:effectLst/>
                <a:latin typeface="Times New Roman" panose="02020603050405020304" pitchFamily="18" charset="0"/>
                <a:ea typeface="Microsoft Sans Serif" panose="020B0604020202020204" pitchFamily="34" charset="0"/>
              </a:rPr>
              <a:t>***</a:t>
            </a:r>
          </a:p>
          <a:p>
            <a:pPr marL="625475" marR="0">
              <a:spcBef>
                <a:spcPts val="495"/>
              </a:spcBef>
              <a:spcAft>
                <a:spcPts val="0"/>
              </a:spcAft>
            </a:pPr>
            <a:r>
              <a:rPr lang="en-US" sz="3600" dirty="0">
                <a:effectLst/>
                <a:latin typeface="Times New Roman" panose="02020603050405020304" pitchFamily="18" charset="0"/>
                <a:ea typeface="Microsoft Sans Serif" panose="020B0604020202020204" pitchFamily="34" charset="0"/>
              </a:rPr>
              <a:t>I loved this little room, 305 </a:t>
            </a:r>
            <a:r>
              <a:rPr lang="en-US" sz="3600" dirty="0" err="1">
                <a:effectLst/>
                <a:latin typeface="Times New Roman" panose="02020603050405020304" pitchFamily="18" charset="0"/>
                <a:ea typeface="Microsoft Sans Serif" panose="020B0604020202020204" pitchFamily="34" charset="0"/>
              </a:rPr>
              <a:t>metres</a:t>
            </a:r>
            <a:r>
              <a:rPr lang="en-US" sz="3600" dirty="0">
                <a:effectLst/>
                <a:latin typeface="Times New Roman" panose="02020603050405020304" pitchFamily="18" charset="0"/>
                <a:ea typeface="Microsoft Sans Serif" panose="020B0604020202020204" pitchFamily="34" charset="0"/>
              </a:rPr>
              <a:t> below the surface of the earth. It had been my home for four days, and these last black seven or eight hours would be my final chance to </a:t>
            </a:r>
            <a:r>
              <a:rPr lang="en-US" sz="3600" b="1" dirty="0" err="1">
                <a:solidFill>
                  <a:srgbClr val="00B050"/>
                </a:solidFill>
                <a:effectLst/>
                <a:latin typeface="Times New Roman" panose="02020603050405020304" pitchFamily="18" charset="0"/>
                <a:ea typeface="Microsoft Sans Serif" panose="020B0604020202020204" pitchFamily="34" charset="0"/>
              </a:rPr>
              <a:t>savour</a:t>
            </a:r>
            <a:r>
              <a:rPr lang="en-US" sz="3600" dirty="0">
                <a:effectLst/>
                <a:latin typeface="Times New Roman" panose="02020603050405020304" pitchFamily="18" charset="0"/>
                <a:ea typeface="Microsoft Sans Serif" panose="020B0604020202020204" pitchFamily="34" charset="0"/>
              </a:rPr>
              <a:t> the wonder.</a:t>
            </a:r>
          </a:p>
          <a:p>
            <a:pPr marL="625475" marR="0">
              <a:spcBef>
                <a:spcPts val="495"/>
              </a:spcBef>
              <a:spcAft>
                <a:spcPts val="0"/>
              </a:spcAft>
            </a:pPr>
            <a:r>
              <a:rPr lang="en-US" sz="3600" dirty="0">
                <a:effectLst/>
                <a:latin typeface="Times New Roman" panose="02020603050405020304" pitchFamily="18" charset="0"/>
                <a:ea typeface="Microsoft Sans Serif" panose="020B0604020202020204" pitchFamily="34" charset="0"/>
              </a:rPr>
              <a:t>Alone.</a:t>
            </a:r>
          </a:p>
          <a:p>
            <a:pPr marL="625475" marR="0">
              <a:spcBef>
                <a:spcPts val="495"/>
              </a:spcBef>
              <a:spcAft>
                <a:spcPts val="0"/>
              </a:spcAft>
            </a:pPr>
            <a:endParaRPr lang="en-US" sz="1200" dirty="0">
              <a:effectLst/>
              <a:latin typeface="Microsoft Sans Serif" panose="020B0604020202020204" pitchFamily="34" charset="0"/>
              <a:ea typeface="Microsoft Sans Serif" panose="020B0604020202020204" pitchFamily="34" charset="0"/>
            </a:endParaRPr>
          </a:p>
          <a:p>
            <a:pPr marL="0" marR="144780" algn="r">
              <a:spcBef>
                <a:spcPts val="0"/>
              </a:spcBef>
              <a:spcAft>
                <a:spcPts val="0"/>
              </a:spcAft>
            </a:pPr>
            <a:r>
              <a:rPr lang="en-US" sz="1200" i="1" dirty="0">
                <a:effectLst/>
                <a:latin typeface="Times New Roman" panose="02020603050405020304" pitchFamily="18" charset="0"/>
                <a:ea typeface="Microsoft Sans Serif" panose="020B0604020202020204" pitchFamily="34" charset="0"/>
              </a:rPr>
              <a:t>Written</a:t>
            </a:r>
            <a:r>
              <a:rPr lang="en-US" sz="1200" i="1" spc="-80" dirty="0">
                <a:effectLst/>
                <a:latin typeface="Times New Roman" panose="02020603050405020304" pitchFamily="18" charset="0"/>
                <a:ea typeface="Microsoft Sans Serif" panose="020B0604020202020204" pitchFamily="34" charset="0"/>
              </a:rPr>
              <a:t> </a:t>
            </a:r>
            <a:r>
              <a:rPr lang="en-US" sz="1200" i="1" dirty="0">
                <a:effectLst/>
                <a:latin typeface="Times New Roman" panose="02020603050405020304" pitchFamily="18" charset="0"/>
                <a:ea typeface="Microsoft Sans Serif" panose="020B0604020202020204" pitchFamily="34" charset="0"/>
              </a:rPr>
              <a:t>by</a:t>
            </a:r>
            <a:r>
              <a:rPr lang="en-US" sz="1200" i="1" spc="-75" dirty="0">
                <a:effectLst/>
                <a:latin typeface="Times New Roman" panose="02020603050405020304" pitchFamily="18" charset="0"/>
                <a:ea typeface="Microsoft Sans Serif" panose="020B0604020202020204" pitchFamily="34" charset="0"/>
              </a:rPr>
              <a:t> </a:t>
            </a:r>
            <a:r>
              <a:rPr lang="en-US" sz="1200" i="1" dirty="0">
                <a:effectLst/>
                <a:latin typeface="Times New Roman" panose="02020603050405020304" pitchFamily="18" charset="0"/>
                <a:ea typeface="Microsoft Sans Serif" panose="020B0604020202020204" pitchFamily="34" charset="0"/>
              </a:rPr>
              <a:t>Rosie</a:t>
            </a:r>
            <a:r>
              <a:rPr lang="en-US" sz="1200" i="1" spc="-75" dirty="0">
                <a:effectLst/>
                <a:latin typeface="Times New Roman" panose="02020603050405020304" pitchFamily="18" charset="0"/>
                <a:ea typeface="Microsoft Sans Serif" panose="020B0604020202020204" pitchFamily="34" charset="0"/>
              </a:rPr>
              <a:t> </a:t>
            </a:r>
            <a:r>
              <a:rPr lang="en-US" sz="1200" i="1" spc="-10" dirty="0">
                <a:effectLst/>
                <a:latin typeface="Times New Roman" panose="02020603050405020304" pitchFamily="18" charset="0"/>
                <a:ea typeface="Microsoft Sans Serif" panose="020B0604020202020204" pitchFamily="34" charset="0"/>
              </a:rPr>
              <a:t>Summers</a:t>
            </a:r>
            <a:endParaRPr lang="en-US" sz="1100" dirty="0">
              <a:effectLst/>
              <a:latin typeface="Microsoft Sans Serif" panose="020B0604020202020204" pitchFamily="34" charset="0"/>
              <a:ea typeface="Microsoft Sans Serif" panose="020B0604020202020204" pitchFamily="34" charset="0"/>
            </a:endParaRPr>
          </a:p>
        </p:txBody>
      </p:sp>
      <p:sp>
        <p:nvSpPr>
          <p:cNvPr id="23" name="TextBox 22">
            <a:extLst>
              <a:ext uri="{FF2B5EF4-FFF2-40B4-BE49-F238E27FC236}">
                <a16:creationId xmlns:a16="http://schemas.microsoft.com/office/drawing/2014/main" id="{67C09B41-5F04-7881-A86F-D7CD97852B5D}"/>
              </a:ext>
            </a:extLst>
          </p:cNvPr>
          <p:cNvSpPr txBox="1"/>
          <p:nvPr/>
        </p:nvSpPr>
        <p:spPr>
          <a:xfrm>
            <a:off x="2360613" y="4800600"/>
            <a:ext cx="1066800"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taste</a:t>
            </a:r>
          </a:p>
        </p:txBody>
      </p:sp>
      <p:cxnSp>
        <p:nvCxnSpPr>
          <p:cNvPr id="24" name="Straight Arrow Connector 23">
            <a:extLst>
              <a:ext uri="{FF2B5EF4-FFF2-40B4-BE49-F238E27FC236}">
                <a16:creationId xmlns:a16="http://schemas.microsoft.com/office/drawing/2014/main" id="{55702CE4-2164-AAB8-88E1-CA75E5BA8EF7}"/>
              </a:ext>
            </a:extLst>
          </p:cNvPr>
          <p:cNvCxnSpPr>
            <a:cxnSpLocks/>
          </p:cNvCxnSpPr>
          <p:nvPr/>
        </p:nvCxnSpPr>
        <p:spPr>
          <a:xfrm>
            <a:off x="1903412" y="4650368"/>
            <a:ext cx="457201" cy="302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AB774F-E089-53BC-A43D-2D1E637E5459}"/>
              </a:ext>
            </a:extLst>
          </p:cNvPr>
          <p:cNvSpPr txBox="1"/>
          <p:nvPr/>
        </p:nvSpPr>
        <p:spPr>
          <a:xfrm>
            <a:off x="2064580" y="5612493"/>
            <a:ext cx="6315832" cy="560153"/>
          </a:xfrm>
          <a:prstGeom prst="rect">
            <a:avLst/>
          </a:prstGeom>
          <a:solidFill>
            <a:schemeClr val="accent2">
              <a:lumMod val="20000"/>
              <a:lumOff val="80000"/>
            </a:schemeClr>
          </a:solidFill>
        </p:spPr>
        <p:txBody>
          <a:bodyPr wrap="square" rtlCol="0">
            <a:spAutoFit/>
          </a:bodyPr>
          <a:lstStyle/>
          <a:p>
            <a:pPr>
              <a:lnSpc>
                <a:spcPct val="95000"/>
              </a:lnSpc>
            </a:pPr>
            <a:r>
              <a:rPr lang="en-US" sz="3200" dirty="0"/>
              <a:t>What  is the effect of the metaphor?</a:t>
            </a:r>
          </a:p>
        </p:txBody>
      </p:sp>
      <p:sp>
        <p:nvSpPr>
          <p:cNvPr id="5" name="TextBox 4">
            <a:extLst>
              <a:ext uri="{FF2B5EF4-FFF2-40B4-BE49-F238E27FC236}">
                <a16:creationId xmlns:a16="http://schemas.microsoft.com/office/drawing/2014/main" id="{7F983DE3-BB3B-74EB-27AC-6F774F997D8D}"/>
              </a:ext>
            </a:extLst>
          </p:cNvPr>
          <p:cNvSpPr txBox="1"/>
          <p:nvPr/>
        </p:nvSpPr>
        <p:spPr>
          <a:xfrm>
            <a:off x="6006531" y="315443"/>
            <a:ext cx="4820550" cy="566309"/>
          </a:xfrm>
          <a:prstGeom prst="rect">
            <a:avLst/>
          </a:prstGeom>
          <a:solidFill>
            <a:schemeClr val="bg2"/>
          </a:solidFill>
        </p:spPr>
        <p:txBody>
          <a:bodyPr wrap="none" rtlCol="0">
            <a:spAutoFit/>
          </a:bodyPr>
          <a:lstStyle/>
          <a:p>
            <a:pPr>
              <a:lnSpc>
                <a:spcPct val="95000"/>
              </a:lnSpc>
            </a:pPr>
            <a:r>
              <a:rPr lang="en-US" sz="3200" b="1" dirty="0">
                <a:solidFill>
                  <a:schemeClr val="accent1"/>
                </a:solidFill>
                <a:latin typeface="Bradley Hand ITC" panose="03070402050302030203" pitchFamily="66" charset="0"/>
              </a:rPr>
              <a:t>A person who explores caves</a:t>
            </a:r>
          </a:p>
        </p:txBody>
      </p:sp>
      <p:cxnSp>
        <p:nvCxnSpPr>
          <p:cNvPr id="8" name="Straight Connector 7">
            <a:extLst>
              <a:ext uri="{FF2B5EF4-FFF2-40B4-BE49-F238E27FC236}">
                <a16:creationId xmlns:a16="http://schemas.microsoft.com/office/drawing/2014/main" id="{BF1D69FB-B804-9CCA-244B-72B9DA6D5692}"/>
              </a:ext>
            </a:extLst>
          </p:cNvPr>
          <p:cNvCxnSpPr/>
          <p:nvPr/>
        </p:nvCxnSpPr>
        <p:spPr>
          <a:xfrm>
            <a:off x="760412" y="4191000"/>
            <a:ext cx="472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9F9E15-C351-5D5C-2C77-A7501670A68B}"/>
              </a:ext>
            </a:extLst>
          </p:cNvPr>
          <p:cNvSpPr txBox="1"/>
          <p:nvPr/>
        </p:nvSpPr>
        <p:spPr>
          <a:xfrm>
            <a:off x="1216024" y="497896"/>
            <a:ext cx="9753600" cy="6740307"/>
          </a:xfrm>
          <a:prstGeom prst="rect">
            <a:avLst/>
          </a:prstGeom>
          <a:solidFill>
            <a:schemeClr val="bg1"/>
          </a:solidFill>
        </p:spPr>
        <p:txBody>
          <a:bodyPr wrap="square">
            <a:spAutoFit/>
          </a:bodyPr>
          <a:lstStyle/>
          <a:p>
            <a:pPr marL="625475" marR="179705" lvl="0" indent="0" algn="l" defTabSz="914400" rtl="0" eaLnBrk="1" fontAlgn="auto" latinLnBrk="0" hangingPunct="1">
              <a:lnSpc>
                <a:spcPct val="100000"/>
              </a:lnSpc>
              <a:spcBef>
                <a:spcPts val="5"/>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endParaRPr>
          </a:p>
          <a:p>
            <a:pPr marL="625475" marR="179705" lvl="0" indent="0" algn="l" defTabSz="914400" rtl="0" eaLnBrk="1" fontAlgn="auto" latinLnBrk="0" hangingPunct="1">
              <a:lnSpc>
                <a:spcPct val="100000"/>
              </a:lnSpc>
              <a:spcBef>
                <a:spcPts val="5"/>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Lechuguilla is a hot cave. The temperature is a constant 20 degrees Celsius, and the humidity</a:t>
            </a:r>
          </a:p>
          <a:p>
            <a:pPr marL="625475" marR="179705" lvl="0" indent="0" algn="l" defTabSz="914400" rtl="0" eaLnBrk="1" fontAlgn="auto" latinLnBrk="0" hangingPunct="1">
              <a:lnSpc>
                <a:spcPct val="100000"/>
              </a:lnSpc>
              <a:spcBef>
                <a:spcPts val="5"/>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is over 99 per cent. The passage itself was </a:t>
            </a: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icrosoft Sans Serif" panose="020B0604020202020204" pitchFamily="34" charset="0"/>
                <a:cs typeface="+mn-cs"/>
              </a:rPr>
              <a:t>tubular,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about 2.4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Sans Serif" panose="020B0604020202020204" pitchFamily="34" charset="0"/>
                <a:cs typeface="+mn-cs"/>
              </a:rPr>
              <a:t>metres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in diameter, and it was </a:t>
            </a:r>
            <a:r>
              <a:rPr lang="en-US" sz="3600" dirty="0">
                <a:solidFill>
                  <a:prstClr val="black"/>
                </a:solidFill>
                <a:latin typeface="Times New Roman" panose="02020603050405020304" pitchFamily="18" charset="0"/>
                <a:ea typeface="Microsoft Sans Serif" panose="020B0604020202020204" pitchFamily="34" charset="0"/>
              </a:rPr>
              <a:t>perfectly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white, very crystalline, so that the walls and ceiling all shone glittery bright in the light from my helmet. The heat from my body </a:t>
            </a: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icrosoft Sans Serif" panose="020B0604020202020204" pitchFamily="34" charset="0"/>
                <a:cs typeface="+mn-cs"/>
              </a:rPr>
              <a:t>loosened</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 few of the crystals from the ceiling so it looked as if it were snowing in Lechuguilla Cave.</a:t>
            </a:r>
          </a:p>
          <a:p>
            <a:pPr marL="625475" marR="179705" lvl="0" indent="0" algn="l" defTabSz="914400" rtl="0" eaLnBrk="1" fontAlgn="auto" latinLnBrk="0" hangingPunct="1">
              <a:lnSpc>
                <a:spcPct val="100000"/>
              </a:lnSpc>
              <a:spcBef>
                <a:spcPts val="5"/>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endParaRPr>
          </a:p>
        </p:txBody>
      </p:sp>
      <p:sp>
        <p:nvSpPr>
          <p:cNvPr id="10" name="TextBox 9">
            <a:extLst>
              <a:ext uri="{FF2B5EF4-FFF2-40B4-BE49-F238E27FC236}">
                <a16:creationId xmlns:a16="http://schemas.microsoft.com/office/drawing/2014/main" id="{EFF9C2CA-5F61-12B8-9605-653D08548E28}"/>
              </a:ext>
            </a:extLst>
          </p:cNvPr>
          <p:cNvSpPr txBox="1"/>
          <p:nvPr/>
        </p:nvSpPr>
        <p:spPr>
          <a:xfrm>
            <a:off x="760412" y="304800"/>
            <a:ext cx="5125121" cy="584775"/>
          </a:xfrm>
          <a:prstGeom prst="rect">
            <a:avLst/>
          </a:prstGeom>
          <a:solidFill>
            <a:schemeClr val="accent2">
              <a:lumMod val="20000"/>
              <a:lumOff val="80000"/>
            </a:schemeClr>
          </a:solidFill>
        </p:spPr>
        <p:txBody>
          <a:bodyPr wrap="none" rtlCol="0">
            <a:spAutoFit/>
          </a:bodyPr>
          <a:lstStyle/>
          <a:p>
            <a:r>
              <a:rPr lang="en-US" sz="3200" b="1" dirty="0">
                <a:solidFill>
                  <a:schemeClr val="accent1"/>
                </a:solidFill>
                <a:latin typeface="Bahnschrift SemiLight Condensed" panose="020B0502040204020203" pitchFamily="34" charset="0"/>
              </a:rPr>
              <a:t>Notice the P.E.E paragraph structure</a:t>
            </a:r>
          </a:p>
        </p:txBody>
      </p:sp>
      <p:sp>
        <p:nvSpPr>
          <p:cNvPr id="11" name="TextBox 10">
            <a:extLst>
              <a:ext uri="{FF2B5EF4-FFF2-40B4-BE49-F238E27FC236}">
                <a16:creationId xmlns:a16="http://schemas.microsoft.com/office/drawing/2014/main" id="{A4789CE6-0095-57B8-BC42-32FC5F67CDF5}"/>
              </a:ext>
            </a:extLst>
          </p:cNvPr>
          <p:cNvSpPr txBox="1"/>
          <p:nvPr/>
        </p:nvSpPr>
        <p:spPr>
          <a:xfrm>
            <a:off x="19791" y="5104213"/>
            <a:ext cx="1979414"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Less tight</a:t>
            </a:r>
          </a:p>
        </p:txBody>
      </p:sp>
      <p:sp>
        <p:nvSpPr>
          <p:cNvPr id="13" name="TextBox 12">
            <a:extLst>
              <a:ext uri="{FF2B5EF4-FFF2-40B4-BE49-F238E27FC236}">
                <a16:creationId xmlns:a16="http://schemas.microsoft.com/office/drawing/2014/main" id="{59C64648-66D5-7E95-7CC7-6FDC281DF37D}"/>
              </a:ext>
            </a:extLst>
          </p:cNvPr>
          <p:cNvSpPr txBox="1"/>
          <p:nvPr/>
        </p:nvSpPr>
        <p:spPr>
          <a:xfrm>
            <a:off x="1598612" y="1232352"/>
            <a:ext cx="5257800" cy="707886"/>
          </a:xfrm>
          <a:prstGeom prst="rect">
            <a:avLst/>
          </a:prstGeom>
          <a:noFill/>
        </p:spPr>
        <p:txBody>
          <a:bodyPr wrap="square">
            <a:spAutoFit/>
          </a:bodyPr>
          <a:lstStyle/>
          <a:p>
            <a:r>
              <a:rPr lang="en-US" sz="4000" dirty="0">
                <a:highlight>
                  <a:srgbClr val="FFFF00"/>
                </a:highlight>
              </a:rPr>
              <a:t>Lechuguilla is a hot cave</a:t>
            </a:r>
          </a:p>
        </p:txBody>
      </p:sp>
      <p:sp>
        <p:nvSpPr>
          <p:cNvPr id="5" name="TextBox 4">
            <a:extLst>
              <a:ext uri="{FF2B5EF4-FFF2-40B4-BE49-F238E27FC236}">
                <a16:creationId xmlns:a16="http://schemas.microsoft.com/office/drawing/2014/main" id="{93B88F5B-13F9-1C6A-0E92-A4708DD0939D}"/>
              </a:ext>
            </a:extLst>
          </p:cNvPr>
          <p:cNvSpPr txBox="1"/>
          <p:nvPr/>
        </p:nvSpPr>
        <p:spPr>
          <a:xfrm>
            <a:off x="5949226" y="470649"/>
            <a:ext cx="4368247" cy="646331"/>
          </a:xfrm>
          <a:prstGeom prst="rect">
            <a:avLst/>
          </a:prstGeom>
          <a:noFill/>
        </p:spPr>
        <p:txBody>
          <a:bodyPr wrap="none" rtlCol="0">
            <a:spAutoFit/>
          </a:bodyPr>
          <a:lstStyle/>
          <a:p>
            <a:r>
              <a:rPr lang="en-US" sz="3600" dirty="0"/>
              <a:t>Topic sentence (point)</a:t>
            </a:r>
          </a:p>
        </p:txBody>
      </p:sp>
      <p:cxnSp>
        <p:nvCxnSpPr>
          <p:cNvPr id="8" name="Straight Arrow Connector 7">
            <a:extLst>
              <a:ext uri="{FF2B5EF4-FFF2-40B4-BE49-F238E27FC236}">
                <a16:creationId xmlns:a16="http://schemas.microsoft.com/office/drawing/2014/main" id="{25919D9C-7436-2A19-C2DA-B32A4C58FD98}"/>
              </a:ext>
            </a:extLst>
          </p:cNvPr>
          <p:cNvCxnSpPr>
            <a:cxnSpLocks/>
            <a:endCxn id="5" idx="1"/>
          </p:cNvCxnSpPr>
          <p:nvPr/>
        </p:nvCxnSpPr>
        <p:spPr>
          <a:xfrm flipV="1">
            <a:off x="4082326" y="793815"/>
            <a:ext cx="1866900" cy="66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22980F-062F-0C19-F7BC-291D7DBCD9C8}"/>
              </a:ext>
            </a:extLst>
          </p:cNvPr>
          <p:cNvSpPr txBox="1"/>
          <p:nvPr/>
        </p:nvSpPr>
        <p:spPr>
          <a:xfrm>
            <a:off x="684213" y="1157929"/>
            <a:ext cx="9906000" cy="3970318"/>
          </a:xfrm>
          <a:prstGeom prst="rect">
            <a:avLst/>
          </a:prstGeom>
          <a:noFill/>
        </p:spPr>
        <p:txBody>
          <a:bodyPr wrap="square">
            <a:spAutoFit/>
          </a:bodyPr>
          <a:lstStyle/>
          <a:p>
            <a:pPr marL="625475" marR="179705" lvl="0" indent="0" algn="l" defTabSz="914400" rtl="0" eaLnBrk="1" fontAlgn="auto" latinLnBrk="0" hangingPunct="1">
              <a:lnSpc>
                <a:spcPct val="100000"/>
              </a:lnSpc>
              <a:spcBef>
                <a:spcPts val="5"/>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36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icrosoft Sans Serif" panose="020B0604020202020204" pitchFamily="34" charset="0"/>
                <a:cs typeface="+mn-cs"/>
              </a:rPr>
              <a:t>The temperature is a  constant 20 degrees Celsius, and the humidity</a:t>
            </a:r>
          </a:p>
          <a:p>
            <a:pPr marL="625475" marR="179705" lvl="0" indent="0" algn="l" defTabSz="914400" rtl="0" eaLnBrk="1" fontAlgn="auto" latinLnBrk="0" hangingPunct="1">
              <a:lnSpc>
                <a:spcPct val="100000"/>
              </a:lnSpc>
              <a:spcBef>
                <a:spcPts val="5"/>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icrosoft Sans Serif" panose="020B0604020202020204" pitchFamily="34" charset="0"/>
                <a:cs typeface="+mn-cs"/>
              </a:rPr>
              <a:t>is over 99 per cent. The passage itself was </a:t>
            </a:r>
            <a:r>
              <a:rPr kumimoji="0" lang="en-US" sz="3600" b="1" i="0" u="none" strike="noStrike" kern="1200" cap="none" spc="0" normalizeH="0" baseline="0" noProof="0" dirty="0">
                <a:ln>
                  <a:noFill/>
                </a:ln>
                <a:solidFill>
                  <a:srgbClr val="00B050"/>
                </a:solidFill>
                <a:effectLst/>
                <a:highlight>
                  <a:srgbClr val="00FFFF"/>
                </a:highlight>
                <a:uLnTx/>
                <a:uFillTx/>
                <a:latin typeface="Times New Roman" panose="02020603050405020304" pitchFamily="18" charset="0"/>
                <a:ea typeface="Microsoft Sans Serif" panose="020B0604020202020204" pitchFamily="34" charset="0"/>
                <a:cs typeface="+mn-cs"/>
              </a:rPr>
              <a:t>tubular, </a:t>
            </a:r>
            <a:r>
              <a:rPr kumimoji="0" lang="en-US" sz="36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icrosoft Sans Serif" panose="020B0604020202020204" pitchFamily="34" charset="0"/>
                <a:cs typeface="+mn-cs"/>
              </a:rPr>
              <a:t>about 2.4 </a:t>
            </a:r>
            <a:r>
              <a:rPr kumimoji="0" lang="en-US" sz="3600" b="0" i="0" u="none" strike="noStrike" kern="1200" cap="none" spc="0" normalizeH="0" baseline="0" noProof="0" dirty="0" err="1">
                <a:ln>
                  <a:noFill/>
                </a:ln>
                <a:solidFill>
                  <a:prstClr val="black"/>
                </a:solidFill>
                <a:effectLst/>
                <a:highlight>
                  <a:srgbClr val="00FFFF"/>
                </a:highlight>
                <a:uLnTx/>
                <a:uFillTx/>
                <a:latin typeface="Times New Roman" panose="02020603050405020304" pitchFamily="18" charset="0"/>
                <a:ea typeface="Microsoft Sans Serif" panose="020B0604020202020204" pitchFamily="34" charset="0"/>
                <a:cs typeface="+mn-cs"/>
              </a:rPr>
              <a:t>metres</a:t>
            </a:r>
            <a:r>
              <a:rPr kumimoji="0" lang="en-US" sz="36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icrosoft Sans Serif" panose="020B0604020202020204" pitchFamily="34" charset="0"/>
                <a:cs typeface="+mn-cs"/>
              </a:rPr>
              <a:t> in diameter, and it was perfectly white, very crystalline, so that the walls and ceiling all shone glittery bright in the light from my helmet.</a:t>
            </a:r>
            <a:endParaRPr lang="en-US" sz="3600" dirty="0">
              <a:highlight>
                <a:srgbClr val="00FFFF"/>
              </a:highlight>
            </a:endParaRPr>
          </a:p>
        </p:txBody>
      </p:sp>
      <p:sp>
        <p:nvSpPr>
          <p:cNvPr id="18" name="TextBox 17">
            <a:extLst>
              <a:ext uri="{FF2B5EF4-FFF2-40B4-BE49-F238E27FC236}">
                <a16:creationId xmlns:a16="http://schemas.microsoft.com/office/drawing/2014/main" id="{A572519B-4D58-DDEF-58F2-9F5D1E0CD466}"/>
              </a:ext>
            </a:extLst>
          </p:cNvPr>
          <p:cNvSpPr txBox="1"/>
          <p:nvPr/>
        </p:nvSpPr>
        <p:spPr>
          <a:xfrm>
            <a:off x="-54117" y="1924992"/>
            <a:ext cx="2343911" cy="646331"/>
          </a:xfrm>
          <a:prstGeom prst="rect">
            <a:avLst/>
          </a:prstGeom>
          <a:solidFill>
            <a:schemeClr val="accent2">
              <a:lumMod val="20000"/>
              <a:lumOff val="80000"/>
            </a:schemeClr>
          </a:solidFill>
        </p:spPr>
        <p:txBody>
          <a:bodyPr wrap="none" rtlCol="0">
            <a:spAutoFit/>
          </a:bodyPr>
          <a:lstStyle/>
          <a:p>
            <a:r>
              <a:rPr lang="en-US" sz="3600" dirty="0"/>
              <a:t>Explanation</a:t>
            </a:r>
          </a:p>
        </p:txBody>
      </p:sp>
      <p:sp>
        <p:nvSpPr>
          <p:cNvPr id="20" name="TextBox 19">
            <a:extLst>
              <a:ext uri="{FF2B5EF4-FFF2-40B4-BE49-F238E27FC236}">
                <a16:creationId xmlns:a16="http://schemas.microsoft.com/office/drawing/2014/main" id="{3EC5B35D-756E-5E7E-8C20-9EED5FB0E8ED}"/>
              </a:ext>
            </a:extLst>
          </p:cNvPr>
          <p:cNvSpPr txBox="1"/>
          <p:nvPr/>
        </p:nvSpPr>
        <p:spPr>
          <a:xfrm>
            <a:off x="1490352" y="4471486"/>
            <a:ext cx="9099861" cy="2308324"/>
          </a:xfrm>
          <a:prstGeom prst="rect">
            <a:avLst/>
          </a:prstGeom>
          <a:noFill/>
        </p:spPr>
        <p:txBody>
          <a:bodyPr wrap="square">
            <a:spAutoFit/>
          </a:bodyPr>
          <a:lstStyle/>
          <a:p>
            <a:pPr marL="625475" marR="179705" lvl="0" indent="0" algn="l" defTabSz="914400" rtl="0" eaLnBrk="1" fontAlgn="auto" latinLnBrk="0" hangingPunct="1">
              <a:lnSpc>
                <a:spcPct val="100000"/>
              </a:lnSpc>
              <a:spcBef>
                <a:spcPts val="5"/>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36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Microsoft Sans Serif" panose="020B0604020202020204" pitchFamily="34" charset="0"/>
                <a:cs typeface="+mn-cs"/>
              </a:rPr>
              <a:t>The heat from my body </a:t>
            </a:r>
            <a:r>
              <a:rPr kumimoji="0" lang="en-US" sz="3600" b="1" i="0" u="none" strike="noStrike" kern="1200" cap="none" spc="0" normalizeH="0" baseline="0" noProof="0" dirty="0">
                <a:ln>
                  <a:noFill/>
                </a:ln>
                <a:solidFill>
                  <a:srgbClr val="00B050"/>
                </a:solidFill>
                <a:effectLst/>
                <a:highlight>
                  <a:srgbClr val="C0C0C0"/>
                </a:highlight>
                <a:uLnTx/>
                <a:uFillTx/>
                <a:latin typeface="Times New Roman" panose="02020603050405020304" pitchFamily="18" charset="0"/>
                <a:ea typeface="Microsoft Sans Serif" panose="020B0604020202020204" pitchFamily="34" charset="0"/>
                <a:cs typeface="+mn-cs"/>
              </a:rPr>
              <a:t>loosened</a:t>
            </a:r>
            <a:r>
              <a:rPr kumimoji="0" lang="en-US" sz="36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Microsoft Sans Serif" panose="020B0604020202020204" pitchFamily="34" charset="0"/>
                <a:cs typeface="+mn-cs"/>
              </a:rPr>
              <a:t> a few of the crystals from the ceiling so it looked as if it were snowing in Lechuguilla Cave.</a:t>
            </a:r>
          </a:p>
        </p:txBody>
      </p:sp>
      <p:sp>
        <p:nvSpPr>
          <p:cNvPr id="21" name="TextBox 20">
            <a:extLst>
              <a:ext uri="{FF2B5EF4-FFF2-40B4-BE49-F238E27FC236}">
                <a16:creationId xmlns:a16="http://schemas.microsoft.com/office/drawing/2014/main" id="{DC8594B6-AE55-5692-07BE-65B800087DA7}"/>
              </a:ext>
            </a:extLst>
          </p:cNvPr>
          <p:cNvSpPr txBox="1"/>
          <p:nvPr/>
        </p:nvSpPr>
        <p:spPr>
          <a:xfrm>
            <a:off x="227012" y="5751391"/>
            <a:ext cx="1752403" cy="646331"/>
          </a:xfrm>
          <a:prstGeom prst="rect">
            <a:avLst/>
          </a:prstGeom>
          <a:solidFill>
            <a:schemeClr val="accent2">
              <a:lumMod val="20000"/>
              <a:lumOff val="80000"/>
            </a:schemeClr>
          </a:solidFill>
        </p:spPr>
        <p:txBody>
          <a:bodyPr wrap="none" rtlCol="0">
            <a:spAutoFit/>
          </a:bodyPr>
          <a:lstStyle/>
          <a:p>
            <a:r>
              <a:rPr lang="en-US" sz="3600" dirty="0"/>
              <a:t>Example</a:t>
            </a:r>
          </a:p>
        </p:txBody>
      </p:sp>
      <p:sp>
        <p:nvSpPr>
          <p:cNvPr id="12" name="TextBox 11">
            <a:extLst>
              <a:ext uri="{FF2B5EF4-FFF2-40B4-BE49-F238E27FC236}">
                <a16:creationId xmlns:a16="http://schemas.microsoft.com/office/drawing/2014/main" id="{72D980C7-E0C3-955D-B7BF-5BE935DD54E0}"/>
              </a:ext>
            </a:extLst>
          </p:cNvPr>
          <p:cNvSpPr txBox="1"/>
          <p:nvPr/>
        </p:nvSpPr>
        <p:spPr>
          <a:xfrm>
            <a:off x="17703" y="2759111"/>
            <a:ext cx="1276109" cy="1077218"/>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Like </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a tube</a:t>
            </a:r>
          </a:p>
        </p:txBody>
      </p:sp>
    </p:spTree>
    <p:extLst>
      <p:ext uri="{BB962C8B-B14F-4D97-AF65-F5344CB8AC3E}">
        <p14:creationId xmlns:p14="http://schemas.microsoft.com/office/powerpoint/2010/main" val="224137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5" grpId="0"/>
      <p:bldP spid="17" grpId="0"/>
      <p:bldP spid="18" grpId="0" animBg="1"/>
      <p:bldP spid="20" grpId="0"/>
      <p:bldP spid="2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405705D-F832-2B72-6A97-434BB443C5CC}"/>
              </a:ext>
            </a:extLst>
          </p:cNvPr>
          <p:cNvSpPr txBox="1"/>
          <p:nvPr/>
        </p:nvSpPr>
        <p:spPr>
          <a:xfrm>
            <a:off x="305433" y="914400"/>
            <a:ext cx="11140439" cy="2862322"/>
          </a:xfrm>
          <a:prstGeom prst="rect">
            <a:avLst/>
          </a:prstGeom>
          <a:solidFill>
            <a:schemeClr val="bg1"/>
          </a:solidFill>
        </p:spPr>
        <p:txBody>
          <a:bodyPr wrap="square">
            <a:spAutoFit/>
          </a:bodyPr>
          <a:lstStyle/>
          <a:p>
            <a:pPr marL="625475" marR="0" lvl="0" indent="0" algn="l"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The smallest effort causes a caver to burst into a sweat, and I had found, over the past few days of </a:t>
            </a: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icrosoft Sans Serif" panose="020B0604020202020204" pitchFamily="34" charset="0"/>
                <a:cs typeface="+mn-cs"/>
              </a:rPr>
              <a:t>strenuous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exploration, that the sweating process continued for about forty-five minutes after I stopped moving.</a:t>
            </a:r>
          </a:p>
          <a:p>
            <a:pPr marL="625475" marR="149225" lvl="0" indent="0" algn="l" defTabSz="914400" rtl="0" eaLnBrk="1" fontAlgn="auto" latinLnBrk="0" hangingPunct="1">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p:txBody>
      </p:sp>
      <p:sp>
        <p:nvSpPr>
          <p:cNvPr id="15" name="Oval 14">
            <a:extLst>
              <a:ext uri="{FF2B5EF4-FFF2-40B4-BE49-F238E27FC236}">
                <a16:creationId xmlns:a16="http://schemas.microsoft.com/office/drawing/2014/main" id="{F2C0EC8E-48C3-D1DE-27FC-D3675630A328}"/>
              </a:ext>
            </a:extLst>
          </p:cNvPr>
          <p:cNvSpPr/>
          <p:nvPr/>
        </p:nvSpPr>
        <p:spPr>
          <a:xfrm>
            <a:off x="3808412" y="1626712"/>
            <a:ext cx="579120" cy="670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TextBox 15">
            <a:extLst>
              <a:ext uri="{FF2B5EF4-FFF2-40B4-BE49-F238E27FC236}">
                <a16:creationId xmlns:a16="http://schemas.microsoft.com/office/drawing/2014/main" id="{D9DA9C74-FB1A-819E-785B-8801F161CEAB}"/>
              </a:ext>
            </a:extLst>
          </p:cNvPr>
          <p:cNvSpPr txBox="1"/>
          <p:nvPr/>
        </p:nvSpPr>
        <p:spPr>
          <a:xfrm>
            <a:off x="548293" y="3460738"/>
            <a:ext cx="5849678"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Hyphens make compound nouns</a:t>
            </a:r>
          </a:p>
        </p:txBody>
      </p:sp>
      <p:sp>
        <p:nvSpPr>
          <p:cNvPr id="17" name="TextBox 16">
            <a:extLst>
              <a:ext uri="{FF2B5EF4-FFF2-40B4-BE49-F238E27FC236}">
                <a16:creationId xmlns:a16="http://schemas.microsoft.com/office/drawing/2014/main" id="{28F05025-204A-F9B4-6992-72DE6D3E9DC6}"/>
              </a:ext>
            </a:extLst>
          </p:cNvPr>
          <p:cNvSpPr txBox="1"/>
          <p:nvPr/>
        </p:nvSpPr>
        <p:spPr>
          <a:xfrm>
            <a:off x="10904698" y="1597344"/>
            <a:ext cx="1082348"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hard </a:t>
            </a:r>
          </a:p>
        </p:txBody>
      </p:sp>
      <p:sp>
        <p:nvSpPr>
          <p:cNvPr id="2" name="TextBox 1">
            <a:extLst>
              <a:ext uri="{FF2B5EF4-FFF2-40B4-BE49-F238E27FC236}">
                <a16:creationId xmlns:a16="http://schemas.microsoft.com/office/drawing/2014/main" id="{DCD1EE31-2802-32BE-8A0F-69C7F4C2D179}"/>
              </a:ext>
            </a:extLst>
          </p:cNvPr>
          <p:cNvSpPr txBox="1"/>
          <p:nvPr/>
        </p:nvSpPr>
        <p:spPr>
          <a:xfrm>
            <a:off x="4999228" y="85456"/>
            <a:ext cx="7189597" cy="560153"/>
          </a:xfrm>
          <a:prstGeom prst="rect">
            <a:avLst/>
          </a:prstGeom>
          <a:solidFill>
            <a:schemeClr val="accent2">
              <a:lumMod val="20000"/>
              <a:lumOff val="80000"/>
            </a:schemeClr>
          </a:solidFill>
        </p:spPr>
        <p:txBody>
          <a:bodyPr wrap="none" rtlCol="0">
            <a:spAutoFit/>
          </a:bodyPr>
          <a:lstStyle/>
          <a:p>
            <a:pPr>
              <a:lnSpc>
                <a:spcPct val="95000"/>
              </a:lnSpc>
            </a:pPr>
            <a:r>
              <a:rPr lang="en-US" sz="3200" dirty="0"/>
              <a:t>What is the function of the commas here?</a:t>
            </a:r>
          </a:p>
        </p:txBody>
      </p:sp>
      <p:cxnSp>
        <p:nvCxnSpPr>
          <p:cNvPr id="4" name="Straight Arrow Connector 3">
            <a:extLst>
              <a:ext uri="{FF2B5EF4-FFF2-40B4-BE49-F238E27FC236}">
                <a16:creationId xmlns:a16="http://schemas.microsoft.com/office/drawing/2014/main" id="{E7341E81-F704-C98C-794C-15DDCD53E4F3}"/>
              </a:ext>
            </a:extLst>
          </p:cNvPr>
          <p:cNvCxnSpPr>
            <a:cxnSpLocks/>
          </p:cNvCxnSpPr>
          <p:nvPr/>
        </p:nvCxnSpPr>
        <p:spPr>
          <a:xfrm flipV="1">
            <a:off x="4097972" y="207760"/>
            <a:ext cx="2166137" cy="1418952"/>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6132126-12A9-281E-A78C-62B0B78F6EE1}"/>
              </a:ext>
            </a:extLst>
          </p:cNvPr>
          <p:cNvSpPr/>
          <p:nvPr/>
        </p:nvSpPr>
        <p:spPr>
          <a:xfrm>
            <a:off x="2894012" y="2611851"/>
            <a:ext cx="579120" cy="670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5" name="Straight Arrow Connector 4">
            <a:extLst>
              <a:ext uri="{FF2B5EF4-FFF2-40B4-BE49-F238E27FC236}">
                <a16:creationId xmlns:a16="http://schemas.microsoft.com/office/drawing/2014/main" id="{CA8CA405-673F-D2B9-1224-8D12D03C643B}"/>
              </a:ext>
            </a:extLst>
          </p:cNvPr>
          <p:cNvCxnSpPr>
            <a:stCxn id="8" idx="4"/>
          </p:cNvCxnSpPr>
          <p:nvPr/>
        </p:nvCxnSpPr>
        <p:spPr>
          <a:xfrm>
            <a:off x="3183572" y="3282411"/>
            <a:ext cx="289560" cy="14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36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74C388-73EF-2894-0AD0-D67FEF9F712B}"/>
              </a:ext>
            </a:extLst>
          </p:cNvPr>
          <p:cNvSpPr txBox="1"/>
          <p:nvPr/>
        </p:nvSpPr>
        <p:spPr>
          <a:xfrm>
            <a:off x="1066006" y="671692"/>
            <a:ext cx="10933875" cy="5601533"/>
          </a:xfrm>
          <a:prstGeom prst="rect">
            <a:avLst/>
          </a:prstGeom>
          <a:solidFill>
            <a:schemeClr val="bg1"/>
          </a:solidFill>
        </p:spPr>
        <p:txBody>
          <a:bodyPr wrap="square">
            <a:spAutoFit/>
          </a:bodyPr>
          <a:lstStyle/>
          <a:p>
            <a:pPr marL="625475" marR="179705" lvl="0" indent="0" algn="l" defTabSz="914400" rtl="0" eaLnBrk="1" fontAlgn="auto" latinLnBrk="0" hangingPunct="1">
              <a:spcBef>
                <a:spcPts val="0"/>
              </a:spcBef>
              <a:spcAft>
                <a:spcPts val="0"/>
              </a:spcAft>
              <a:buClrTx/>
              <a:buSzTx/>
              <a:buFontTx/>
              <a:buNone/>
              <a:tabLst/>
              <a:defRPr/>
            </a:pPr>
            <a:r>
              <a:rPr lang="en-US" sz="3600" b="0" i="0" dirty="0">
                <a:solidFill>
                  <a:srgbClr val="000000"/>
                </a:solidFill>
                <a:effectLst/>
                <a:latin typeface="Times New Roman" panose="02020603050405020304" pitchFamily="18" charset="0"/>
                <a:cs typeface="Times New Roman" panose="02020603050405020304" pitchFamily="18" charset="0"/>
              </a:rPr>
              <a:t>Because almost nothing lives in the cave, Lechuguilla was </a:t>
            </a:r>
            <a:r>
              <a:rPr lang="en-US" sz="3600" b="1" i="0" dirty="0">
                <a:solidFill>
                  <a:srgbClr val="00B050"/>
                </a:solidFill>
                <a:effectLst/>
                <a:latin typeface="Times New Roman" panose="02020603050405020304" pitchFamily="18" charset="0"/>
                <a:cs typeface="Times New Roman" panose="02020603050405020304" pitchFamily="18" charset="0"/>
              </a:rPr>
              <a:t>devoid</a:t>
            </a:r>
            <a:r>
              <a:rPr lang="en-US" sz="3600" b="0" i="0" dirty="0">
                <a:solidFill>
                  <a:srgbClr val="000000"/>
                </a:solidFill>
                <a:effectLst/>
                <a:latin typeface="Times New Roman" panose="02020603050405020304" pitchFamily="18" charset="0"/>
                <a:cs typeface="Times New Roman" panose="02020603050405020304" pitchFamily="18" charset="0"/>
              </a:rPr>
              <a:t> of the familiar </a:t>
            </a:r>
            <a:r>
              <a:rPr lang="en-US" sz="3600" b="0" i="0" dirty="0" err="1">
                <a:solidFill>
                  <a:srgbClr val="000000"/>
                </a:solidFill>
                <a:effectLst/>
                <a:latin typeface="Times New Roman" panose="02020603050405020304" pitchFamily="18" charset="0"/>
                <a:cs typeface="Times New Roman" panose="02020603050405020304" pitchFamily="18" charset="0"/>
              </a:rPr>
              <a:t>odours</a:t>
            </a:r>
            <a:r>
              <a:rPr lang="en-US" sz="3600" b="0" i="0" dirty="0">
                <a:solidFill>
                  <a:srgbClr val="000000"/>
                </a:solidFill>
                <a:effectLst/>
                <a:latin typeface="Times New Roman" panose="02020603050405020304" pitchFamily="18" charset="0"/>
                <a:cs typeface="Times New Roman" panose="02020603050405020304" pitchFamily="18" charset="0"/>
              </a:rPr>
              <a:t> of life that </a:t>
            </a:r>
            <a:r>
              <a:rPr lang="en-US" sz="3600" b="1" i="0" dirty="0">
                <a:solidFill>
                  <a:srgbClr val="00B050"/>
                </a:solidFill>
                <a:effectLst/>
                <a:latin typeface="Times New Roman" panose="02020603050405020304" pitchFamily="18" charset="0"/>
                <a:cs typeface="Times New Roman" panose="02020603050405020304" pitchFamily="18" charset="0"/>
              </a:rPr>
              <a:t>permeate</a:t>
            </a:r>
            <a:r>
              <a:rPr lang="en-US" sz="3600" b="0" i="0" dirty="0">
                <a:solidFill>
                  <a:srgbClr val="000000"/>
                </a:solidFill>
                <a:effectLst/>
                <a:latin typeface="Times New Roman" panose="02020603050405020304" pitchFamily="18" charset="0"/>
                <a:cs typeface="Times New Roman" panose="02020603050405020304" pitchFamily="18" charset="0"/>
              </a:rPr>
              <a:t> the outside world. </a:t>
            </a:r>
            <a:r>
              <a:rPr lang="en-US" sz="3600" b="0" i="0" dirty="0">
                <a:solidFill>
                  <a:srgbClr val="000000"/>
                </a:solidFill>
                <a:effectLst/>
                <a:highlight>
                  <a:srgbClr val="00FFFF"/>
                </a:highlight>
                <a:latin typeface="Times New Roman" panose="02020603050405020304" pitchFamily="18" charset="0"/>
                <a:cs typeface="Times New Roman" panose="02020603050405020304" pitchFamily="18" charset="0"/>
              </a:rPr>
              <a:t>The air smelled clean, wet, and </a:t>
            </a:r>
            <a:r>
              <a:rPr lang="en-US" sz="3600" b="1" i="0" dirty="0">
                <a:solidFill>
                  <a:srgbClr val="00B050"/>
                </a:solidFill>
                <a:effectLst/>
                <a:highlight>
                  <a:srgbClr val="00FFFF"/>
                </a:highlight>
                <a:latin typeface="Times New Roman" panose="02020603050405020304" pitchFamily="18" charset="0"/>
                <a:cs typeface="Times New Roman" panose="02020603050405020304" pitchFamily="18" charset="0"/>
              </a:rPr>
              <a:t>sterile</a:t>
            </a:r>
            <a:r>
              <a:rPr lang="en-US" sz="3600" b="0" i="0"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en-US" sz="3600" b="0" i="0" dirty="0">
                <a:solidFill>
                  <a:srgbClr val="000000"/>
                </a:solidFill>
                <a:effectLst/>
                <a:latin typeface="Times New Roman" panose="02020603050405020304" pitchFamily="18" charset="0"/>
                <a:cs typeface="Times New Roman" panose="02020603050405020304" pitchFamily="18" charset="0"/>
              </a:rPr>
              <a:t>like freshly washed laundry, and it had a weight and feel to it, like the gentle caress of damp black velvet. I liked camping alone in the cave. I never had any trouble sleeping in the silence and absolute darkness of Lechuguilla, probably </a:t>
            </a:r>
            <a:r>
              <a:rPr lang="en-US" sz="3600" b="0" i="0" dirty="0">
                <a:solidFill>
                  <a:schemeClr val="accent1"/>
                </a:solidFill>
                <a:effectLst/>
                <a:latin typeface="Times New Roman" panose="02020603050405020304" pitchFamily="18" charset="0"/>
                <a:cs typeface="Times New Roman" panose="02020603050405020304" pitchFamily="18" charset="0"/>
              </a:rPr>
              <a:t>because</a:t>
            </a:r>
            <a:r>
              <a:rPr lang="en-US" sz="3600" b="0" i="0" dirty="0">
                <a:solidFill>
                  <a:srgbClr val="000000"/>
                </a:solidFill>
                <a:effectLst/>
                <a:latin typeface="Times New Roman" panose="02020603050405020304" pitchFamily="18" charset="0"/>
                <a:cs typeface="Times New Roman" panose="02020603050405020304" pitchFamily="18" charset="0"/>
              </a:rPr>
              <a:t> I was always so exhausted at the end of each day.</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61C2E3-7519-BF1D-7737-0401B1EB5F94}"/>
              </a:ext>
            </a:extLst>
          </p:cNvPr>
          <p:cNvSpPr txBox="1"/>
          <p:nvPr/>
        </p:nvSpPr>
        <p:spPr>
          <a:xfrm>
            <a:off x="6128" y="2390212"/>
            <a:ext cx="1415044" cy="1077218"/>
          </a:xfrm>
          <a:prstGeom prst="rect">
            <a:avLst/>
          </a:prstGeom>
          <a:solidFill>
            <a:schemeClr val="bg1"/>
          </a:solidFill>
        </p:spPr>
        <p:txBody>
          <a:bodyPr wrap="square">
            <a:spAutoFit/>
          </a:bodyPr>
          <a:lstStyle/>
          <a:p>
            <a:r>
              <a:rPr lang="en-US" sz="3200" b="1" dirty="0">
                <a:solidFill>
                  <a:schemeClr val="accent1"/>
                </a:solidFill>
                <a:highlight>
                  <a:srgbClr val="FFFF00"/>
                </a:highlight>
                <a:latin typeface="Bradley Hand ITC" panose="03070402050302030203" pitchFamily="66" charset="0"/>
              </a:rPr>
              <a:t>Rule of three</a:t>
            </a:r>
          </a:p>
        </p:txBody>
      </p:sp>
      <p:sp>
        <p:nvSpPr>
          <p:cNvPr id="8" name="TextBox 7">
            <a:extLst>
              <a:ext uri="{FF2B5EF4-FFF2-40B4-BE49-F238E27FC236}">
                <a16:creationId xmlns:a16="http://schemas.microsoft.com/office/drawing/2014/main" id="{1A75B6BD-6A10-C294-02C4-7ACAABA90CAF}"/>
              </a:ext>
            </a:extLst>
          </p:cNvPr>
          <p:cNvSpPr txBox="1"/>
          <p:nvPr/>
        </p:nvSpPr>
        <p:spPr>
          <a:xfrm>
            <a:off x="3656012" y="6273225"/>
            <a:ext cx="7086600" cy="584775"/>
          </a:xfrm>
          <a:prstGeom prst="rect">
            <a:avLst/>
          </a:prstGeom>
          <a:solidFill>
            <a:schemeClr val="accent2">
              <a:lumMod val="20000"/>
              <a:lumOff val="80000"/>
            </a:schemeClr>
          </a:solidFill>
        </p:spPr>
        <p:txBody>
          <a:bodyPr wrap="square">
            <a:spAutoFit/>
          </a:bodyPr>
          <a:lstStyle/>
          <a:p>
            <a:r>
              <a:rPr lang="en-US" sz="3200" b="1" dirty="0">
                <a:solidFill>
                  <a:schemeClr val="accent1"/>
                </a:solidFill>
                <a:latin typeface="Bradley Hand ITC" panose="03070402050302030203" pitchFamily="66" charset="0"/>
              </a:rPr>
              <a:t>What is the effect of the simile here?</a:t>
            </a:r>
          </a:p>
        </p:txBody>
      </p:sp>
      <p:cxnSp>
        <p:nvCxnSpPr>
          <p:cNvPr id="5" name="Straight Arrow Connector 4">
            <a:extLst>
              <a:ext uri="{FF2B5EF4-FFF2-40B4-BE49-F238E27FC236}">
                <a16:creationId xmlns:a16="http://schemas.microsoft.com/office/drawing/2014/main" id="{5E900E57-18EB-758B-B617-86826D8BE0D2}"/>
              </a:ext>
            </a:extLst>
          </p:cNvPr>
          <p:cNvCxnSpPr/>
          <p:nvPr/>
        </p:nvCxnSpPr>
        <p:spPr>
          <a:xfrm>
            <a:off x="7008812" y="3429000"/>
            <a:ext cx="22860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624AF7-BA99-F07E-73BB-D1997C917E9E}"/>
              </a:ext>
            </a:extLst>
          </p:cNvPr>
          <p:cNvSpPr txBox="1"/>
          <p:nvPr/>
        </p:nvSpPr>
        <p:spPr>
          <a:xfrm>
            <a:off x="9980612" y="5824924"/>
            <a:ext cx="2284413" cy="1077218"/>
          </a:xfrm>
          <a:prstGeom prst="rect">
            <a:avLst/>
          </a:prstGeom>
          <a:solidFill>
            <a:schemeClr val="bg1"/>
          </a:solidFill>
        </p:spPr>
        <p:txBody>
          <a:bodyPr wrap="square">
            <a:spAutoFit/>
          </a:bodyPr>
          <a:lstStyle/>
          <a:p>
            <a:r>
              <a:rPr lang="en-US" sz="3200" b="1" dirty="0">
                <a:solidFill>
                  <a:schemeClr val="accent1"/>
                </a:solidFill>
                <a:highlight>
                  <a:srgbClr val="FFFF00"/>
                </a:highlight>
                <a:latin typeface="Bradley Hand ITC" panose="03070402050302030203" pitchFamily="66" charset="0"/>
              </a:rPr>
              <a:t>Connective  of result</a:t>
            </a:r>
          </a:p>
        </p:txBody>
      </p:sp>
      <p:cxnSp>
        <p:nvCxnSpPr>
          <p:cNvPr id="12" name="Straight Arrow Connector 11">
            <a:extLst>
              <a:ext uri="{FF2B5EF4-FFF2-40B4-BE49-F238E27FC236}">
                <a16:creationId xmlns:a16="http://schemas.microsoft.com/office/drawing/2014/main" id="{A42E5EBA-B433-9A4D-CDF7-D83C6EC55F0E}"/>
              </a:ext>
            </a:extLst>
          </p:cNvPr>
          <p:cNvCxnSpPr>
            <a:endCxn id="11" idx="0"/>
          </p:cNvCxnSpPr>
          <p:nvPr/>
        </p:nvCxnSpPr>
        <p:spPr>
          <a:xfrm>
            <a:off x="10437812" y="5029200"/>
            <a:ext cx="685007" cy="79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4047D7-BDD8-8227-104C-AD877D7C334C}"/>
              </a:ext>
            </a:extLst>
          </p:cNvPr>
          <p:cNvSpPr txBox="1"/>
          <p:nvPr/>
        </p:nvSpPr>
        <p:spPr>
          <a:xfrm>
            <a:off x="188944" y="164359"/>
            <a:ext cx="3865161"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Lacking or free from </a:t>
            </a:r>
          </a:p>
        </p:txBody>
      </p:sp>
      <p:cxnSp>
        <p:nvCxnSpPr>
          <p:cNvPr id="3" name="Straight Arrow Connector 2">
            <a:extLst>
              <a:ext uri="{FF2B5EF4-FFF2-40B4-BE49-F238E27FC236}">
                <a16:creationId xmlns:a16="http://schemas.microsoft.com/office/drawing/2014/main" id="{AA5B0391-9C81-53E9-D04C-4C9AE5C54A08}"/>
              </a:ext>
            </a:extLst>
          </p:cNvPr>
          <p:cNvCxnSpPr>
            <a:endCxn id="14" idx="2"/>
          </p:cNvCxnSpPr>
          <p:nvPr/>
        </p:nvCxnSpPr>
        <p:spPr>
          <a:xfrm flipH="1" flipV="1">
            <a:off x="2121525" y="749134"/>
            <a:ext cx="1077287" cy="698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03AD35-E3BC-B9C6-CD26-870F549C587F}"/>
              </a:ext>
            </a:extLst>
          </p:cNvPr>
          <p:cNvSpPr txBox="1"/>
          <p:nvPr/>
        </p:nvSpPr>
        <p:spPr>
          <a:xfrm>
            <a:off x="303212" y="1805437"/>
            <a:ext cx="1382110"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spread </a:t>
            </a:r>
          </a:p>
        </p:txBody>
      </p:sp>
      <p:sp>
        <p:nvSpPr>
          <p:cNvPr id="16" name="TextBox 15">
            <a:extLst>
              <a:ext uri="{FF2B5EF4-FFF2-40B4-BE49-F238E27FC236}">
                <a16:creationId xmlns:a16="http://schemas.microsoft.com/office/drawing/2014/main" id="{54273243-C665-1564-EDA9-055DD0AE6D1C}"/>
              </a:ext>
            </a:extLst>
          </p:cNvPr>
          <p:cNvSpPr txBox="1"/>
          <p:nvPr/>
        </p:nvSpPr>
        <p:spPr>
          <a:xfrm>
            <a:off x="88766" y="3627120"/>
            <a:ext cx="1800493" cy="1569660"/>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Aseptic/</a:t>
            </a:r>
          </a:p>
          <a:p>
            <a:r>
              <a:rPr lang="en-US" sz="3200" b="1" dirty="0">
                <a:solidFill>
                  <a:schemeClr val="accent1"/>
                </a:solidFill>
                <a:latin typeface="Bradley Hand ITC" panose="03070402050302030203" pitchFamily="66" charset="0"/>
              </a:rPr>
              <a:t>Free from</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 bacteria </a:t>
            </a:r>
          </a:p>
        </p:txBody>
      </p:sp>
      <p:cxnSp>
        <p:nvCxnSpPr>
          <p:cNvPr id="6" name="Straight Arrow Connector 5">
            <a:extLst>
              <a:ext uri="{FF2B5EF4-FFF2-40B4-BE49-F238E27FC236}">
                <a16:creationId xmlns:a16="http://schemas.microsoft.com/office/drawing/2014/main" id="{CFE6D89D-43BF-56B7-AFCB-876423F65048}"/>
              </a:ext>
            </a:extLst>
          </p:cNvPr>
          <p:cNvCxnSpPr/>
          <p:nvPr/>
        </p:nvCxnSpPr>
        <p:spPr>
          <a:xfrm flipH="1">
            <a:off x="1217612" y="2897545"/>
            <a:ext cx="2836493" cy="68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220</TotalTime>
  <Words>1116</Words>
  <Application>Microsoft Office PowerPoint</Application>
  <PresentationFormat>Custom</PresentationFormat>
  <Paragraphs>107</Paragraphs>
  <Slides>17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Bahnschrift SemiLight Condensed</vt:lpstr>
      <vt:lpstr>Bradley Hand ITC</vt:lpstr>
      <vt:lpstr>Calibri</vt:lpstr>
      <vt:lpstr>Calibri Light</vt:lpstr>
      <vt:lpstr>Century Gothic</vt:lpstr>
      <vt:lpstr>Constantia</vt:lpstr>
      <vt:lpstr>Courier New</vt:lpstr>
      <vt:lpstr>Microsoft Sans Serif</vt:lpstr>
      <vt:lpstr>Times New Roman</vt:lpstr>
      <vt:lpstr>Office Theme</vt:lpstr>
      <vt:lpstr>2021 April Paper 1- p. 110</vt:lpstr>
      <vt:lpstr>PowerPoint Presentation</vt:lpstr>
      <vt:lpstr>Objectives</vt:lpstr>
      <vt:lpstr>GAP-L your text</vt:lpstr>
      <vt:lpstr>PowerPoint Presentation</vt:lpstr>
      <vt:lpstr>Text “Lechuguilla”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rules</dc:title>
  <dc:creator>Shahinaz HELMY</dc:creator>
  <cp:lastModifiedBy>Shahinaz HELMY</cp:lastModifiedBy>
  <cp:revision>16</cp:revision>
  <dcterms:created xsi:type="dcterms:W3CDTF">2023-11-27T17:46:00Z</dcterms:created>
  <dcterms:modified xsi:type="dcterms:W3CDTF">2023-12-02T19:21:44Z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