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1D326-5306-4CAC-A68C-2BA226094EB0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1EBB-AF36-43C8-ACF3-6F2B036A88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660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1D326-5306-4CAC-A68C-2BA226094EB0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1EBB-AF36-43C8-ACF3-6F2B036A88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966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1D326-5306-4CAC-A68C-2BA226094EB0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1EBB-AF36-43C8-ACF3-6F2B036A88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07734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1D326-5306-4CAC-A68C-2BA226094EB0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1EBB-AF36-43C8-ACF3-6F2B036A88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4172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1D326-5306-4CAC-A68C-2BA226094EB0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1EBB-AF36-43C8-ACF3-6F2B036A88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603407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1D326-5306-4CAC-A68C-2BA226094EB0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1EBB-AF36-43C8-ACF3-6F2B036A88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9774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1D326-5306-4CAC-A68C-2BA226094EB0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1EBB-AF36-43C8-ACF3-6F2B036A88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7374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1D326-5306-4CAC-A68C-2BA226094EB0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1EBB-AF36-43C8-ACF3-6F2B036A88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941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1D326-5306-4CAC-A68C-2BA226094EB0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1EBB-AF36-43C8-ACF3-6F2B036A88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213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1D326-5306-4CAC-A68C-2BA226094EB0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1EBB-AF36-43C8-ACF3-6F2B036A88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810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1D326-5306-4CAC-A68C-2BA226094EB0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1EBB-AF36-43C8-ACF3-6F2B036A88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886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1D326-5306-4CAC-A68C-2BA226094EB0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1EBB-AF36-43C8-ACF3-6F2B036A88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212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1D326-5306-4CAC-A68C-2BA226094EB0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1EBB-AF36-43C8-ACF3-6F2B036A88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889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1D326-5306-4CAC-A68C-2BA226094EB0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1EBB-AF36-43C8-ACF3-6F2B036A88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396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1D326-5306-4CAC-A68C-2BA226094EB0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1EBB-AF36-43C8-ACF3-6F2B036A88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245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1D326-5306-4CAC-A68C-2BA226094EB0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11EBB-AF36-43C8-ACF3-6F2B036A88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57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1D326-5306-4CAC-A68C-2BA226094EB0}" type="datetimeFigureOut">
              <a:rPr lang="en-US" smtClean="0"/>
              <a:pPr/>
              <a:t>8/20/2023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5B11EBB-AF36-43C8-ACF3-6F2B036A88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541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L'Interrogation</a:t>
            </a:r>
            <a:br>
              <a:rPr lang="en-US" dirty="0"/>
            </a:br>
            <a:r>
              <a:rPr lang="fr-FR" dirty="0"/>
              <a:t> 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4023797"/>
            <a:ext cx="4267200" cy="914400"/>
          </a:xfrm>
        </p:spPr>
        <p:txBody>
          <a:bodyPr/>
          <a:lstStyle/>
          <a:p>
            <a:r>
              <a:rPr lang="fr-FR" sz="2000" b="1" dirty="0">
                <a:solidFill>
                  <a:srgbClr val="7030A0"/>
                </a:solidFill>
              </a:rPr>
              <a:t>Comment poser une question</a:t>
            </a:r>
            <a:r>
              <a:rPr lang="fr-FR" sz="2000" b="1" dirty="0">
                <a:solidFill>
                  <a:schemeClr val="accent3">
                    <a:lumMod val="50000"/>
                  </a:schemeClr>
                </a:solidFill>
              </a:rPr>
              <a:t>?</a:t>
            </a:r>
            <a:endParaRPr lang="en-US" sz="2000" dirty="0">
              <a:solidFill>
                <a:schemeClr val="accent3">
                  <a:lumMod val="50000"/>
                </a:schemeClr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28701" y="986135"/>
            <a:ext cx="29437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Americana XBdCn BT"/>
                <a:ea typeface="Times New Roman" pitchFamily="18" charset="0"/>
                <a:cs typeface="Arial" pitchFamily="34" charset="0"/>
                <a:sym typeface="Wingdings 2" pitchFamily="18" charset="2"/>
              </a:rPr>
              <a:t>Qui :</a:t>
            </a:r>
            <a:r>
              <a:rPr kumimoji="0" lang="fr-FR" sz="2400" b="1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 2" pitchFamily="18" charset="2"/>
              </a:rPr>
              <a:t> </a:t>
            </a:r>
            <a:r>
              <a:rPr kumimoji="0" lang="fr-FR" sz="2400" b="1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Americana XBdCn BT"/>
                <a:ea typeface="Times New Roman" pitchFamily="18" charset="0"/>
                <a:cs typeface="Arial" pitchFamily="34" charset="0"/>
                <a:sym typeface="Wingdings 2" pitchFamily="18" charset="2"/>
              </a:rPr>
              <a:t>+ verbe</a:t>
            </a:r>
            <a:r>
              <a:rPr kumimoji="0" lang="fr-FR" sz="2400" b="1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Traditional Arabic" pitchFamily="18" charset="-78"/>
                <a:ea typeface="Times New Roman" pitchFamily="18" charset="0"/>
                <a:cs typeface="Traditional Arabic" pitchFamily="18" charset="-78"/>
                <a:sym typeface="Wingdings 2" pitchFamily="18" charset="2"/>
              </a:rPr>
              <a:t>    </a:t>
            </a:r>
            <a:r>
              <a:rPr kumimoji="0" lang="fr-FR" sz="2400" b="0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Americana XBdCn BT"/>
                <a:ea typeface="Times New Roman" pitchFamily="18" charset="0"/>
                <a:cs typeface="Arial" pitchFamily="34" charset="0"/>
                <a:sym typeface="Wingdings 2" pitchFamily="18" charset="2"/>
              </a:rPr>
              <a:t>(</a:t>
            </a:r>
            <a:r>
              <a:rPr kumimoji="0" lang="fr-FR" sz="2400" b="0" i="0" u="none" strike="noStrike" cap="none" normalizeH="0" baseline="0" dirty="0" err="1">
                <a:ln>
                  <a:noFill/>
                </a:ln>
                <a:solidFill>
                  <a:srgbClr val="660066"/>
                </a:solidFill>
                <a:effectLst/>
                <a:latin typeface="Americana XBdCn BT"/>
                <a:ea typeface="Times New Roman" pitchFamily="18" charset="0"/>
                <a:cs typeface="Arial" pitchFamily="34" charset="0"/>
                <a:sym typeface="Wingdings 2" pitchFamily="18" charset="2"/>
              </a:rPr>
              <a:t>Who</a:t>
            </a:r>
            <a:r>
              <a:rPr lang="fr-FR" sz="2400" dirty="0">
                <a:solidFill>
                  <a:srgbClr val="660066"/>
                </a:solidFill>
                <a:latin typeface="Americana XBdCn BT"/>
                <a:ea typeface="Times New Roman" pitchFamily="18" charset="0"/>
                <a:cs typeface="Arial" pitchFamily="34" charset="0"/>
                <a:sym typeface="Wingdings 2" pitchFamily="18" charset="2"/>
              </a:rPr>
              <a:t>)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660066"/>
              </a:solidFill>
              <a:effectLst/>
              <a:latin typeface="Comic Sans MS" pitchFamily="66" charset="0"/>
              <a:ea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304800" y="1803737"/>
            <a:ext cx="799770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Ex :</a:t>
            </a:r>
            <a:r>
              <a:rPr kumimoji="0" 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	- Qui explique la leçon ?	      </a:t>
            </a:r>
            <a:r>
              <a:rPr kumimoji="0" lang="fr-FR" sz="20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Ex (2) :</a:t>
            </a:r>
            <a:r>
              <a:rPr kumimoji="0" 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- Qui est-ce ?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       	- </a:t>
            </a:r>
            <a:r>
              <a:rPr kumimoji="0" lang="fr-FR" sz="20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Le professeur</a:t>
            </a:r>
            <a:r>
              <a:rPr kumimoji="0" 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explique la leçon.           - </a:t>
            </a:r>
            <a:r>
              <a:rPr kumimoji="0" lang="fr-F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C’est </a:t>
            </a:r>
            <a:r>
              <a:rPr kumimoji="0" lang="fr-FR" sz="2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Rana</a:t>
            </a:r>
            <a:r>
              <a:rPr kumimoji="0" lang="fr-F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37008" y="3436203"/>
            <a:ext cx="74462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Americana XBdCn BT"/>
                <a:ea typeface="Times New Roman" pitchFamily="18" charset="0"/>
                <a:cs typeface="Arial" pitchFamily="34" charset="0"/>
                <a:sym typeface="Wingdings 2" pitchFamily="18" charset="2"/>
              </a:rPr>
              <a:t>Qu'est- ce que</a:t>
            </a:r>
            <a:r>
              <a:rPr kumimoji="0" lang="fr-FR" sz="2400" b="1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Comic Sans MS"/>
                <a:ea typeface="Times New Roman" pitchFamily="18" charset="0"/>
                <a:cs typeface="Arial" pitchFamily="34" charset="0"/>
                <a:sym typeface="Wingdings 2" pitchFamily="18" charset="2"/>
              </a:rPr>
              <a:t>…</a:t>
            </a:r>
            <a:r>
              <a:rPr kumimoji="0" lang="fr-FR" sz="2400" b="1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Americana XBdCn BT"/>
                <a:ea typeface="Times New Roman" pitchFamily="18" charset="0"/>
                <a:cs typeface="Arial" pitchFamily="34" charset="0"/>
                <a:sym typeface="Wingdings 2" pitchFamily="18" charset="2"/>
              </a:rPr>
              <a:t>?</a:t>
            </a:r>
            <a:r>
              <a:rPr kumimoji="0" lang="fr-FR" sz="2400" b="1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 2" pitchFamily="18" charset="2"/>
              </a:rPr>
              <a:t> </a:t>
            </a:r>
            <a:r>
              <a:rPr kumimoji="0" lang="fr-FR" sz="2400" b="0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Americana XBdCn BT"/>
                <a:ea typeface="Times New Roman" pitchFamily="18" charset="0"/>
                <a:cs typeface="Arial" pitchFamily="34" charset="0"/>
                <a:sym typeface="Wingdings 2" pitchFamily="18" charset="2"/>
              </a:rPr>
              <a:t>+ sujet + verbe</a:t>
            </a:r>
            <a:r>
              <a:rPr kumimoji="0" lang="fr-FR" sz="2400" b="1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Americana XBdCn BT"/>
                <a:ea typeface="Times New Roman" pitchFamily="18" charset="0"/>
                <a:cs typeface="Arial" pitchFamily="34" charset="0"/>
                <a:sym typeface="Wingdings 2" pitchFamily="18" charset="2"/>
              </a:rPr>
              <a:t>   (</a:t>
            </a:r>
            <a:r>
              <a:rPr kumimoji="0" lang="fr-FR" sz="2400" b="1" i="0" u="none" strike="noStrike" cap="none" normalizeH="0" baseline="0" dirty="0" err="1">
                <a:ln>
                  <a:noFill/>
                </a:ln>
                <a:solidFill>
                  <a:srgbClr val="660066"/>
                </a:solidFill>
                <a:effectLst/>
                <a:latin typeface="Americana XBdCn BT"/>
                <a:ea typeface="Times New Roman" pitchFamily="18" charset="0"/>
                <a:cs typeface="Arial" pitchFamily="34" charset="0"/>
                <a:sym typeface="Wingdings 2" pitchFamily="18" charset="2"/>
              </a:rPr>
              <a:t>What</a:t>
            </a:r>
            <a:r>
              <a:rPr kumimoji="0" lang="fr-FR" sz="2400" b="1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Americana XBdCn BT"/>
                <a:ea typeface="Times New Roman" pitchFamily="18" charset="0"/>
                <a:cs typeface="Arial" pitchFamily="34" charset="0"/>
                <a:sym typeface="Wingdings 2" pitchFamily="18" charset="2"/>
              </a:rPr>
              <a:t>) </a:t>
            </a:r>
            <a:r>
              <a:rPr kumimoji="0" lang="fr-FR" sz="2400" b="1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 2" pitchFamily="18" charset="2"/>
              </a:rPr>
              <a:t>		      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4165937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- </a:t>
            </a:r>
            <a:r>
              <a:rPr kumimoji="0" lang="fr-FR" sz="20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Ex</a:t>
            </a:r>
            <a:r>
              <a:rPr kumimoji="0" lang="fr-FR" sz="2000" b="1" i="0" u="sng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0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kumimoji="0" 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 Qu’est-ce qu’elle fait ?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                     </a:t>
            </a:r>
            <a:r>
              <a:rPr kumimoji="0" 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- Qu'est-ce qu'il mange ?</a:t>
            </a:r>
            <a:r>
              <a:rPr lang="fr-FR" sz="2000" dirty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        </a:t>
            </a:r>
          </a:p>
          <a:p>
            <a:pPr lvl="0"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fr-FR" sz="2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           </a:t>
            </a:r>
            <a:r>
              <a:rPr kumimoji="0" 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fr-F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Elle est professeur</a:t>
            </a:r>
            <a:r>
              <a:rPr kumimoji="0" 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.	</a:t>
            </a:r>
            <a:r>
              <a:rPr lang="fr-FR" sz="2000" dirty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                       Il mange </a:t>
            </a:r>
            <a:r>
              <a:rPr lang="fr-FR" sz="2000" b="1" u="sng" dirty="0"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une banane.</a:t>
            </a:r>
            <a:r>
              <a:rPr kumimoji="0" 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                  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mericana XBdCn BT"/>
                <a:ea typeface="Times New Roman" pitchFamily="18" charset="0"/>
                <a:cs typeface="Arial" pitchFamily="34" charset="0"/>
              </a:rPr>
              <a:t>             </a:t>
            </a:r>
            <a:endParaRPr kumimoji="0" lang="fr-F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6" name="Group 8"/>
          <p:cNvGrpSpPr>
            <a:grpSpLocks/>
          </p:cNvGrpSpPr>
          <p:nvPr/>
        </p:nvGrpSpPr>
        <p:grpSpPr bwMode="auto">
          <a:xfrm>
            <a:off x="762000" y="1981200"/>
            <a:ext cx="1143000" cy="457200"/>
            <a:chOff x="981" y="9544"/>
            <a:chExt cx="1080" cy="540"/>
          </a:xfrm>
        </p:grpSpPr>
        <p:sp>
          <p:nvSpPr>
            <p:cNvPr id="27658" name="Line 10"/>
            <p:cNvSpPr>
              <a:spLocks noChangeShapeType="1"/>
            </p:cNvSpPr>
            <p:nvPr/>
          </p:nvSpPr>
          <p:spPr bwMode="auto">
            <a:xfrm flipH="1">
              <a:off x="981" y="9544"/>
              <a:ext cx="54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57" name="Line 9"/>
            <p:cNvSpPr>
              <a:spLocks noChangeShapeType="1"/>
            </p:cNvSpPr>
            <p:nvPr/>
          </p:nvSpPr>
          <p:spPr bwMode="auto">
            <a:xfrm>
              <a:off x="1521" y="9544"/>
              <a:ext cx="540" cy="5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7659" name="AutoShape 11"/>
          <p:cNvSpPr>
            <a:spLocks noChangeShapeType="1"/>
          </p:cNvSpPr>
          <p:nvPr/>
        </p:nvSpPr>
        <p:spPr bwMode="auto">
          <a:xfrm>
            <a:off x="6019800" y="1905000"/>
            <a:ext cx="554037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0" y="2438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228600" y="1524000"/>
            <a:ext cx="8839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Americana XBdCn BT" charset="0"/>
                <a:ea typeface="Times New Roman" pitchFamily="18" charset="0"/>
                <a:cs typeface="Arial" pitchFamily="34" charset="0"/>
              </a:rPr>
              <a:t>Est-ce que ? + sujet + verbe :</a:t>
            </a:r>
            <a:r>
              <a:rPr kumimoji="0" lang="fr-FR" sz="2400" b="0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400" b="0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Americana XBdCn BT" charset="0"/>
                <a:ea typeface="Times New Roman" pitchFamily="18" charset="0"/>
                <a:cs typeface="Arial" pitchFamily="34" charset="0"/>
              </a:rPr>
              <a:t>(Do… ?) </a:t>
            </a:r>
            <a:r>
              <a:rPr kumimoji="0" lang="fr-FR" sz="2400" b="0" i="0" u="none" strike="noStrike" cap="none" normalizeH="0" baseline="30000" dirty="0">
                <a:ln>
                  <a:noFill/>
                </a:ln>
                <a:solidFill>
                  <a:srgbClr val="660066"/>
                </a:solidFill>
                <a:effectLst/>
                <a:latin typeface="Americana XBdCn BT" charset="0"/>
                <a:ea typeface="Times New Roman" pitchFamily="18" charset="0"/>
                <a:cs typeface="Arial" pitchFamily="34" charset="0"/>
              </a:rPr>
              <a:t>réponse</a:t>
            </a:r>
            <a:r>
              <a:rPr kumimoji="0" lang="fr-FR" sz="2400" b="0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Americana XBdCn BT" charset="0"/>
                <a:ea typeface="Times New Roman" pitchFamily="18" charset="0"/>
                <a:cs typeface="Arial" pitchFamily="34" charset="0"/>
              </a:rPr>
              <a:t>  Oui,.. / Non,..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62" name="Rectangle 14"/>
          <p:cNvSpPr>
            <a:spLocks noChangeArrowheads="1"/>
          </p:cNvSpPr>
          <p:nvPr/>
        </p:nvSpPr>
        <p:spPr bwMode="auto">
          <a:xfrm>
            <a:off x="0" y="1990636"/>
            <a:ext cx="3352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     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fr-FR" sz="2400" b="0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Americana XBdCn BT" charset="0"/>
                <a:ea typeface="Times New Roman" pitchFamily="18" charset="0"/>
                <a:cs typeface="Arial" pitchFamily="34" charset="0"/>
              </a:rPr>
              <a:t>Oui </a:t>
            </a:r>
            <a:r>
              <a:rPr kumimoji="0" lang="fr-FR" sz="2400" b="0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          </a:t>
            </a:r>
            <a:r>
              <a:rPr kumimoji="0" lang="fr-FR" sz="2400" b="0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Americana XBdCn BT" charset="0"/>
                <a:ea typeface="Times New Roman" pitchFamily="18" charset="0"/>
                <a:cs typeface="Arial" pitchFamily="34" charset="0"/>
              </a:rPr>
              <a:t>non  </a:t>
            </a:r>
            <a:r>
              <a:rPr kumimoji="0" lang="fr-FR" sz="2400" b="0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    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63" name="Rectangle 15"/>
          <p:cNvSpPr>
            <a:spLocks noChangeArrowheads="1"/>
          </p:cNvSpPr>
          <p:nvPr/>
        </p:nvSpPr>
        <p:spPr bwMode="auto">
          <a:xfrm>
            <a:off x="689898" y="3157477"/>
            <a:ext cx="6930102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33675" algn="l"/>
              </a:tabLst>
            </a:pPr>
            <a:r>
              <a:rPr kumimoji="0" lang="fr-FR" sz="20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Ex (1):</a:t>
            </a:r>
            <a:r>
              <a:rPr kumimoji="0" lang="fr-F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- </a:t>
            </a:r>
            <a:r>
              <a:rPr kumimoji="0" 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Il parle français ? (</a:t>
            </a:r>
            <a:r>
              <a:rPr kumimoji="0" lang="fr-F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intonation</a:t>
            </a:r>
            <a:r>
              <a:rPr kumimoji="0" 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33675" algn="l"/>
              </a:tabLst>
            </a:pPr>
            <a:r>
              <a:rPr kumimoji="0" 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           </a:t>
            </a:r>
            <a:r>
              <a:rPr kumimoji="0" lang="fr-F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Est-ce qu’il parle français ? (</a:t>
            </a:r>
            <a:r>
              <a:rPr kumimoji="0" lang="fr-F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est – ce que</a:t>
            </a:r>
            <a:r>
              <a:rPr kumimoji="0" 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33675" algn="l"/>
              </a:tabLst>
            </a:pPr>
            <a:r>
              <a:rPr kumimoji="0" lang="fr-F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        - </a:t>
            </a:r>
            <a:r>
              <a:rPr kumimoji="0" lang="fr-FR" sz="20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Oui</a:t>
            </a:r>
            <a:r>
              <a:rPr kumimoji="0" 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, il parle français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33675" algn="l"/>
              </a:tabLst>
            </a:pPr>
            <a:endParaRPr kumimoji="0" lang="fr-FR" sz="2000" b="1" i="0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33675" algn="l"/>
              </a:tabLst>
            </a:pPr>
            <a:endParaRPr lang="fr-FR" sz="2000" b="1" u="sng" dirty="0">
              <a:latin typeface="Comic Sans MS" pitchFamily="66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33675" algn="l"/>
              </a:tabLst>
            </a:pPr>
            <a:r>
              <a:rPr kumimoji="0" lang="fr-FR" sz="20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Ex (2):</a:t>
            </a:r>
            <a:r>
              <a:rPr kumimoji="0" lang="fr-F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-</a:t>
            </a:r>
            <a:r>
              <a:rPr kumimoji="0" 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Vous allez au club ?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33675" algn="l"/>
              </a:tabLst>
            </a:pPr>
            <a:r>
              <a:rPr kumimoji="0" 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	    </a:t>
            </a:r>
            <a:r>
              <a:rPr kumimoji="0" lang="fr-F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 Est – ce que vous allez au club	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33675" algn="l"/>
              </a:tabLst>
            </a:pPr>
            <a:r>
              <a:rPr kumimoji="0" 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	    </a:t>
            </a:r>
            <a:r>
              <a:rPr kumimoji="0" lang="fr-FR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fr-FR" sz="20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Non</a:t>
            </a:r>
            <a:r>
              <a:rPr kumimoji="0" 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, nous n'allons pas au club.</a:t>
            </a:r>
            <a:endParaRPr kumimoji="0" lang="fr-F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6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6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6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76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6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6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76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76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76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76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76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76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76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76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76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76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76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76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76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76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76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685800" y="-2584814"/>
            <a:ext cx="8001000" cy="8217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1" i="0" u="none" strike="noStrike" cap="none" normalizeH="0" baseline="0" dirty="0">
              <a:ln>
                <a:noFill/>
              </a:ln>
              <a:solidFill>
                <a:srgbClr val="660066"/>
              </a:solidFill>
              <a:effectLst/>
              <a:latin typeface="Americana XBdCn BT" charset="0"/>
              <a:ea typeface="Times New Roman" pitchFamily="18" charset="0"/>
              <a:cs typeface="Arial" pitchFamily="34" charset="0"/>
              <a:sym typeface="Wingdings 2" pitchFamily="18" charset="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2400" b="1" dirty="0">
              <a:solidFill>
                <a:srgbClr val="660066"/>
              </a:solidFill>
              <a:latin typeface="Americana XBdCn BT" charset="0"/>
              <a:ea typeface="Times New Roman" pitchFamily="18" charset="0"/>
              <a:cs typeface="Arial" pitchFamily="34" charset="0"/>
              <a:sym typeface="Wingdings 2" pitchFamily="18" charset="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1" i="0" u="none" strike="noStrike" cap="none" normalizeH="0" baseline="0" dirty="0">
              <a:ln>
                <a:noFill/>
              </a:ln>
              <a:solidFill>
                <a:srgbClr val="660066"/>
              </a:solidFill>
              <a:effectLst/>
              <a:latin typeface="Americana XBdCn BT" charset="0"/>
              <a:ea typeface="Times New Roman" pitchFamily="18" charset="0"/>
              <a:cs typeface="Arial" pitchFamily="34" charset="0"/>
              <a:sym typeface="Wingdings 2" pitchFamily="18" charset="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2400" b="1" dirty="0">
              <a:solidFill>
                <a:srgbClr val="660066"/>
              </a:solidFill>
              <a:latin typeface="Americana XBdCn BT" charset="0"/>
              <a:ea typeface="Times New Roman" pitchFamily="18" charset="0"/>
              <a:cs typeface="Arial" pitchFamily="34" charset="0"/>
              <a:sym typeface="Wingdings 2" pitchFamily="18" charset="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1" i="0" u="none" strike="noStrike" cap="none" normalizeH="0" baseline="0" dirty="0">
              <a:ln>
                <a:noFill/>
              </a:ln>
              <a:solidFill>
                <a:srgbClr val="660066"/>
              </a:solidFill>
              <a:effectLst/>
              <a:latin typeface="Americana XBdCn BT" charset="0"/>
              <a:ea typeface="Times New Roman" pitchFamily="18" charset="0"/>
              <a:cs typeface="Arial" pitchFamily="34" charset="0"/>
              <a:sym typeface="Wingdings 2" pitchFamily="18" charset="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2400" b="1" dirty="0">
              <a:solidFill>
                <a:srgbClr val="660066"/>
              </a:solidFill>
              <a:latin typeface="Americana XBdCn BT" charset="0"/>
              <a:ea typeface="Times New Roman" pitchFamily="18" charset="0"/>
              <a:cs typeface="Arial" pitchFamily="34" charset="0"/>
              <a:sym typeface="Wingdings 2" pitchFamily="18" charset="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1" i="0" u="none" strike="noStrike" cap="none" normalizeH="0" baseline="0" dirty="0">
              <a:ln>
                <a:noFill/>
              </a:ln>
              <a:solidFill>
                <a:srgbClr val="660066"/>
              </a:solidFill>
              <a:effectLst/>
              <a:latin typeface="Americana XBdCn BT" charset="0"/>
              <a:ea typeface="Times New Roman" pitchFamily="18" charset="0"/>
              <a:cs typeface="Arial" pitchFamily="34" charset="0"/>
              <a:sym typeface="Wingdings 2" pitchFamily="18" charset="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2400" b="1" dirty="0">
              <a:solidFill>
                <a:srgbClr val="660066"/>
              </a:solidFill>
              <a:latin typeface="Americana XBdCn BT" charset="0"/>
              <a:ea typeface="Times New Roman" pitchFamily="18" charset="0"/>
              <a:cs typeface="Arial" pitchFamily="34" charset="0"/>
              <a:sym typeface="Wingdings 2" pitchFamily="18" charset="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1" i="0" u="none" strike="noStrike" cap="none" normalizeH="0" baseline="0" dirty="0">
              <a:ln>
                <a:noFill/>
              </a:ln>
              <a:solidFill>
                <a:srgbClr val="660066"/>
              </a:solidFill>
              <a:effectLst/>
              <a:latin typeface="Americana XBdCn BT" charset="0"/>
              <a:ea typeface="Times New Roman" pitchFamily="18" charset="0"/>
              <a:cs typeface="Arial" pitchFamily="34" charset="0"/>
              <a:sym typeface="Wingdings 2" pitchFamily="18" charset="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2400" b="1" dirty="0">
              <a:solidFill>
                <a:srgbClr val="660066"/>
              </a:solidFill>
              <a:latin typeface="Americana XBdCn BT" charset="0"/>
              <a:ea typeface="Times New Roman" pitchFamily="18" charset="0"/>
              <a:cs typeface="Arial" pitchFamily="34" charset="0"/>
              <a:sym typeface="Wingdings 2" pitchFamily="18" charset="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Americana XBdCn BT" charset="0"/>
                <a:ea typeface="Times New Roman" pitchFamily="18" charset="0"/>
                <a:cs typeface="Arial" pitchFamily="34" charset="0"/>
                <a:sym typeface="Wingdings 2" pitchFamily="18" charset="2"/>
              </a:rPr>
              <a:t>Combien</a:t>
            </a:r>
            <a:r>
              <a:rPr kumimoji="0" lang="fr-FR" sz="2400" b="1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 2" pitchFamily="18" charset="2"/>
              </a:rPr>
              <a:t>  </a:t>
            </a:r>
            <a:r>
              <a:rPr kumimoji="0" lang="fr-FR" sz="2400" b="1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Americana XBdCn BT" charset="0"/>
                <a:ea typeface="Times New Roman" pitchFamily="18" charset="0"/>
                <a:cs typeface="Arial" pitchFamily="34" charset="0"/>
                <a:sym typeface="Wingdings 2" pitchFamily="18" charset="2"/>
              </a:rPr>
              <a:t>+ </a:t>
            </a:r>
            <a:r>
              <a:rPr kumimoji="0" lang="fr-FR" sz="2400" b="0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Americana XBdCn BT"/>
                <a:ea typeface="Times New Roman" pitchFamily="18" charset="0"/>
                <a:cs typeface="Arial" pitchFamily="34" charset="0"/>
                <a:sym typeface="Wingdings 2" pitchFamily="18" charset="2"/>
              </a:rPr>
              <a:t>nom pluriel+ sujet + verbe  </a:t>
            </a:r>
            <a:r>
              <a:rPr kumimoji="0" lang="fr-FR" sz="2400" b="1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Americana XBdCn BT" charset="0"/>
                <a:ea typeface="Times New Roman" pitchFamily="18" charset="0"/>
                <a:cs typeface="Arial" pitchFamily="34" charset="0"/>
                <a:sym typeface="Wingdings 2" pitchFamily="18" charset="2"/>
              </a:rPr>
              <a:t>(</a:t>
            </a:r>
            <a:r>
              <a:rPr lang="fr-FR" sz="2400" b="1" dirty="0">
                <a:solidFill>
                  <a:srgbClr val="660066"/>
                </a:solidFill>
                <a:latin typeface="Americana XBdCn BT" charset="0"/>
                <a:ea typeface="Times New Roman" pitchFamily="18" charset="0"/>
                <a:cs typeface="Arial" pitchFamily="34" charset="0"/>
                <a:sym typeface="Wingdings 2" pitchFamily="18" charset="2"/>
              </a:rPr>
              <a:t>H</a:t>
            </a:r>
            <a:r>
              <a:rPr kumimoji="0" lang="fr-FR" sz="2400" b="1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Americana XBdCn BT" charset="0"/>
                <a:ea typeface="Times New Roman" pitchFamily="18" charset="0"/>
                <a:cs typeface="Arial" pitchFamily="34" charset="0"/>
                <a:sym typeface="Wingdings 2" pitchFamily="18" charset="2"/>
              </a:rPr>
              <a:t>ow </a:t>
            </a:r>
            <a:r>
              <a:rPr kumimoji="0" lang="fr-FR" sz="2400" b="1" i="0" u="none" strike="noStrike" cap="none" normalizeH="0" baseline="0" dirty="0" err="1">
                <a:ln>
                  <a:noFill/>
                </a:ln>
                <a:solidFill>
                  <a:srgbClr val="660066"/>
                </a:solidFill>
                <a:effectLst/>
                <a:latin typeface="Americana XBdCn BT" charset="0"/>
                <a:ea typeface="Times New Roman" pitchFamily="18" charset="0"/>
                <a:cs typeface="Arial" pitchFamily="34" charset="0"/>
                <a:sym typeface="Wingdings 2" pitchFamily="18" charset="2"/>
              </a:rPr>
              <a:t>many</a:t>
            </a:r>
            <a:r>
              <a:rPr kumimoji="0" lang="fr-FR" sz="2400" b="1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Americana XBdCn BT" charset="0"/>
                <a:ea typeface="Times New Roman" pitchFamily="18" charset="0"/>
                <a:cs typeface="Arial" pitchFamily="34" charset="0"/>
                <a:sym typeface="Wingdings 2" pitchFamily="18" charset="2"/>
              </a:rPr>
              <a:t> ) 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rgbClr val="660066"/>
              </a:solidFill>
              <a:effectLst/>
              <a:latin typeface="Arial" pitchFamily="34" charset="0"/>
              <a:cs typeface="Arial" pitchFamily="34" charset="0"/>
              <a:sym typeface="Wingdings 2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sng" strike="noStrike" cap="none" normalizeH="0" baseline="0" dirty="0">
                <a:ln>
                  <a:noFill/>
                </a:ln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 2" pitchFamily="18" charset="2"/>
              </a:rPr>
              <a:t>Ex </a:t>
            </a:r>
            <a:r>
              <a:rPr kumimoji="0" lang="fr-FR" sz="2000" b="1" i="0" u="none" strike="noStrike" cap="none" normalizeH="0" baseline="0" dirty="0">
                <a:ln>
                  <a:noFill/>
                </a:ln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 2" pitchFamily="18" charset="2"/>
              </a:rPr>
              <a:t>:</a:t>
            </a:r>
            <a:r>
              <a:rPr kumimoji="0" lang="fr-FR" sz="2000" b="0" i="0" u="none" strike="noStrike" cap="none" normalizeH="0" baseline="0" dirty="0">
                <a:ln>
                  <a:noFill/>
                </a:ln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 2" pitchFamily="18" charset="2"/>
              </a:rPr>
              <a:t> </a:t>
            </a:r>
            <a:r>
              <a:rPr kumimoji="0" lang="fr-FR" sz="2000" b="1" i="0" u="none" strike="noStrike" cap="none" normalizeH="0" baseline="0" dirty="0">
                <a:ln>
                  <a:noFill/>
                </a:ln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 2" pitchFamily="18" charset="2"/>
              </a:rPr>
              <a:t>	- </a:t>
            </a:r>
            <a:r>
              <a:rPr kumimoji="0" lang="en-US" sz="2000" b="1" i="0" u="none" strike="noStrike" cap="none" normalizeH="0" baseline="0" dirty="0" err="1">
                <a:ln>
                  <a:noFill/>
                </a:ln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 2" pitchFamily="18" charset="2"/>
              </a:rPr>
              <a:t>Combien</a:t>
            </a:r>
            <a:r>
              <a:rPr kumimoji="0" lang="en-US" sz="2000" b="1" i="0" u="none" strike="noStrike" cap="none" normalizeH="0" baseline="0" dirty="0">
                <a:ln>
                  <a:noFill/>
                </a:ln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 2" pitchFamily="18" charset="2"/>
              </a:rPr>
              <a:t> de cahiers </a:t>
            </a:r>
            <a:r>
              <a:rPr kumimoji="0" lang="en-US" sz="2000" b="1" i="0" u="none" strike="noStrike" cap="none" normalizeH="0" baseline="0" dirty="0" err="1">
                <a:ln>
                  <a:noFill/>
                </a:ln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 2" pitchFamily="18" charset="2"/>
              </a:rPr>
              <a:t>tu</a:t>
            </a:r>
            <a:r>
              <a:rPr kumimoji="0" lang="en-US" sz="2000" b="1" i="0" u="none" strike="noStrike" cap="none" normalizeH="0" baseline="0" dirty="0">
                <a:ln>
                  <a:noFill/>
                </a:ln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 2" pitchFamily="18" charset="2"/>
              </a:rPr>
              <a:t> as?</a:t>
            </a:r>
            <a:endParaRPr kumimoji="0" lang="en-US" sz="2000" b="1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  <a:sym typeface="Wingdings 2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>
                <a:ln>
                  <a:noFill/>
                </a:ln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 2" pitchFamily="18" charset="2"/>
              </a:rPr>
              <a:t>         - j</a:t>
            </a:r>
            <a:r>
              <a:rPr kumimoji="0" lang="fr-FR" sz="20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Times New Roman" pitchFamily="18" charset="0"/>
                <a:cs typeface="Calibri" panose="020F0502020204030204" pitchFamily="34" charset="0"/>
                <a:sym typeface="Wingdings 2" pitchFamily="18" charset="2"/>
              </a:rPr>
              <a:t>̕̕ ai trois cahiers</a:t>
            </a:r>
            <a:r>
              <a:rPr kumimoji="0" lang="fr-FR" sz="2000" b="0" i="0" u="sng" strike="noStrike" cap="none" normalizeH="0" baseline="0" dirty="0">
                <a:ln>
                  <a:noFill/>
                </a:ln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 2" pitchFamily="18" charset="2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2000" u="sng" dirty="0">
              <a:latin typeface="Comic Sans MS" pitchFamily="66" charset="0"/>
              <a:ea typeface="Times New Roman" pitchFamily="18" charset="0"/>
              <a:cs typeface="Times New Roman" pitchFamily="18" charset="0"/>
              <a:sym typeface="Wingdings 2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sng" strike="noStrike" cap="none" normalizeH="0" baseline="0" dirty="0">
              <a:ln>
                <a:noFill/>
              </a:ln>
              <a:effectLst/>
              <a:latin typeface="Comic Sans MS" pitchFamily="66" charset="0"/>
              <a:ea typeface="Times New Roman" pitchFamily="18" charset="0"/>
              <a:cs typeface="Times New Roman" pitchFamily="18" charset="0"/>
              <a:sym typeface="Wingdings 2" pitchFamily="18" charset="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1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Americana XBdCn BT" charset="0"/>
                <a:ea typeface="Times New Roman" pitchFamily="18" charset="0"/>
                <a:cs typeface="Arial" pitchFamily="34" charset="0"/>
                <a:sym typeface="Wingdings 2" pitchFamily="18" charset="2"/>
              </a:rPr>
              <a:t>O</a:t>
            </a:r>
            <a:r>
              <a:rPr kumimoji="0" lang="fr-FR" sz="2400" b="1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Comic Sans MS"/>
                <a:ea typeface="Times New Roman" pitchFamily="18" charset="0"/>
                <a:cs typeface="Arial" pitchFamily="34" charset="0"/>
                <a:sym typeface="Wingdings 2" pitchFamily="18" charset="2"/>
              </a:rPr>
              <a:t>ù</a:t>
            </a:r>
            <a:r>
              <a:rPr kumimoji="0" lang="fr-FR" sz="2400" b="1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Americana XBdCn BT" charset="0"/>
                <a:ea typeface="Times New Roman" pitchFamily="18" charset="0"/>
                <a:cs typeface="Arial" pitchFamily="34" charset="0"/>
                <a:sym typeface="Wingdings 2" pitchFamily="18" charset="2"/>
              </a:rPr>
              <a:t> :</a:t>
            </a:r>
            <a:r>
              <a:rPr kumimoji="0" lang="fr-FR" sz="2400" b="1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 2" pitchFamily="18" charset="2"/>
              </a:rPr>
              <a:t>  </a:t>
            </a:r>
            <a:r>
              <a:rPr kumimoji="0" lang="fr-FR" sz="2400" b="1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Americana XBdCn BT" charset="0"/>
                <a:ea typeface="Times New Roman" pitchFamily="18" charset="0"/>
                <a:cs typeface="Arial" pitchFamily="34" charset="0"/>
                <a:sym typeface="Wingdings 2" pitchFamily="18" charset="2"/>
              </a:rPr>
              <a:t>+ verbe + sujet  (</a:t>
            </a:r>
            <a:r>
              <a:rPr kumimoji="0" lang="fr-FR" sz="2400" b="1" i="0" u="none" strike="noStrike" cap="none" normalizeH="0" baseline="0" dirty="0" err="1">
                <a:ln>
                  <a:noFill/>
                </a:ln>
                <a:solidFill>
                  <a:srgbClr val="660066"/>
                </a:solidFill>
                <a:effectLst/>
                <a:latin typeface="Americana XBdCn BT" charset="0"/>
                <a:ea typeface="Times New Roman" pitchFamily="18" charset="0"/>
                <a:cs typeface="Arial" pitchFamily="34" charset="0"/>
                <a:sym typeface="Wingdings 2" pitchFamily="18" charset="2"/>
              </a:rPr>
              <a:t>Where</a:t>
            </a:r>
            <a:r>
              <a:rPr kumimoji="0" lang="fr-FR" sz="2400" b="1" i="0" u="none" strike="noStrike" cap="none" normalizeH="0" baseline="0" dirty="0">
                <a:ln>
                  <a:noFill/>
                </a:ln>
                <a:solidFill>
                  <a:srgbClr val="660066"/>
                </a:solidFill>
                <a:effectLst/>
                <a:latin typeface="Americana XBdCn BT" charset="0"/>
                <a:ea typeface="Times New Roman" pitchFamily="18" charset="0"/>
                <a:cs typeface="Arial" pitchFamily="34" charset="0"/>
                <a:sym typeface="Wingdings 2" pitchFamily="18" charset="2"/>
              </a:rPr>
              <a:t>) </a:t>
            </a:r>
            <a:endParaRPr kumimoji="0" lang="en-US" sz="800" b="1" i="0" u="none" strike="noStrike" cap="none" normalizeH="0" baseline="0" dirty="0">
              <a:ln>
                <a:noFill/>
              </a:ln>
              <a:solidFill>
                <a:srgbClr val="660066"/>
              </a:solidFill>
              <a:effectLst/>
              <a:latin typeface="Arial" pitchFamily="34" charset="0"/>
              <a:cs typeface="Arial" pitchFamily="34" charset="0"/>
              <a:sym typeface="Wingdings 2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sng" strike="noStrike" cap="none" normalizeH="0" baseline="0" dirty="0">
                <a:ln>
                  <a:noFill/>
                </a:ln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 2" pitchFamily="18" charset="2"/>
              </a:rPr>
              <a:t>Ex </a:t>
            </a:r>
            <a:r>
              <a:rPr kumimoji="0" lang="fr-FR" sz="2000" b="1" i="0" u="none" strike="noStrike" cap="none" normalizeH="0" baseline="0" dirty="0">
                <a:ln>
                  <a:noFill/>
                </a:ln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 2" pitchFamily="18" charset="2"/>
              </a:rPr>
              <a:t>:</a:t>
            </a:r>
            <a:r>
              <a:rPr kumimoji="0" lang="fr-FR" sz="2000" b="0" i="0" u="none" strike="noStrike" cap="none" normalizeH="0" baseline="0" dirty="0">
                <a:ln>
                  <a:noFill/>
                </a:ln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 2" pitchFamily="18" charset="2"/>
              </a:rPr>
              <a:t> </a:t>
            </a:r>
            <a:r>
              <a:rPr kumimoji="0" lang="fr-FR" sz="2000" b="1" i="0" u="none" strike="noStrike" cap="none" normalizeH="0" baseline="0" dirty="0">
                <a:ln>
                  <a:noFill/>
                </a:ln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 2" pitchFamily="18" charset="2"/>
              </a:rPr>
              <a:t>	- Où travaille Mohamed ?</a:t>
            </a:r>
            <a:endParaRPr kumimoji="0" lang="en-US" sz="2000" b="1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  <a:sym typeface="Wingdings 2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>
                <a:ln>
                  <a:noFill/>
                </a:ln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 2" pitchFamily="18" charset="2"/>
              </a:rPr>
              <a:t>         -Mohamed travaille </a:t>
            </a:r>
            <a:r>
              <a:rPr kumimoji="0" lang="fr-FR" sz="2000" b="1" i="0" u="sng" strike="noStrike" cap="none" normalizeH="0" baseline="0" dirty="0">
                <a:ln>
                  <a:noFill/>
                </a:ln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 2" pitchFamily="18" charset="2"/>
              </a:rPr>
              <a:t>dans une usine</a:t>
            </a:r>
            <a:r>
              <a:rPr kumimoji="0" lang="fr-FR" sz="2000" b="0" i="0" u="sng" strike="noStrike" cap="none" normalizeH="0" baseline="0" dirty="0">
                <a:ln>
                  <a:noFill/>
                </a:ln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 2" pitchFamily="18" charset="2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sz="2000" u="sng" dirty="0">
              <a:latin typeface="Comic Sans MS" pitchFamily="66" charset="0"/>
              <a:ea typeface="Times New Roman" pitchFamily="18" charset="0"/>
              <a:cs typeface="Times New Roman" pitchFamily="18" charset="0"/>
              <a:sym typeface="Wingdings 2" pitchFamily="18" charset="2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000" b="1" dirty="0">
                <a:solidFill>
                  <a:srgbClr val="7030A0"/>
                </a:solidFill>
              </a:rPr>
              <a:t>Quel + nom </a:t>
            </a:r>
            <a:endParaRPr lang="en-US" sz="2000" b="1" dirty="0">
              <a:solidFill>
                <a:srgbClr val="7030A0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1" i="0" u="none" strike="noStrike" cap="none" normalizeH="0" baseline="0" dirty="0">
              <a:ln>
                <a:noFill/>
              </a:ln>
              <a:effectLst/>
              <a:latin typeface="Comic Sans MS" pitchFamily="66" charset="0"/>
              <a:ea typeface="Times New Roman" pitchFamily="18" charset="0"/>
              <a:cs typeface="Times New Roman" pitchFamily="18" charset="0"/>
              <a:sym typeface="Wingdings 2" pitchFamily="18" charset="2"/>
            </a:endParaRPr>
          </a:p>
          <a:p>
            <a:pPr marL="0" marR="0" lvl="0" indent="269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 3" pitchFamily="18" charset="2"/>
              </a:rPr>
              <a:t>Ex (1)</a:t>
            </a:r>
            <a:r>
              <a:rPr kumimoji="0" 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 3" pitchFamily="18" charset="2"/>
              </a:rPr>
              <a:t>: - Quel âge il a  ?	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 3" pitchFamily="18" charset="2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 3" pitchFamily="18" charset="2"/>
              </a:rPr>
              <a:t>            - </a:t>
            </a:r>
            <a:r>
              <a:rPr lang="fr-FR" sz="2000" dirty="0"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 3" pitchFamily="18" charset="2"/>
              </a:rPr>
              <a:t>Il a </a:t>
            </a:r>
            <a:r>
              <a:rPr kumimoji="0" 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 3" pitchFamily="18" charset="2"/>
              </a:rPr>
              <a:t> </a:t>
            </a:r>
            <a:r>
              <a:rPr kumimoji="0" lang="fr-FR" sz="20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  <a:sym typeface="Wingdings 3" pitchFamily="18" charset="2"/>
              </a:rPr>
              <a:t>neuf ans</a:t>
            </a:r>
            <a:endParaRPr kumimoji="0" lang="fr-FR" sz="2000" b="0" i="0" u="sng" strike="noStrike" cap="none" normalizeH="0" baseline="0" dirty="0">
              <a:ln>
                <a:noFill/>
              </a:ln>
              <a:effectLst/>
              <a:latin typeface="Comic Sans MS" pitchFamily="66" charset="0"/>
              <a:ea typeface="Times New Roman" pitchFamily="18" charset="0"/>
              <a:cs typeface="Times New Roman" pitchFamily="18" charset="0"/>
              <a:sym typeface="Wingdings 2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1" i="0" u="none" strike="noStrike" cap="none" normalizeH="0" baseline="0" dirty="0">
              <a:ln>
                <a:noFill/>
              </a:ln>
              <a:effectLst/>
              <a:latin typeface="Comic Sans MS" pitchFamily="66" charset="0"/>
              <a:ea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5257800" y="3048000"/>
            <a:ext cx="36576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757739" y="4850249"/>
            <a:ext cx="110799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	</a:t>
            </a:r>
            <a:endParaRPr kumimoji="0" lang="fr-FR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67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67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67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867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67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67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867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867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867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867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867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867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867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867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867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867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867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867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867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867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867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867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867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867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867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867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867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104</TotalTime>
  <Words>253</Words>
  <Application>Microsoft Office PowerPoint</Application>
  <PresentationFormat>On-screen Show (4:3)</PresentationFormat>
  <Paragraphs>45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Americana XBdCn BT</vt:lpstr>
      <vt:lpstr>Arial</vt:lpstr>
      <vt:lpstr>Calibri</vt:lpstr>
      <vt:lpstr>Comic Sans MS</vt:lpstr>
      <vt:lpstr>Traditional Arabic</vt:lpstr>
      <vt:lpstr>Trebuchet MS</vt:lpstr>
      <vt:lpstr>Wingdings 3</vt:lpstr>
      <vt:lpstr>Facet</vt:lpstr>
      <vt:lpstr>L'Interrogation  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L'Interrogation</dc:title>
  <dc:creator>Sama</dc:creator>
  <cp:lastModifiedBy>Neven Mansour Elleathy</cp:lastModifiedBy>
  <cp:revision>47</cp:revision>
  <dcterms:created xsi:type="dcterms:W3CDTF">2020-06-29T11:20:12Z</dcterms:created>
  <dcterms:modified xsi:type="dcterms:W3CDTF">2023-08-20T11:26:26Z</dcterms:modified>
</cp:coreProperties>
</file>