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73" r:id="rId3"/>
    <p:sldId id="289" r:id="rId4"/>
    <p:sldId id="290" r:id="rId5"/>
    <p:sldId id="291" r:id="rId6"/>
    <p:sldId id="29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3" r:id="rId22"/>
    <p:sldId id="294" r:id="rId23"/>
    <p:sldId id="295" r:id="rId24"/>
    <p:sldId id="296" r:id="rId25"/>
    <p:sldId id="267" r:id="rId26"/>
  </p:sldIdLst>
  <p:sldSz cx="9144000" cy="6858000" type="screen4x3"/>
  <p:notesSz cx="6858000" cy="9144000"/>
  <p:embeddedFontLst>
    <p:embeddedFont>
      <p:font typeface="Twinkl" pitchFamily="2" charset="0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  <p15:guide id="11" orient="horz" pos="11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217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76" y="-96"/>
      </p:cViewPr>
      <p:guideLst>
        <p:guide orient="horz" pos="2137"/>
        <p:guide orient="horz" pos="3974"/>
        <p:guide orient="horz" pos="346"/>
        <p:guide orient="horz" pos="482"/>
        <p:guide orient="horz" pos="3838"/>
        <p:guide orient="horz" pos="1139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727CCAF-5F7A-4926-A306-A96BA49A3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470528-D445-44C9-813B-33D227470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3D5EC5-43C4-48AF-AA65-A0ABEC042367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52E9BB-8AF9-4AE8-A8BC-4F18C58EE1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81CFD3-9C38-4A0C-B7FB-2B1D29FB72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FA24975-2437-44A9-8190-EFE00B5246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5935A-E301-4EF2-9CE6-3A2397E1FC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FC5519-6B40-4E67-91B8-CE6E679F10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9D5D2F-4D96-4854-ABC9-BD29E4D8ACB7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CC6C6B0-32BF-4C6F-AF33-A8EEF2F303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CD1BDE0-481E-456B-B402-9006C123D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48BC40-AB14-4181-92FF-92B48D8AF3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581BE9-5376-42BE-8DA2-224036D8E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0D8CCC2-6847-4F26-808D-CC1FA299826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AE1863FB-F7F4-4608-87AF-32C855E7EB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0D1FC823-8DD5-4F44-ACDC-378E16130D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If we want to measure which of two items is the heavier or the lighter, we use a balance in the following way:</a:t>
            </a:r>
          </a:p>
          <a:p>
            <a:pPr eaLnBrk="1" hangingPunct="1"/>
            <a:r>
              <a:rPr lang="en-GB" altLang="en-US"/>
              <a:t>We put the two items we are measuring on the balance, one on each side.</a:t>
            </a:r>
          </a:p>
          <a:p>
            <a:pPr eaLnBrk="1" hangingPunct="1"/>
            <a:r>
              <a:rPr lang="en-GB" altLang="en-US"/>
              <a:t>The item that is heavier will be lower than the lighter one.</a:t>
            </a:r>
          </a:p>
          <a:p>
            <a:pPr eaLnBrk="1" hangingPunct="1"/>
            <a:r>
              <a:rPr lang="en-GB" altLang="en-US"/>
              <a:t>The item that is lighter will be higher than the heavier one.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Look at this balance. The elephant is heavier than the butterfly.</a:t>
            </a:r>
          </a:p>
          <a:p>
            <a:pPr eaLnBrk="1" hangingPunct="1"/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165ED7-51A8-4B24-B793-83606E50C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fld id="{9E2A4834-5D69-41FB-B7FD-EEF73E98D6B3}" type="slidenum">
              <a:rPr lang="en-GB" altLang="en-US">
                <a:latin typeface="Calibri" panose="020F0502020204030204" pitchFamily="34" charset="0"/>
              </a:rPr>
              <a:pPr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BF8812D1-0615-4980-BF49-9D792D611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7836C152-B454-4AB5-9512-235975415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If we want to measure how heavy something is, we need to balance the balance using a selected object.</a:t>
            </a:r>
          </a:p>
          <a:p>
            <a:pPr eaLnBrk="1" hangingPunct="1"/>
            <a:r>
              <a:rPr lang="en-GB" altLang="en-US"/>
              <a:t>To weigh our object using cubes, we place our object on one side and add cubes onto the other until they are both the same (balanced).</a:t>
            </a:r>
          </a:p>
          <a:p>
            <a:pPr eaLnBrk="1" hangingPunct="1"/>
            <a:r>
              <a:rPr lang="en-GB" altLang="en-US"/>
              <a:t>The object will weigh the same as the number of cubes.</a:t>
            </a:r>
          </a:p>
          <a:p>
            <a:pPr eaLnBrk="1" hangingPunct="1"/>
            <a:r>
              <a:rPr lang="en-GB" altLang="en-US"/>
              <a:t>Look at this balance. The bottle of water weighs three cubes.</a:t>
            </a:r>
          </a:p>
          <a:p>
            <a:pPr eaLnBrk="1" hangingPunct="1"/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73F3D8-86AA-4828-96EA-44F6B2E0A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fld id="{9788FA0A-4912-4ECA-8E8A-78359FD1EB98}" type="slidenum">
              <a:rPr lang="en-GB" altLang="en-US">
                <a:latin typeface="Calibri" panose="020F0502020204030204" pitchFamily="34" charset="0"/>
              </a:rPr>
              <a:pPr/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junior-senior-infants-maths/reading-comprehension-worksheets-roi-resources-junior-senior-infants-maths-measures/reading-comprehension-worksheets-roi-resources-junior-senior-infants-maths-measures-measuring-size-and-weight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9D6162-26E8-4E37-9B83-E5E9D9697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3BCEF44D-7AAF-4100-9A59-C79C01D33046}"/>
              </a:ext>
            </a:extLst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68387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8AFC9FB8-68F0-48A5-A426-9E0C6BA7223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5B6CDBC-9847-46D1-BB12-1945BA0860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579896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4C1DBADF-8886-41F8-8526-0BE249CC77D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676161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05829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F3C9C3E0-7A00-4B97-AA5F-90F99ACB04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BE4A1F4D-68A5-445C-ABEA-14223C3AB8A5}"/>
              </a:ext>
            </a:extLst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45113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0B210C3-98E7-4F55-8110-3ABE12C778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14A3E1E-35E7-42D9-9B01-16D4A13136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0%20Slide%2010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0%20Slide%2010%20What%20Is%20Weight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1%20Slide%2011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1%20Slide%2011%20What%20Is%20Weight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2%20Slide%2012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2%20Slide%2012%20What%20Is%20Weight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3%20Slide%2013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3%20Slide%2013%20What%20Is%20Weight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4%20Slide%2014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4%20Slide%2014%20What%20Is%20Weight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5%20Slide%2015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5%20Slide%2015%20What%20Is%20Weight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6%20Slide%2016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6%20Slide%2016%20What%20Is%20Weight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7%20Slide%2017%20What%20Is%20Weight.mp3" TargetMode="Externa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7%20Slide%2017%20What%20Is%20Weight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18%20Slide%2018%20What%20Is%20Weight.mp3" TargetMode="External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8%20Slide%2018%20What%20Is%20Weight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19%20Slide%2019%20What%20Is%20Weight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media" Target="file:///G:\Shared%20drives\Resources%20-%20Ireland\Ireland\Voice%20Over%20Artist\Junior%20Infants%20and%20Senior%20Infants%20Maths\Measures\Weight\roi-ms-216-what-is-weight%20-powerpoint\%23Audio\19%20Slide%2019%20What%20Is%20Weight.mp3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20%20Slide%2020%20What%20Is%20Weight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microsoft.com/office/2007/relationships/media" Target="file:///G:\Shared%20drives\Resources%20-%20Ireland\Ireland\Voice%20Over%20Artist\Junior%20Infants%20and%20Senior%20Infants%20Maths\Measures\Weight\roi-ms-216-what-is-weight%20-powerpoint\%23Audio\20%20Slide%2020%20What%20Is%20Weight.mp3" TargetMode="External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21%20Slide%2021%20What%20Is%20Weight%20.mp3" TargetMode="Externa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21%20Slide%2021%20What%20Is%20Weight%20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22%20Slide%2022%20What%20Is%20Weight.mp3" TargetMode="Externa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22%20Slide%2022%20What%20Is%20Weight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23%20Slide%2023%20What%20Is%20Weight.mp3" TargetMode="External"/><Relationship Id="rId6" Type="http://schemas.microsoft.com/office/2007/relationships/media" Target="file:///G:\Shared%20drives\Resources%20-%20Ireland\Ireland\Voice%20Over%20Artist\Junior%20Infants%20and%20Senior%20Infants%20Maths\Measures\Weight\roi-ms-216-what-is-weight%20-powerpoint\%23Audio\23%20Slide%2023%20What%20Is%20Weight.mp3" TargetMode="External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24%20Slide%2024%20What%20Is%20Weight.mp3" TargetMode="Externa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24%20Slide%2024%20What%20Is%20Weight.mp3" TargetMode="Externa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14.png"/><Relationship Id="rId10" Type="http://schemas.openxmlformats.org/officeDocument/2006/relationships/image" Target="../media/image66.png"/><Relationship Id="rId4" Type="http://schemas.openxmlformats.org/officeDocument/2006/relationships/image" Target="../media/image8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3%20Slide%203%20What%20Is%20Weight.mp3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3%20Slide%203%20What%20Is%20Weight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4%20Slide%204%20What%20Is%20Weight.mp3" TargetMode="Externa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4%20Slide%204%20What%20Is%20Weight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5%20Slide%205%20What%20Is%20Weight.mp3" TargetMode="Externa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5%20Slide%205%20What%20Is%20Weight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6%20Slide%206%20What%20Is%20Weight%20.mp3" TargetMode="Externa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6%20Slide%206%20What%20Is%20Weight%20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7%20Slide%207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7%20Slide%207%20What%20Is%20Weight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8%20Slide%208%20What%20Is%20Weight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8%20Slide%208%20What%20Is%20Weight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G:\Shared%20drives\Resources%20-%20Ireland\Ireland\Voice%20Over%20Artist\Junior%20Infants%20and%20Senior%20Infants%20Maths\Measures\Weight\roi-ms-216-what-is-weight%20-powerpoint\%23Audio\9%20Slide%209%20What%20Is%20Weight%20.mp3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hared%20drives\Resources%20-%20Ireland\Ireland\Voice%20Over%20Artist\Junior%20Infants%20and%20Senior%20Infants%20Maths\Measures\Weight\roi-ms-216-what-is-weight%20-powerpoint\%23Audio\9%20Slide%209%20What%20Is%20Weight%20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 Slide 10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BC3BE639-EF0D-469E-9FCF-3B9B3DC4DA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25" y="5778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xmlns="" id="{A06F2DBA-7205-4C27-97C6-05AB0C15F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462213"/>
            <a:ext cx="178911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>
            <a:extLst>
              <a:ext uri="{FF2B5EF4-FFF2-40B4-BE49-F238E27FC236}">
                <a16:creationId xmlns:a16="http://schemas.microsoft.com/office/drawing/2014/main" xmlns="" id="{9DE35634-6DCB-4A24-BC71-0D6DD1F43621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animal is heavier?</a:t>
            </a:r>
          </a:p>
        </p:txBody>
      </p:sp>
      <p:pic>
        <p:nvPicPr>
          <p:cNvPr id="17413" name="Picture 15">
            <a:extLst>
              <a:ext uri="{FF2B5EF4-FFF2-40B4-BE49-F238E27FC236}">
                <a16:creationId xmlns:a16="http://schemas.microsoft.com/office/drawing/2014/main" xmlns="" id="{79A08DD9-DF7A-4D2A-842A-8A08559903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771650"/>
            <a:ext cx="22733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FF35260-5564-4F2F-9DB0-D47D978D0E46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3239E05A-710C-4993-BB15-A4322410F49D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3716BC1-D503-4CFF-9530-CF0FFFD60720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7418" name="Picture 7">
              <a:extLst>
                <a:ext uri="{FF2B5EF4-FFF2-40B4-BE49-F238E27FC236}">
                  <a16:creationId xmlns:a16="http://schemas.microsoft.com/office/drawing/2014/main" xmlns="" id="{740278AE-CA49-4E50-A000-14251591B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81E54D-16FF-41D1-B878-DBDF883A97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289175"/>
            <a:ext cx="1863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 Slide 11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DB64F579-5243-4248-B627-7299721C12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850" y="5795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xmlns="" id="{360CDF51-1608-4C77-B78A-29D88F902BBF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person is heavier?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xmlns="" id="{492109DC-EA54-40AA-A8F5-3FEAE0462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863" y="1728788"/>
            <a:ext cx="235108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>
            <a:extLst>
              <a:ext uri="{FF2B5EF4-FFF2-40B4-BE49-F238E27FC236}">
                <a16:creationId xmlns:a16="http://schemas.microsoft.com/office/drawing/2014/main" xmlns="" id="{CAF445A3-6A8B-4F80-91BB-B1D15A0094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747963"/>
            <a:ext cx="272573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8FBC18C-A020-401C-96C1-3B6F79DFE6FE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C220E6A4-F2D7-4105-957B-567554E34186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01E2FD9-C305-4DA9-A8DA-3BD9CFC6DD54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7">
              <a:extLst>
                <a:ext uri="{FF2B5EF4-FFF2-40B4-BE49-F238E27FC236}">
                  <a16:creationId xmlns:a16="http://schemas.microsoft.com/office/drawing/2014/main" xmlns="" id="{1A7F5E55-9807-4B49-8C0F-7AE1A433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3C32A7-759F-4440-AEB5-2225CFAB85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220913"/>
            <a:ext cx="18621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Slide 12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88BD0433-861E-419F-A374-162785CFE90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753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xmlns="" id="{CEE58F79-A65A-4DD8-AE2B-251F0F652FF7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object is lighter?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xmlns="" id="{797AC376-64BC-4C95-A890-EDE7776F4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958975"/>
            <a:ext cx="2008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xmlns="" id="{CB165742-5991-424E-82C6-140332BF7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75" y="2959100"/>
            <a:ext cx="35687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5E7EB8-E728-498B-8181-226DCE618E91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E76DEE1-7548-4E4D-9299-A3B66DC7FB06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8FBB4B1-AACA-4B22-BF99-1F588A464AE7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9466" name="Picture 7">
              <a:extLst>
                <a:ext uri="{FF2B5EF4-FFF2-40B4-BE49-F238E27FC236}">
                  <a16:creationId xmlns:a16="http://schemas.microsoft.com/office/drawing/2014/main" xmlns="" id="{AD413D4B-1DEB-460C-A1E8-DFBF77EB1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5FF543-AF2E-4E24-8A94-5F4003F64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422525"/>
            <a:ext cx="18621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 Slide 13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B2651FF7-89B6-4360-8BCF-E8181A1ED9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700" y="5788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xmlns="" id="{1A87478A-E4CD-4D9D-8224-3029C765D386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object is lighter?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xmlns="" id="{6D852B1F-A0E0-4A5F-94DF-68FA879A7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521075"/>
            <a:ext cx="340836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xmlns="" id="{7C566464-BFB0-4168-893F-EDBBEB3EB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2078038"/>
            <a:ext cx="4181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2F85369-2CF5-4F5D-8889-60DD4FF4CCF8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E1360A4-339F-40A1-94C1-0184C234B432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E9D04DD-4214-44C0-8CC3-4E701A1C2A67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0" name="Picture 7">
              <a:extLst>
                <a:ext uri="{FF2B5EF4-FFF2-40B4-BE49-F238E27FC236}">
                  <a16:creationId xmlns:a16="http://schemas.microsoft.com/office/drawing/2014/main" xmlns="" id="{937B139F-3789-46FE-B0D7-D50CD68C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863BCB-0A63-4BC9-894D-7D1E92ECFF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908175"/>
            <a:ext cx="1863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 Slide 14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017FEDFA-2A51-4C2C-8BB6-87D5F365CF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5738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xmlns="" id="{10372E19-FFDC-4860-A4C2-D2CE2C33269A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animal is lighter?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6BEC1491-3C63-4B20-817C-C2F2E5E7B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392488"/>
            <a:ext cx="419735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xmlns="" id="{BE68D633-3BD1-46DF-8510-6C1811F96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97163"/>
            <a:ext cx="358933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4B8F3C1-3D3A-42D2-9EF4-156443B10D85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73E83BB-F89A-43A5-AF04-936441B3CA39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A2F71F7-F537-467D-B94F-DC5FC5993E0D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14" name="Picture 7">
              <a:extLst>
                <a:ext uri="{FF2B5EF4-FFF2-40B4-BE49-F238E27FC236}">
                  <a16:creationId xmlns:a16="http://schemas.microsoft.com/office/drawing/2014/main" xmlns="" id="{E0A424E6-5A63-420E-A665-E8261E38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B4A6CA-2E56-4CBA-A434-3A3494520F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225675"/>
            <a:ext cx="18621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 Slide 15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A2B55417-9712-4D7F-8CB1-C25BFE764B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063" y="5795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xmlns="" id="{155A2F3D-B63C-4C99-A166-AA5B1A979828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object is lighter?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xmlns="" id="{D34FCF6C-65C3-479E-BBF3-10BD3E52D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4375"/>
            <a:ext cx="37909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>
            <a:extLst>
              <a:ext uri="{FF2B5EF4-FFF2-40B4-BE49-F238E27FC236}">
                <a16:creationId xmlns:a16="http://schemas.microsoft.com/office/drawing/2014/main" xmlns="" id="{22DE422B-AA23-49EF-B040-506E61FD2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0333">
            <a:off x="811213" y="2038350"/>
            <a:ext cx="446881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7B9AC6A-1693-4FAC-87D0-CBF63DF9C1E9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ADB2456A-8BAF-4A8D-AC57-D6A0F9B5DBAA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3984DC1-BA75-4901-871A-019B28745DB7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38" name="Picture 7">
              <a:extLst>
                <a:ext uri="{FF2B5EF4-FFF2-40B4-BE49-F238E27FC236}">
                  <a16:creationId xmlns:a16="http://schemas.microsoft.com/office/drawing/2014/main" xmlns="" id="{315CF509-2BDC-4A57-83B9-E222898E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37C6B3-334A-40E0-BE10-1FF0C78393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021013"/>
            <a:ext cx="18621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 Slide 16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EB31499E-59EB-4797-9684-E4107BEEFF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851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xmlns="" id="{7F151CE9-9147-4FB3-B64F-AE44BF259B9F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object is lighter?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xmlns="" id="{1C676BAC-F273-4004-BC92-4DE2477F6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041525"/>
            <a:ext cx="424497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>
            <a:extLst>
              <a:ext uri="{FF2B5EF4-FFF2-40B4-BE49-F238E27FC236}">
                <a16:creationId xmlns:a16="http://schemas.microsoft.com/office/drawing/2014/main" xmlns="" id="{555D12CF-CBA4-407E-B5CC-7867077D1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028825"/>
            <a:ext cx="2757487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723B799-E33C-4FC0-A470-622E980BF9D8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5BEC73C0-49D5-4CF4-8681-CC406F7A58BA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D4DC0E0-F7E9-40D7-B649-CB51DF058CDC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62" name="Picture 7">
              <a:extLst>
                <a:ext uri="{FF2B5EF4-FFF2-40B4-BE49-F238E27FC236}">
                  <a16:creationId xmlns:a16="http://schemas.microsoft.com/office/drawing/2014/main" xmlns="" id="{6BC6A6AF-B244-4F32-AD09-25D0288AB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344A2F-31F8-46BF-AD5C-556F9F552D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755900"/>
            <a:ext cx="18621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 Slide 17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681D6684-10E1-4073-9AAB-BA2AECB58E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795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xmlns="" id="{89ED5E1A-FC5A-40EE-826C-8A6BB0B7C902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Weighty Words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3C5259C-501F-461E-B17C-F5B7FC416053}"/>
              </a:ext>
            </a:extLst>
          </p:cNvPr>
          <p:cNvSpPr/>
          <p:nvPr/>
        </p:nvSpPr>
        <p:spPr>
          <a:xfrm>
            <a:off x="2112963" y="3127375"/>
            <a:ext cx="4918075" cy="14922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We use lots of different words when we talk about weight. Can you think of any more?</a:t>
            </a:r>
            <a:endParaRPr lang="en-GB" sz="2400" dirty="0"/>
          </a:p>
        </p:txBody>
      </p:sp>
      <p:pic>
        <p:nvPicPr>
          <p:cNvPr id="24581" name="Picture 6">
            <a:extLst>
              <a:ext uri="{FF2B5EF4-FFF2-40B4-BE49-F238E27FC236}">
                <a16:creationId xmlns:a16="http://schemas.microsoft.com/office/drawing/2014/main" xmlns="" id="{0922A95C-F399-41F6-BFEB-23424D7CD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19625"/>
            <a:ext cx="23844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>
            <a:extLst>
              <a:ext uri="{FF2B5EF4-FFF2-40B4-BE49-F238E27FC236}">
                <a16:creationId xmlns:a16="http://schemas.microsoft.com/office/drawing/2014/main" xmlns="" id="{54091C25-95F3-4448-82BE-2529258CE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79055">
            <a:off x="5753100" y="4876800"/>
            <a:ext cx="25542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>
            <a:extLst>
              <a:ext uri="{FF2B5EF4-FFF2-40B4-BE49-F238E27FC236}">
                <a16:creationId xmlns:a16="http://schemas.microsoft.com/office/drawing/2014/main" xmlns="" id="{08CA0584-CF95-4A40-81E2-11B1CDC63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32575">
            <a:off x="804863" y="1851025"/>
            <a:ext cx="28876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>
            <a:extLst>
              <a:ext uri="{FF2B5EF4-FFF2-40B4-BE49-F238E27FC236}">
                <a16:creationId xmlns:a16="http://schemas.microsoft.com/office/drawing/2014/main" xmlns="" id="{4C3646E9-69B4-4AC5-A4AE-7BFADFD5E4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413" y="1855788"/>
            <a:ext cx="26352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2A04296-4D6E-4796-9BCE-90F20D4E8F22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3B388D4-143A-4C6D-9565-748D4ADC7B26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3CED8E6-6DD1-481A-8AAA-F7DEC94887DC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88" name="Picture 10">
              <a:extLst>
                <a:ext uri="{FF2B5EF4-FFF2-40B4-BE49-F238E27FC236}">
                  <a16:creationId xmlns:a16="http://schemas.microsoft.com/office/drawing/2014/main" xmlns="" id="{E77ED39E-5EB1-4BB2-9DA8-5BDAB7CD6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 Slide 18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9F6D3C15-3125-4734-A7A0-3C5DD6B19F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538" y="5788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xmlns="" id="{99F6CEF4-D3CE-4EE5-8E73-43FA9744F5F4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Balance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xmlns="" id="{E232D93C-14E6-4A2E-B6B8-C42A22E35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130425"/>
            <a:ext cx="54705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64AA1C3-9CD2-4F1B-8303-92F1DEF25915}"/>
              </a:ext>
            </a:extLst>
          </p:cNvPr>
          <p:cNvSpPr/>
          <p:nvPr/>
        </p:nvSpPr>
        <p:spPr>
          <a:xfrm>
            <a:off x="2112963" y="4492625"/>
            <a:ext cx="4918075" cy="9493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We use balances to measure weight in Senior Infants.</a:t>
            </a:r>
            <a:endParaRPr lang="en-GB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B225A67-50BA-4F1B-B2DC-C66AFA129D4F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DB0FE755-FA94-4B6D-8771-C0D6F0B1BCFD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3A9A55-FF0D-4098-90B3-C1A1E4ACA0C7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5609" name="Picture 8">
              <a:extLst>
                <a:ext uri="{FF2B5EF4-FFF2-40B4-BE49-F238E27FC236}">
                  <a16:creationId xmlns:a16="http://schemas.microsoft.com/office/drawing/2014/main" xmlns="" id="{DFF756C8-35E9-4235-AC68-307BF21DE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 Slide 19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F09C8DB0-970D-4D3A-A6C6-D5087C8F6B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795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>
            <a:extLst>
              <a:ext uri="{FF2B5EF4-FFF2-40B4-BE49-F238E27FC236}">
                <a16:creationId xmlns:a16="http://schemas.microsoft.com/office/drawing/2014/main" xmlns="" id="{0755EBD6-BDE0-4EC9-93E7-AD2E41A3D039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</a:rPr>
              <a:t>How Does a Balance Work?</a:t>
            </a:r>
            <a:endParaRPr lang="en-GB" altLang="en-US" sz="4000" b="1">
              <a:solidFill>
                <a:schemeClr val="bg1"/>
              </a:solidFill>
            </a:endParaRPr>
          </a:p>
        </p:txBody>
      </p:sp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xmlns="" id="{33C5728C-09C3-479C-82DC-2CC7DF4FC2F9}"/>
              </a:ext>
            </a:extLst>
          </p:cNvPr>
          <p:cNvSpPr txBox="1">
            <a:spLocks/>
          </p:cNvSpPr>
          <p:nvPr/>
        </p:nvSpPr>
        <p:spPr bwMode="auto">
          <a:xfrm>
            <a:off x="755650" y="1825625"/>
            <a:ext cx="3816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IE" altLang="en-US"/>
          </a:p>
        </p:txBody>
      </p:sp>
      <p:grpSp>
        <p:nvGrpSpPr>
          <p:cNvPr id="26629" name="Group 1">
            <a:extLst>
              <a:ext uri="{FF2B5EF4-FFF2-40B4-BE49-F238E27FC236}">
                <a16:creationId xmlns:a16="http://schemas.microsoft.com/office/drawing/2014/main" xmlns="" id="{EB409B09-AC88-45A2-8AF2-DEA162BEFEAD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1808163"/>
            <a:ext cx="5318125" cy="3508375"/>
            <a:chOff x="4572000" y="3429000"/>
            <a:chExt cx="3867150" cy="2551113"/>
          </a:xfrm>
        </p:grpSpPr>
        <p:pic>
          <p:nvPicPr>
            <p:cNvPr id="26634" name="Picture 5">
              <a:extLst>
                <a:ext uri="{FF2B5EF4-FFF2-40B4-BE49-F238E27FC236}">
                  <a16:creationId xmlns:a16="http://schemas.microsoft.com/office/drawing/2014/main" xmlns="" id="{781FBB49-BD03-41BD-BBFA-226AB36A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419600"/>
              <a:ext cx="3867150" cy="156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7">
              <a:extLst>
                <a:ext uri="{FF2B5EF4-FFF2-40B4-BE49-F238E27FC236}">
                  <a16:creationId xmlns:a16="http://schemas.microsoft.com/office/drawing/2014/main" xmlns="" id="{E196F6F8-3A16-4510-9160-FD5F5D7A1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603"/>
            <a:stretch>
              <a:fillRect/>
            </a:stretch>
          </p:blipFill>
          <p:spPr bwMode="auto">
            <a:xfrm>
              <a:off x="4786313" y="3941763"/>
              <a:ext cx="1157287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9">
              <a:extLst>
                <a:ext uri="{FF2B5EF4-FFF2-40B4-BE49-F238E27FC236}">
                  <a16:creationId xmlns:a16="http://schemas.microsoft.com/office/drawing/2014/main" xmlns="" id="{FF11A4F3-FECF-4747-BF33-56FBE9D3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019"/>
            <a:stretch>
              <a:fillRect/>
            </a:stretch>
          </p:blipFill>
          <p:spPr bwMode="auto">
            <a:xfrm>
              <a:off x="6386513" y="3429000"/>
              <a:ext cx="1993900" cy="142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EDDB823-871A-44B0-A683-6F98ACE53C4F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53928B8-2D17-45DE-9E1B-35B8126167D5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B84B2F5-F331-443A-BC6F-6A2917AC3F19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6633" name="Picture 10">
              <a:extLst>
                <a:ext uri="{FF2B5EF4-FFF2-40B4-BE49-F238E27FC236}">
                  <a16:creationId xmlns:a16="http://schemas.microsoft.com/office/drawing/2014/main" xmlns="" id="{F369C416-1C2D-4B32-8F71-F110FE980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03EDC120-1CE3-479F-AAE9-44E92A8E485B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What Is Weight?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B1C5E4-4E56-4E30-9D2C-B655C2261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1725613"/>
            <a:ext cx="38163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Weight is how heavy something is.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things are really heavy, like an elephant.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things are really light, like a feather.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Weight is measured using a balance or scales.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719AD0C-85D3-4FD3-85F8-8B888CDA77FE}"/>
              </a:ext>
            </a:extLst>
          </p:cNvPr>
          <p:cNvSpPr/>
          <p:nvPr/>
        </p:nvSpPr>
        <p:spPr>
          <a:xfrm>
            <a:off x="1641475" y="4554538"/>
            <a:ext cx="5861050" cy="762000"/>
          </a:xfrm>
          <a:prstGeom prst="roundRect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Have a look at the next few slides and see if you can identify which object is heavier and which is lighter.</a:t>
            </a:r>
            <a:endParaRPr lang="en-IE" dirty="0"/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xmlns="" id="{A4F5267C-54B0-4449-873E-A4EA2F83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716213"/>
            <a:ext cx="38671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>
            <a:extLst>
              <a:ext uri="{FF2B5EF4-FFF2-40B4-BE49-F238E27FC236}">
                <a16:creationId xmlns:a16="http://schemas.microsoft.com/office/drawing/2014/main" xmlns="" id="{06E19C36-FAC0-4F75-9B1D-70AAC9D68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19"/>
          <a:stretch>
            <a:fillRect/>
          </a:stretch>
        </p:blipFill>
        <p:spPr bwMode="auto">
          <a:xfrm>
            <a:off x="6381750" y="1725613"/>
            <a:ext cx="19939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66A0464-CBBB-4E52-A87B-FE7FD9A99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86"/>
          <a:stretch>
            <a:fillRect/>
          </a:stretch>
        </p:blipFill>
        <p:spPr bwMode="auto">
          <a:xfrm>
            <a:off x="4886325" y="2514600"/>
            <a:ext cx="1022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 Slide 20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6B05C33B-90CC-4905-B415-294BFE733C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213" y="576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xmlns="" id="{13303551-C826-4589-B684-ABE84DF38EAD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</a:rPr>
              <a:t>How Does a Balance Work?</a:t>
            </a:r>
            <a:endParaRPr lang="en-GB" altLang="en-US" sz="4000" b="1">
              <a:solidFill>
                <a:schemeClr val="bg1"/>
              </a:solidFill>
            </a:endParaRPr>
          </a:p>
        </p:txBody>
      </p:sp>
      <p:sp>
        <p:nvSpPr>
          <p:cNvPr id="28676" name="Content Placeholder 2">
            <a:extLst>
              <a:ext uri="{FF2B5EF4-FFF2-40B4-BE49-F238E27FC236}">
                <a16:creationId xmlns:a16="http://schemas.microsoft.com/office/drawing/2014/main" xmlns="" id="{D80C256A-24E3-48EA-BFB8-167181D51B3D}"/>
              </a:ext>
            </a:extLst>
          </p:cNvPr>
          <p:cNvSpPr txBox="1">
            <a:spLocks/>
          </p:cNvSpPr>
          <p:nvPr/>
        </p:nvSpPr>
        <p:spPr bwMode="auto">
          <a:xfrm>
            <a:off x="755650" y="2311400"/>
            <a:ext cx="38163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IE" altLang="en-US"/>
          </a:p>
        </p:txBody>
      </p:sp>
      <p:grpSp>
        <p:nvGrpSpPr>
          <p:cNvPr id="28677" name="Group 1">
            <a:extLst>
              <a:ext uri="{FF2B5EF4-FFF2-40B4-BE49-F238E27FC236}">
                <a16:creationId xmlns:a16="http://schemas.microsoft.com/office/drawing/2014/main" xmlns="" id="{BA448F6A-84F9-4281-ACD2-5D3713F11008}"/>
              </a:ext>
            </a:extLst>
          </p:cNvPr>
          <p:cNvGrpSpPr>
            <a:grpSpLocks/>
          </p:cNvGrpSpPr>
          <p:nvPr/>
        </p:nvGrpSpPr>
        <p:grpSpPr bwMode="auto">
          <a:xfrm>
            <a:off x="2166938" y="1808163"/>
            <a:ext cx="4810125" cy="3530600"/>
            <a:chOff x="4572000" y="3295650"/>
            <a:chExt cx="3811588" cy="2797175"/>
          </a:xfrm>
        </p:grpSpPr>
        <p:pic>
          <p:nvPicPr>
            <p:cNvPr id="28682" name="Picture 8">
              <a:extLst>
                <a:ext uri="{FF2B5EF4-FFF2-40B4-BE49-F238E27FC236}">
                  <a16:creationId xmlns:a16="http://schemas.microsoft.com/office/drawing/2014/main" xmlns="" id="{5F9EE635-A2DC-40B4-8147-C31516182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684713"/>
              <a:ext cx="3811588" cy="14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10">
              <a:extLst>
                <a:ext uri="{FF2B5EF4-FFF2-40B4-BE49-F238E27FC236}">
                  <a16:creationId xmlns:a16="http://schemas.microsoft.com/office/drawing/2014/main" xmlns="" id="{3A366FC9-B213-41C0-857B-F7FA042F8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696"/>
            <a:stretch>
              <a:fillRect/>
            </a:stretch>
          </p:blipFill>
          <p:spPr bwMode="auto">
            <a:xfrm>
              <a:off x="5075238" y="3295650"/>
              <a:ext cx="58102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14">
              <a:extLst>
                <a:ext uri="{FF2B5EF4-FFF2-40B4-BE49-F238E27FC236}">
                  <a16:creationId xmlns:a16="http://schemas.microsoft.com/office/drawing/2014/main" xmlns="" id="{912E249B-5B7C-46C8-8CB3-27850A518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6991350" y="4360863"/>
              <a:ext cx="51435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15">
              <a:extLst>
                <a:ext uri="{FF2B5EF4-FFF2-40B4-BE49-F238E27FC236}">
                  <a16:creationId xmlns:a16="http://schemas.microsoft.com/office/drawing/2014/main" xmlns="" id="{35A2A9B9-002E-4DBE-9E48-716CEC31B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7702550" y="4360863"/>
              <a:ext cx="512763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2">
              <a:extLst>
                <a:ext uri="{FF2B5EF4-FFF2-40B4-BE49-F238E27FC236}">
                  <a16:creationId xmlns:a16="http://schemas.microsoft.com/office/drawing/2014/main" xmlns="" id="{6AC3830E-7471-4EDB-A868-0E24AB79F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666"/>
            <a:stretch>
              <a:fillRect/>
            </a:stretch>
          </p:blipFill>
          <p:spPr bwMode="auto">
            <a:xfrm>
              <a:off x="7316788" y="4360863"/>
              <a:ext cx="561975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2A53291-6643-414E-8CB9-1A9AA328F51F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E5119903-135B-4A61-B9D8-9A0B0F4A814D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29275D44-A262-4566-A438-D7EAD6DF7E00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8681" name="Picture 12">
              <a:extLst>
                <a:ext uri="{FF2B5EF4-FFF2-40B4-BE49-F238E27FC236}">
                  <a16:creationId xmlns:a16="http://schemas.microsoft.com/office/drawing/2014/main" xmlns="" id="{C10916DA-F403-4F62-96DF-33309BDFA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1 Slide 21 What Is Weight .mp3">
            <a:hlinkClick r:id="" action="ppaction://media"/>
            <a:extLst>
              <a:ext uri="{FF2B5EF4-FFF2-40B4-BE49-F238E27FC236}">
                <a16:creationId xmlns:a16="http://schemas.microsoft.com/office/drawing/2014/main" xmlns="" id="{5C252222-BC6C-4155-90B2-6BF3953E9E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063" y="5795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xmlns="" id="{97708B5A-0E02-4E80-8E83-35C5C6932F87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Weight and Size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6BA2375-1424-44D6-9FC2-E922FAAC45FB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45018CE-9473-45E4-8ACE-CC2ECDDFFA94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BE763D7-AC32-4BD7-BB9E-4D6462695FF2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0730" name="Picture 6">
              <a:extLst>
                <a:ext uri="{FF2B5EF4-FFF2-40B4-BE49-F238E27FC236}">
                  <a16:creationId xmlns:a16="http://schemas.microsoft.com/office/drawing/2014/main" xmlns="" id="{F2426CE7-3A1E-446F-810F-81CDAD76F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5" name="Picture 5">
            <a:extLst>
              <a:ext uri="{FF2B5EF4-FFF2-40B4-BE49-F238E27FC236}">
                <a16:creationId xmlns:a16="http://schemas.microsoft.com/office/drawing/2014/main" xmlns="" id="{B0FE8DAA-DA33-4048-8125-11EBC485C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170238"/>
            <a:ext cx="5318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>
            <a:extLst>
              <a:ext uri="{FF2B5EF4-FFF2-40B4-BE49-F238E27FC236}">
                <a16:creationId xmlns:a16="http://schemas.microsoft.com/office/drawing/2014/main" xmlns="" id="{83E6AC9E-E016-4CCA-B147-3BD5F3F419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39"/>
          <a:stretch>
            <a:fillRect/>
          </a:stretch>
        </p:blipFill>
        <p:spPr bwMode="auto">
          <a:xfrm>
            <a:off x="1130300" y="2308225"/>
            <a:ext cx="32686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5">
            <a:extLst>
              <a:ext uri="{FF2B5EF4-FFF2-40B4-BE49-F238E27FC236}">
                <a16:creationId xmlns:a16="http://schemas.microsoft.com/office/drawing/2014/main" xmlns="" id="{3B89DC44-6A36-42FB-BDE7-A789CBD29E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3603" b="34596"/>
          <a:stretch>
            <a:fillRect/>
          </a:stretch>
        </p:blipFill>
        <p:spPr bwMode="auto">
          <a:xfrm>
            <a:off x="5873750" y="3392488"/>
            <a:ext cx="527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2 Slide 22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4A75D8EA-42DD-4D13-8693-D0627BE0CB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25" y="5795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xmlns="" id="{4C8067D1-76B7-4B44-88E2-6526BB9307FD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How Many Cubes Balance the Pencil?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2987DB9-D59B-4DE7-9BCE-564D013FD1B5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21B5515D-03FF-4AF4-B85F-06C62E94C739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0FE7B72-73CD-4521-9CF9-D864CE393BDF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1757" name="Picture 6">
              <a:extLst>
                <a:ext uri="{FF2B5EF4-FFF2-40B4-BE49-F238E27FC236}">
                  <a16:creationId xmlns:a16="http://schemas.microsoft.com/office/drawing/2014/main" xmlns="" id="{39360ABC-0B93-477B-AA18-F46551691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9" name="Picture 8">
            <a:extLst>
              <a:ext uri="{FF2B5EF4-FFF2-40B4-BE49-F238E27FC236}">
                <a16:creationId xmlns:a16="http://schemas.microsoft.com/office/drawing/2014/main" xmlns="" id="{3E7FD50D-FB0F-4389-A54C-F44DF1689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982913"/>
            <a:ext cx="48101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0" name="Group 15">
            <a:extLst>
              <a:ext uri="{FF2B5EF4-FFF2-40B4-BE49-F238E27FC236}">
                <a16:creationId xmlns:a16="http://schemas.microsoft.com/office/drawing/2014/main" xmlns="" id="{AC61505B-C52E-43CF-AE51-94E40EE6613F}"/>
              </a:ext>
            </a:extLst>
          </p:cNvPr>
          <p:cNvGrpSpPr>
            <a:grpSpLocks/>
          </p:cNvGrpSpPr>
          <p:nvPr/>
        </p:nvGrpSpPr>
        <p:grpSpPr bwMode="auto">
          <a:xfrm>
            <a:off x="5497513" y="2840038"/>
            <a:ext cx="874712" cy="349250"/>
            <a:chOff x="5220075" y="3152860"/>
            <a:chExt cx="1544563" cy="615233"/>
          </a:xfrm>
        </p:grpSpPr>
        <p:pic>
          <p:nvPicPr>
            <p:cNvPr id="31752" name="Picture 14">
              <a:extLst>
                <a:ext uri="{FF2B5EF4-FFF2-40B4-BE49-F238E27FC236}">
                  <a16:creationId xmlns:a16="http://schemas.microsoft.com/office/drawing/2014/main" xmlns="" id="{2045F883-65ED-40CE-BE6C-3C3550808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5220075" y="3152860"/>
              <a:ext cx="649077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15">
              <a:extLst>
                <a:ext uri="{FF2B5EF4-FFF2-40B4-BE49-F238E27FC236}">
                  <a16:creationId xmlns:a16="http://schemas.microsoft.com/office/drawing/2014/main" xmlns="" id="{A42AE05B-14F3-4C0C-88E3-5FC36FE7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6117564" y="3152860"/>
              <a:ext cx="647074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12">
              <a:extLst>
                <a:ext uri="{FF2B5EF4-FFF2-40B4-BE49-F238E27FC236}">
                  <a16:creationId xmlns:a16="http://schemas.microsoft.com/office/drawing/2014/main" xmlns="" id="{96F1C8B2-C893-4489-AFAC-3D37A2F3D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666"/>
            <a:stretch>
              <a:fillRect/>
            </a:stretch>
          </p:blipFill>
          <p:spPr bwMode="auto">
            <a:xfrm>
              <a:off x="5630757" y="3152860"/>
              <a:ext cx="709176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1" name="Picture 16">
            <a:extLst>
              <a:ext uri="{FF2B5EF4-FFF2-40B4-BE49-F238E27FC236}">
                <a16:creationId xmlns:a16="http://schemas.microsoft.com/office/drawing/2014/main" xmlns="" id="{21592DD4-5ECA-4C83-8CF0-655F37A65A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946400"/>
            <a:ext cx="27559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0">
            <a:extLst>
              <a:ext uri="{FF2B5EF4-FFF2-40B4-BE49-F238E27FC236}">
                <a16:creationId xmlns:a16="http://schemas.microsoft.com/office/drawing/2014/main" xmlns="" id="{1FDFF4C0-9247-4C38-9B2F-B4559ACDB21C}"/>
              </a:ext>
            </a:extLst>
          </p:cNvPr>
          <p:cNvGrpSpPr>
            <a:grpSpLocks/>
          </p:cNvGrpSpPr>
          <p:nvPr/>
        </p:nvGrpSpPr>
        <p:grpSpPr bwMode="auto">
          <a:xfrm>
            <a:off x="5567363" y="2622550"/>
            <a:ext cx="876300" cy="349250"/>
            <a:chOff x="5220075" y="3152860"/>
            <a:chExt cx="1544563" cy="615233"/>
          </a:xfrm>
        </p:grpSpPr>
        <p:pic>
          <p:nvPicPr>
            <p:cNvPr id="32787" name="Picture 14">
              <a:extLst>
                <a:ext uri="{FF2B5EF4-FFF2-40B4-BE49-F238E27FC236}">
                  <a16:creationId xmlns:a16="http://schemas.microsoft.com/office/drawing/2014/main" xmlns="" id="{3733C7FC-D244-4E78-B348-6B33FED4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5220075" y="3152860"/>
              <a:ext cx="649077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15">
              <a:extLst>
                <a:ext uri="{FF2B5EF4-FFF2-40B4-BE49-F238E27FC236}">
                  <a16:creationId xmlns:a16="http://schemas.microsoft.com/office/drawing/2014/main" xmlns="" id="{1AD42122-E3B1-4D3B-A6A3-07CF93FD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6117564" y="3152860"/>
              <a:ext cx="647074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9" name="Picture 12">
              <a:extLst>
                <a:ext uri="{FF2B5EF4-FFF2-40B4-BE49-F238E27FC236}">
                  <a16:creationId xmlns:a16="http://schemas.microsoft.com/office/drawing/2014/main" xmlns="" id="{BA293A7A-7DEC-43C1-BFA1-42DB36C9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666"/>
            <a:stretch>
              <a:fillRect/>
            </a:stretch>
          </p:blipFill>
          <p:spPr bwMode="auto">
            <a:xfrm>
              <a:off x="5630757" y="3152860"/>
              <a:ext cx="709176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23 Slide 23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5E737ED8-785A-4A67-A622-45F7CCD58A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163" y="5776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itle 1">
            <a:extLst>
              <a:ext uri="{FF2B5EF4-FFF2-40B4-BE49-F238E27FC236}">
                <a16:creationId xmlns:a16="http://schemas.microsoft.com/office/drawing/2014/main" xmlns="" id="{0B223534-6E6C-4D45-BA9E-E6564D0538B2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How Many Cubes Balance the Apple?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2B2448E-9405-435B-BECA-2EBEF9C3DD82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C312091F-F3DD-4E8B-AA43-4B1516F2CFDB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0132453-36EB-44DB-B819-9337A71BC228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2786" name="Picture 7">
              <a:extLst>
                <a:ext uri="{FF2B5EF4-FFF2-40B4-BE49-F238E27FC236}">
                  <a16:creationId xmlns:a16="http://schemas.microsoft.com/office/drawing/2014/main" xmlns="" id="{2178B436-BF05-4EF2-A034-16D891DCB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4" name="Picture 8">
            <a:extLst>
              <a:ext uri="{FF2B5EF4-FFF2-40B4-BE49-F238E27FC236}">
                <a16:creationId xmlns:a16="http://schemas.microsoft.com/office/drawing/2014/main" xmlns="" id="{8EA0DBF8-536A-404E-8397-1CE949A3E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982913"/>
            <a:ext cx="48101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0">
            <a:extLst>
              <a:ext uri="{FF2B5EF4-FFF2-40B4-BE49-F238E27FC236}">
                <a16:creationId xmlns:a16="http://schemas.microsoft.com/office/drawing/2014/main" xmlns="" id="{2C385DA3-DFF2-4A70-9153-A991AD26F73E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2840038"/>
            <a:ext cx="876300" cy="349250"/>
            <a:chOff x="5220075" y="3152860"/>
            <a:chExt cx="1544563" cy="615233"/>
          </a:xfrm>
        </p:grpSpPr>
        <p:pic>
          <p:nvPicPr>
            <p:cNvPr id="32781" name="Picture 14">
              <a:extLst>
                <a:ext uri="{FF2B5EF4-FFF2-40B4-BE49-F238E27FC236}">
                  <a16:creationId xmlns:a16="http://schemas.microsoft.com/office/drawing/2014/main" xmlns="" id="{E1918314-8020-48D2-9B68-6C25EE5EB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5220075" y="3152860"/>
              <a:ext cx="649077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15">
              <a:extLst>
                <a:ext uri="{FF2B5EF4-FFF2-40B4-BE49-F238E27FC236}">
                  <a16:creationId xmlns:a16="http://schemas.microsoft.com/office/drawing/2014/main" xmlns="" id="{3AA72A0E-AA0E-493A-9BA3-BF9DCFED8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6117564" y="3152860"/>
              <a:ext cx="647074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2">
              <a:extLst>
                <a:ext uri="{FF2B5EF4-FFF2-40B4-BE49-F238E27FC236}">
                  <a16:creationId xmlns:a16="http://schemas.microsoft.com/office/drawing/2014/main" xmlns="" id="{E93BAFDD-4D6A-4F56-B5D9-A13F659A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666"/>
            <a:stretch>
              <a:fillRect/>
            </a:stretch>
          </p:blipFill>
          <p:spPr bwMode="auto">
            <a:xfrm>
              <a:off x="5630757" y="3152860"/>
              <a:ext cx="709176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6" name="Picture 15">
            <a:extLst>
              <a:ext uri="{FF2B5EF4-FFF2-40B4-BE49-F238E27FC236}">
                <a16:creationId xmlns:a16="http://schemas.microsoft.com/office/drawing/2014/main" xmlns="" id="{3E5DDF74-51A4-424B-B229-6282F8BC24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71"/>
          <a:stretch>
            <a:fillRect/>
          </a:stretch>
        </p:blipFill>
        <p:spPr bwMode="auto">
          <a:xfrm>
            <a:off x="2682875" y="2232025"/>
            <a:ext cx="11493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7" name="Group 16">
            <a:extLst>
              <a:ext uri="{FF2B5EF4-FFF2-40B4-BE49-F238E27FC236}">
                <a16:creationId xmlns:a16="http://schemas.microsoft.com/office/drawing/2014/main" xmlns="" id="{8746FA93-3BF2-4054-8090-6ACF60F535BA}"/>
              </a:ext>
            </a:extLst>
          </p:cNvPr>
          <p:cNvGrpSpPr>
            <a:grpSpLocks/>
          </p:cNvGrpSpPr>
          <p:nvPr/>
        </p:nvGrpSpPr>
        <p:grpSpPr bwMode="auto">
          <a:xfrm>
            <a:off x="5129213" y="2840038"/>
            <a:ext cx="874712" cy="349250"/>
            <a:chOff x="5220075" y="3152860"/>
            <a:chExt cx="1544563" cy="615233"/>
          </a:xfrm>
        </p:grpSpPr>
        <p:pic>
          <p:nvPicPr>
            <p:cNvPr id="32778" name="Picture 14">
              <a:extLst>
                <a:ext uri="{FF2B5EF4-FFF2-40B4-BE49-F238E27FC236}">
                  <a16:creationId xmlns:a16="http://schemas.microsoft.com/office/drawing/2014/main" xmlns="" id="{F69D390A-E4B1-49C3-AA32-A1197ADE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5220075" y="3152860"/>
              <a:ext cx="649077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5">
              <a:extLst>
                <a:ext uri="{FF2B5EF4-FFF2-40B4-BE49-F238E27FC236}">
                  <a16:creationId xmlns:a16="http://schemas.microsoft.com/office/drawing/2014/main" xmlns="" id="{5BBB9ED3-A7AB-4554-9275-638053647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6117564" y="3152860"/>
              <a:ext cx="647074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2">
              <a:extLst>
                <a:ext uri="{FF2B5EF4-FFF2-40B4-BE49-F238E27FC236}">
                  <a16:creationId xmlns:a16="http://schemas.microsoft.com/office/drawing/2014/main" xmlns="" id="{2B125E64-AEBF-4AD9-8A96-9A38EADCD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666"/>
            <a:stretch>
              <a:fillRect/>
            </a:stretch>
          </p:blipFill>
          <p:spPr bwMode="auto">
            <a:xfrm>
              <a:off x="5630757" y="3152860"/>
              <a:ext cx="709176" cy="61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4 Slide 24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07082818-2D92-4E9E-9656-D1945053B1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764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>
            <a:extLst>
              <a:ext uri="{FF2B5EF4-FFF2-40B4-BE49-F238E27FC236}">
                <a16:creationId xmlns:a16="http://schemas.microsoft.com/office/drawing/2014/main" xmlns="" id="{E9F5CF8D-4D03-426F-983A-DC622161289A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Heavy or Light?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3231AE4-5519-4C9A-BC8A-7C178AE10930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A193BFA3-7866-4E5C-B216-29FDAD6A0344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0DCA054-F69F-4356-88C5-FBA374499B62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3807" name="Picture 6">
              <a:extLst>
                <a:ext uri="{FF2B5EF4-FFF2-40B4-BE49-F238E27FC236}">
                  <a16:creationId xmlns:a16="http://schemas.microsoft.com/office/drawing/2014/main" xmlns="" id="{9DC4AF52-4860-455C-BEAD-147394968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C818748-DDDA-4809-A17D-B45D72F9CBF1}"/>
              </a:ext>
            </a:extLst>
          </p:cNvPr>
          <p:cNvSpPr/>
          <p:nvPr/>
        </p:nvSpPr>
        <p:spPr>
          <a:xfrm>
            <a:off x="755650" y="1808163"/>
            <a:ext cx="2797175" cy="39560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Heavy</a:t>
            </a: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Click the pictures for the answers!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CCA9D87-2B4C-4B5F-8788-F46436397465}"/>
              </a:ext>
            </a:extLst>
          </p:cNvPr>
          <p:cNvSpPr/>
          <p:nvPr/>
        </p:nvSpPr>
        <p:spPr>
          <a:xfrm>
            <a:off x="5591175" y="1808163"/>
            <a:ext cx="2797175" cy="39560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Light</a:t>
            </a: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Click the pictures for the answers!</a:t>
            </a:r>
          </a:p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60A517E4-25CF-4C4D-9788-EB42ECE2A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652588"/>
            <a:ext cx="11668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54310BBD-9FFA-4F13-A1B0-429F176E67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313" y="4887913"/>
            <a:ext cx="1039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elly">
            <a:extLst>
              <a:ext uri="{FF2B5EF4-FFF2-40B4-BE49-F238E27FC236}">
                <a16:creationId xmlns:a16="http://schemas.microsoft.com/office/drawing/2014/main" xmlns="" id="{EDD54710-3CEF-4423-87C6-56512D9951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200">
            <a:off x="3668713" y="3228975"/>
            <a:ext cx="911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8ACAB3F0-B9E7-4390-8980-83BD5A5CD3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-4614"/>
          <a:stretch>
            <a:fillRect/>
          </a:stretch>
        </p:blipFill>
        <p:spPr bwMode="auto">
          <a:xfrm>
            <a:off x="4359275" y="2481263"/>
            <a:ext cx="1085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C892755B-56AC-4979-9D0E-FDD084D142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5266">
            <a:off x="3552825" y="4103688"/>
            <a:ext cx="9017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7B477BB-B63A-4817-8AAE-44D29229CB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444">
            <a:off x="4560888" y="3563938"/>
            <a:ext cx="7508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31754 0.09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3033 -0.01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6059 0.028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4045 -0.09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38784 -0.0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677 -0.089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3 Slide 3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AF31C5B2-6B24-4CC6-8ED7-2CB2890215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25" y="5800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xmlns="" id="{6A625E79-7399-4A11-92BF-B768CEDFB013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Heavy Objects</a:t>
            </a:r>
          </a:p>
        </p:txBody>
      </p:sp>
      <p:pic>
        <p:nvPicPr>
          <p:cNvPr id="10244" name="Google Shape;39;p2">
            <a:extLst>
              <a:ext uri="{FF2B5EF4-FFF2-40B4-BE49-F238E27FC236}">
                <a16:creationId xmlns:a16="http://schemas.microsoft.com/office/drawing/2014/main" xmlns="" id="{EEAA1C4B-4702-4A1D-B1A7-6EEB421D3E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-3494"/>
          <a:stretch>
            <a:fillRect/>
          </a:stretch>
        </p:blipFill>
        <p:spPr bwMode="auto">
          <a:xfrm rot="-697764">
            <a:off x="830263" y="1730375"/>
            <a:ext cx="2025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xmlns="" id="{DAECA977-CCED-46B8-904B-70C298F4FA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430588"/>
            <a:ext cx="302101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>
            <a:extLst>
              <a:ext uri="{FF2B5EF4-FFF2-40B4-BE49-F238E27FC236}">
                <a16:creationId xmlns:a16="http://schemas.microsoft.com/office/drawing/2014/main" xmlns="" id="{2358AA92-AACE-434C-BA83-F08DA2342F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4810">
            <a:off x="3497263" y="2041525"/>
            <a:ext cx="1881187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>
            <a:extLst>
              <a:ext uri="{FF2B5EF4-FFF2-40B4-BE49-F238E27FC236}">
                <a16:creationId xmlns:a16="http://schemas.microsoft.com/office/drawing/2014/main" xmlns="" id="{9A3DD6CC-54DB-4677-A9DF-7D1B513E41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200">
            <a:off x="5153025" y="3783013"/>
            <a:ext cx="23510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3418F134-4AB4-48CE-889F-576E086221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711325"/>
            <a:ext cx="23510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97DF549-A2E4-4644-867B-1DE0E7D46930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0DF91EEE-57F2-4BB9-90F3-58674C261409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1558C2A-B395-46FE-A5C4-90D983E387D4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252" name="Picture 12">
              <a:extLst>
                <a:ext uri="{FF2B5EF4-FFF2-40B4-BE49-F238E27FC236}">
                  <a16:creationId xmlns:a16="http://schemas.microsoft.com/office/drawing/2014/main" xmlns="" id="{C954CBD4-1ED5-4813-8B38-6845D828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 Slide 4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B3A9E67A-0E58-4B46-B7E1-198E9AEDE9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763" y="5921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xmlns="" id="{3462DF95-1290-4DD1-B911-7237DE46D9B4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Light Objects</a:t>
            </a:r>
          </a:p>
        </p:txBody>
      </p:sp>
      <p:pic>
        <p:nvPicPr>
          <p:cNvPr id="11268" name="Picture 12">
            <a:extLst>
              <a:ext uri="{FF2B5EF4-FFF2-40B4-BE49-F238E27FC236}">
                <a16:creationId xmlns:a16="http://schemas.microsoft.com/office/drawing/2014/main" xmlns="" id="{58C608DD-54E5-470F-B3F7-8BF37BC36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2035175"/>
            <a:ext cx="26352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2C4F6D-BEB5-4244-8773-1A940FD426A1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8FCB87D-1C49-4BCA-93EB-849DEA4ED4ED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DA11FF6-251A-4BCA-A1E3-3542EA22D522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1277" name="Picture 7">
              <a:extLst>
                <a:ext uri="{FF2B5EF4-FFF2-40B4-BE49-F238E27FC236}">
                  <a16:creationId xmlns:a16="http://schemas.microsoft.com/office/drawing/2014/main" xmlns="" id="{7FC267C1-9379-40F6-85CB-689FDFE76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4">
            <a:extLst>
              <a:ext uri="{FF2B5EF4-FFF2-40B4-BE49-F238E27FC236}">
                <a16:creationId xmlns:a16="http://schemas.microsoft.com/office/drawing/2014/main" xmlns="" id="{27ED9988-EC02-4BB0-9E52-84DD113019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663" y="3414713"/>
            <a:ext cx="122078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>
            <a:extLst>
              <a:ext uri="{FF2B5EF4-FFF2-40B4-BE49-F238E27FC236}">
                <a16:creationId xmlns:a16="http://schemas.microsoft.com/office/drawing/2014/main" xmlns="" id="{9B2641D2-1AAF-4034-8117-4369B93B6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444">
            <a:off x="1543050" y="3659188"/>
            <a:ext cx="147161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>
            <a:extLst>
              <a:ext uri="{FF2B5EF4-FFF2-40B4-BE49-F238E27FC236}">
                <a16:creationId xmlns:a16="http://schemas.microsoft.com/office/drawing/2014/main" xmlns="" id="{C88B445F-790B-4F98-89E1-A8ACC6820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5096" flipV="1">
            <a:off x="5322888" y="2271713"/>
            <a:ext cx="27559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>
            <a:extLst>
              <a:ext uri="{FF2B5EF4-FFF2-40B4-BE49-F238E27FC236}">
                <a16:creationId xmlns:a16="http://schemas.microsoft.com/office/drawing/2014/main" xmlns="" id="{02E09963-C9A8-4044-9DF1-AD23582504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050" y="2417763"/>
            <a:ext cx="2271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>
            <a:extLst>
              <a:ext uri="{FF2B5EF4-FFF2-40B4-BE49-F238E27FC236}">
                <a16:creationId xmlns:a16="http://schemas.microsoft.com/office/drawing/2014/main" xmlns="" id="{A9D8E2AB-F8C0-4958-8849-39D3C1CD2A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8375"/>
            <a:ext cx="17462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5 Slide 5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B66C99B0-941E-406A-BA5D-B3D5B0BB79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100" y="5754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xmlns="" id="{1250EBE2-794E-4C5C-ABFB-EA139580CDF3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Animal Is Heavier?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2907FE7-7A90-4F98-B326-3462320D2639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76E6BA12-AF21-4475-9904-341D7D2313D9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FD49F4A-0E1C-4577-83CA-00EDB60C1E89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2298" name="Picture 6">
              <a:extLst>
                <a:ext uri="{FF2B5EF4-FFF2-40B4-BE49-F238E27FC236}">
                  <a16:creationId xmlns:a16="http://schemas.microsoft.com/office/drawing/2014/main" xmlns="" id="{CA95FB2A-F5F3-4781-835B-1FF5DCBE4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9">
            <a:extLst>
              <a:ext uri="{FF2B5EF4-FFF2-40B4-BE49-F238E27FC236}">
                <a16:creationId xmlns:a16="http://schemas.microsoft.com/office/drawing/2014/main" xmlns="" id="{562DB654-D8B9-4829-889A-A4CAEDFD6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-9892"/>
          <a:stretch>
            <a:fillRect/>
          </a:stretch>
        </p:blipFill>
        <p:spPr bwMode="auto">
          <a:xfrm>
            <a:off x="862013" y="2403475"/>
            <a:ext cx="3302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>
            <a:extLst>
              <a:ext uri="{FF2B5EF4-FFF2-40B4-BE49-F238E27FC236}">
                <a16:creationId xmlns:a16="http://schemas.microsoft.com/office/drawing/2014/main" xmlns="" id="{0D8F4C6A-0106-4DCE-912B-B019FA6D99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270125"/>
            <a:ext cx="20939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36FF843-0F70-4C41-A1B7-4FE678616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220913"/>
            <a:ext cx="18621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 Slide 6 What Is Weight .mp3">
            <a:hlinkClick r:id="" action="ppaction://media"/>
            <a:extLst>
              <a:ext uri="{FF2B5EF4-FFF2-40B4-BE49-F238E27FC236}">
                <a16:creationId xmlns:a16="http://schemas.microsoft.com/office/drawing/2014/main" xmlns="" id="{51F2DE2C-6716-4F11-B05B-535B813E8D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25" y="5778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DE6363D4-9F70-4D11-A597-C99054024767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Object is Lighter?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F87B1CA-1798-4233-9B17-34816836788B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215AA8F-AA70-4C11-A79F-6C79E1121E6E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DD18D37-18CD-4A8B-9C32-71D83A381CC3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3322" name="Picture 7">
              <a:extLst>
                <a:ext uri="{FF2B5EF4-FFF2-40B4-BE49-F238E27FC236}">
                  <a16:creationId xmlns:a16="http://schemas.microsoft.com/office/drawing/2014/main" xmlns="" id="{AD2BC1DC-A686-4EB5-9BB6-D2713068C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Picture 9">
            <a:extLst>
              <a:ext uri="{FF2B5EF4-FFF2-40B4-BE49-F238E27FC236}">
                <a16:creationId xmlns:a16="http://schemas.microsoft.com/office/drawing/2014/main" xmlns="" id="{1DE3BD8D-23E8-4531-A97A-BA3B46298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444">
            <a:off x="1543050" y="2238375"/>
            <a:ext cx="19383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>
            <a:extLst>
              <a:ext uri="{FF2B5EF4-FFF2-40B4-BE49-F238E27FC236}">
                <a16:creationId xmlns:a16="http://schemas.microsoft.com/office/drawing/2014/main" xmlns="" id="{FCB9D0D6-53E1-457B-A333-915E5611B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438400"/>
            <a:ext cx="25542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46A928-BCD3-4CB1-936C-906BBCC3CB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268538"/>
            <a:ext cx="18621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Slide 7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674D8213-1583-4D53-A1CB-48F63F1F41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413" y="5754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xmlns="" id="{DE705B62-33C7-44BB-97FD-DCEE7C1151CC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object is heavier?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xmlns="" id="{8A62C4D3-F824-4112-B921-E9F87B0BB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154">
            <a:off x="5683250" y="3341688"/>
            <a:ext cx="23114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xmlns="" id="{D0FB44FE-7848-42DB-B1BD-1903EE72E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1638300"/>
            <a:ext cx="4181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83D8692-1253-4CCF-BBFE-0C0C7F6645E0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23E04FC-D24A-4E33-BAA7-7DF8CB63F7FD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C062D749-B840-46A2-AF52-CACBE4456C0B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4346" name="Picture 7">
              <a:extLst>
                <a:ext uri="{FF2B5EF4-FFF2-40B4-BE49-F238E27FC236}">
                  <a16:creationId xmlns:a16="http://schemas.microsoft.com/office/drawing/2014/main" xmlns="" id="{8AA2CDB0-50D6-453B-B60F-EDBECC5A8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2ED3A5-94AF-4FA6-91B9-BDD29B34D9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049463"/>
            <a:ext cx="1863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Slide 8 What Is Weight.mp3">
            <a:hlinkClick r:id="" action="ppaction://media"/>
            <a:extLst>
              <a:ext uri="{FF2B5EF4-FFF2-40B4-BE49-F238E27FC236}">
                <a16:creationId xmlns:a16="http://schemas.microsoft.com/office/drawing/2014/main" xmlns="" id="{265B12F4-8D6E-403A-858C-94719AFEAC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013" y="5795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>
            <a:extLst>
              <a:ext uri="{FF2B5EF4-FFF2-40B4-BE49-F238E27FC236}">
                <a16:creationId xmlns:a16="http://schemas.microsoft.com/office/drawing/2014/main" xmlns="" id="{97E259BF-B10F-4976-9DCA-B390774E3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200">
            <a:off x="836613" y="2549525"/>
            <a:ext cx="3171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xmlns="" id="{15B606BC-4A99-439F-A287-00045154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1013"/>
            <a:ext cx="36115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1">
            <a:extLst>
              <a:ext uri="{FF2B5EF4-FFF2-40B4-BE49-F238E27FC236}">
                <a16:creationId xmlns:a16="http://schemas.microsoft.com/office/drawing/2014/main" xmlns="" id="{102DD24C-DDB8-4CE8-A209-2936A944E3F5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object is heavier?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0D84548-3BD0-40C1-9B3E-BA56A23C954D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7258B680-241C-4DB8-8509-DA7F5FA0528A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046DDD2-4C17-4F96-83A8-9EA845FE6DE5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5370" name="Picture 7">
              <a:extLst>
                <a:ext uri="{FF2B5EF4-FFF2-40B4-BE49-F238E27FC236}">
                  <a16:creationId xmlns:a16="http://schemas.microsoft.com/office/drawing/2014/main" xmlns="" id="{059EF3C1-5C2B-44E3-A507-42C94F9D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8A367E-9DC9-45B8-BA12-2BD76980E2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616200"/>
            <a:ext cx="1863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Slide 9 What Is Weight .mp3">
            <a:hlinkClick r:id="" action="ppaction://media"/>
            <a:extLst>
              <a:ext uri="{FF2B5EF4-FFF2-40B4-BE49-F238E27FC236}">
                <a16:creationId xmlns:a16="http://schemas.microsoft.com/office/drawing/2014/main" xmlns="" id="{B82A81B3-4301-400F-A75D-B61E920827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4425" y="5734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xmlns="" id="{74888599-B9BE-4575-B381-0C9A2EAA8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5832">
            <a:off x="798513" y="2600325"/>
            <a:ext cx="427513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>
            <a:extLst>
              <a:ext uri="{FF2B5EF4-FFF2-40B4-BE49-F238E27FC236}">
                <a16:creationId xmlns:a16="http://schemas.microsoft.com/office/drawing/2014/main" xmlns="" id="{AC2265ED-13EE-45BE-9045-C3990DC49B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6925">
            <a:off x="5770563" y="2344738"/>
            <a:ext cx="20351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>
            <a:extLst>
              <a:ext uri="{FF2B5EF4-FFF2-40B4-BE49-F238E27FC236}">
                <a16:creationId xmlns:a16="http://schemas.microsoft.com/office/drawing/2014/main" xmlns="" id="{8CE9D2C4-D592-4F57-8BC5-7E7AB36899EA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993775"/>
          </a:xfrm>
          <a:prstGeom prst="roundRect">
            <a:avLst>
              <a:gd name="adj" fmla="val 0"/>
            </a:avLst>
          </a:prstGeom>
          <a:solidFill>
            <a:srgbClr val="EF821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Twinkl" panose="02000000000000000000" pitchFamily="2" charset="0"/>
                <a:cs typeface="Twinkl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</a:rPr>
              <a:t>Which object is heavier?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1A17B88-5FFF-4E04-A45F-374D40238054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5532438"/>
            <a:ext cx="2352675" cy="1120775"/>
            <a:chOff x="-2466109" y="2035753"/>
            <a:chExt cx="2351809" cy="1122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FC4614B-F839-4962-9885-7CA23EFE740B}"/>
                </a:ext>
              </a:extLst>
            </p:cNvPr>
            <p:cNvSpPr/>
            <p:nvPr/>
          </p:nvSpPr>
          <p:spPr>
            <a:xfrm>
              <a:off x="-2010664" y="2143842"/>
              <a:ext cx="1896364" cy="906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Click for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Audio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60EEEF4-798D-4BB8-AD87-25A6F06D36D0}"/>
                </a:ext>
              </a:extLst>
            </p:cNvPr>
            <p:cNvSpPr/>
            <p:nvPr/>
          </p:nvSpPr>
          <p:spPr>
            <a:xfrm>
              <a:off x="-2466109" y="2035753"/>
              <a:ext cx="1121950" cy="11222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F8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394" name="Picture 7">
              <a:extLst>
                <a:ext uri="{FF2B5EF4-FFF2-40B4-BE49-F238E27FC236}">
                  <a16:creationId xmlns:a16="http://schemas.microsoft.com/office/drawing/2014/main" xmlns="" id="{74C71F84-0C8E-41F2-95E7-5AC246CB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7182" y="2129486"/>
              <a:ext cx="611400" cy="95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923297-9194-4960-ADEE-52D62C233B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66913"/>
            <a:ext cx="1863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744</TotalTime>
  <Words>432</Words>
  <Application>Microsoft Office PowerPoint</Application>
  <PresentationFormat>On-screen Show (4:3)</PresentationFormat>
  <Paragraphs>113</Paragraphs>
  <Slides>25</Slides>
  <Notes>2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Twinkl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Broughton</dc:creator>
  <cp:lastModifiedBy>Professional</cp:lastModifiedBy>
  <cp:revision>39</cp:revision>
  <dcterms:created xsi:type="dcterms:W3CDTF">2019-09-06T08:32:47Z</dcterms:created>
  <dcterms:modified xsi:type="dcterms:W3CDTF">2024-05-11T06:51:55Z</dcterms:modified>
</cp:coreProperties>
</file>