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1" r:id="rId3"/>
    <p:sldId id="267" r:id="rId4"/>
    <p:sldId id="359" r:id="rId5"/>
    <p:sldId id="360" r:id="rId6"/>
    <p:sldId id="289" r:id="rId7"/>
    <p:sldId id="374" r:id="rId8"/>
    <p:sldId id="281" r:id="rId9"/>
    <p:sldId id="282" r:id="rId10"/>
    <p:sldId id="283" r:id="rId11"/>
    <p:sldId id="372" r:id="rId12"/>
    <p:sldId id="284" r:id="rId13"/>
    <p:sldId id="286" r:id="rId14"/>
    <p:sldId id="288" r:id="rId15"/>
    <p:sldId id="290" r:id="rId16"/>
    <p:sldId id="291" r:id="rId17"/>
    <p:sldId id="292" r:id="rId18"/>
    <p:sldId id="293" r:id="rId19"/>
    <p:sldId id="294" r:id="rId20"/>
    <p:sldId id="295" r:id="rId21"/>
    <p:sldId id="296" r:id="rId22"/>
    <p:sldId id="297" r:id="rId23"/>
    <p:sldId id="298" r:id="rId24"/>
    <p:sldId id="373" r:id="rId25"/>
    <p:sldId id="34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641D-7DD1-E351-C203-F37B83A30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577268-8615-F996-AD1B-A27F5E3FD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098C2C-0FEB-8A04-8367-7EE74B7CFA5D}"/>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5" name="Footer Placeholder 4">
            <a:extLst>
              <a:ext uri="{FF2B5EF4-FFF2-40B4-BE49-F238E27FC236}">
                <a16:creationId xmlns:a16="http://schemas.microsoft.com/office/drawing/2014/main" id="{C39CEAD7-2199-1D3D-89C8-8D97032F8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DC1AF-405E-74A4-9083-5254A03615C2}"/>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110887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0EE9-50AA-9BAB-8A07-90DF12655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968F32-4718-AE20-BB6F-D060BB7D59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51318-EEBF-10C7-7539-1DEED00E08A0}"/>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5" name="Footer Placeholder 4">
            <a:extLst>
              <a:ext uri="{FF2B5EF4-FFF2-40B4-BE49-F238E27FC236}">
                <a16:creationId xmlns:a16="http://schemas.microsoft.com/office/drawing/2014/main" id="{4BAF7005-BCF0-F9F3-84BF-D3FC6976B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2F702-AAF0-2E4C-05AE-D37E1B36DB3F}"/>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278718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BF13D-9207-25D2-05CF-3BB5ED8399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9C79C3-D4A6-D188-56A6-9D68820BFB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1BC71-8161-7693-0B54-9EEDD34FD154}"/>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5" name="Footer Placeholder 4">
            <a:extLst>
              <a:ext uri="{FF2B5EF4-FFF2-40B4-BE49-F238E27FC236}">
                <a16:creationId xmlns:a16="http://schemas.microsoft.com/office/drawing/2014/main" id="{AA352654-FCCB-2DF2-D2EE-CD57502ED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5D346-4F76-A736-4276-E76506A26583}"/>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2478811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10/2/2023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4035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10/2/2023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0124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10/2/2023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29083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10/2/2023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5487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10/2/2023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9925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10/2/2023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7884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10/2/2023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0325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10/2/2023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6746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8E6C-254B-707C-4ED4-45A072914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B7EC19-3185-391C-3C1F-01BEF7807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D7A58-21A7-F8BE-7E2A-CCA97690DD12}"/>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5" name="Footer Placeholder 4">
            <a:extLst>
              <a:ext uri="{FF2B5EF4-FFF2-40B4-BE49-F238E27FC236}">
                <a16:creationId xmlns:a16="http://schemas.microsoft.com/office/drawing/2014/main" id="{4407763D-A6E7-E553-FC20-4573EC710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6E7D9-40CB-CF03-D057-C3CE6E5F8FD7}"/>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3148890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10/2/2023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18165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10/2/2023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23894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10/2/2023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3440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9600-5AAA-DFB5-8F3E-38FC98078E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7A51C-B728-559C-9406-A1F8E2D2D3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1D41A-5EC9-9F27-E55F-CAFBFB4C3AB9}"/>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5" name="Footer Placeholder 4">
            <a:extLst>
              <a:ext uri="{FF2B5EF4-FFF2-40B4-BE49-F238E27FC236}">
                <a16:creationId xmlns:a16="http://schemas.microsoft.com/office/drawing/2014/main" id="{D18E3359-B004-DD9E-D658-23A050DA2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40414-F7BF-FAEB-2FEB-82BF8CBB85CD}"/>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139852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52B5-0B01-55F4-F857-0DD43D3DB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8E68EC-E25E-D441-00FC-9CD7A70692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2170C3-575B-9921-886B-144355CD6B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734FCE-5D7E-F51C-63A3-EACA4B97AB3E}"/>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6" name="Footer Placeholder 5">
            <a:extLst>
              <a:ext uri="{FF2B5EF4-FFF2-40B4-BE49-F238E27FC236}">
                <a16:creationId xmlns:a16="http://schemas.microsoft.com/office/drawing/2014/main" id="{43FA9EF6-5064-BC97-8AB2-455254D8D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57A07D-3D50-5052-F5AC-BF479A625F65}"/>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412192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3FCE-47E9-D281-1C24-7B3B7F6759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3BEB5B-3789-C7B0-CF83-B10180C7E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C8EFC-9464-D327-AC19-FF5ADAF471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E1484-3D0B-0262-FC93-D038B4874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BD3B6A-5197-8708-BF3B-7AD5AE1CAA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D50ECD-06D4-7C0F-95A0-6313097382F1}"/>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8" name="Footer Placeholder 7">
            <a:extLst>
              <a:ext uri="{FF2B5EF4-FFF2-40B4-BE49-F238E27FC236}">
                <a16:creationId xmlns:a16="http://schemas.microsoft.com/office/drawing/2014/main" id="{E705564C-8629-04FD-8B89-05138430B8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FB73C3-9F82-1F27-219D-F699A149B500}"/>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386915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B3C70-84A6-6713-1839-81785F9C2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63251F-3D97-DEE9-8848-EA8AD838CF8D}"/>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4" name="Footer Placeholder 3">
            <a:extLst>
              <a:ext uri="{FF2B5EF4-FFF2-40B4-BE49-F238E27FC236}">
                <a16:creationId xmlns:a16="http://schemas.microsoft.com/office/drawing/2014/main" id="{D9F0E76D-20D7-58CC-92FD-DB508E4788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A3FC58-DB27-A80D-A786-3978B3171C00}"/>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58879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66078-F12B-2EA5-0DE7-F3EB3CCCE5A4}"/>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3" name="Footer Placeholder 2">
            <a:extLst>
              <a:ext uri="{FF2B5EF4-FFF2-40B4-BE49-F238E27FC236}">
                <a16:creationId xmlns:a16="http://schemas.microsoft.com/office/drawing/2014/main" id="{ACC7422D-668E-90D7-735C-D7C2A4D0E2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2921D6-A25F-3331-32B2-85CABEEFF0E7}"/>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343491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398C-87DD-923C-9B6A-9A8ADC6FD2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AF82ED-FA5F-5BE9-437D-43D7E2E86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922A80-6443-8321-FF05-BBAFF862F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DA472B-12C4-8A8D-DB31-B93190BAF39C}"/>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6" name="Footer Placeholder 5">
            <a:extLst>
              <a:ext uri="{FF2B5EF4-FFF2-40B4-BE49-F238E27FC236}">
                <a16:creationId xmlns:a16="http://schemas.microsoft.com/office/drawing/2014/main" id="{D1085E7D-18DC-0816-B6F7-F5B3CE9BB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3FBE2A-3B1B-6637-40C9-E89EB97B1199}"/>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19450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B549-CFF0-19DD-2C85-673607DE7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42EC10-2055-2802-DC77-A0D00460C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0F3B-E795-C8D0-C114-BA3ED7443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95A48-775C-2405-2436-0D49194C09F1}"/>
              </a:ext>
            </a:extLst>
          </p:cNvPr>
          <p:cNvSpPr>
            <a:spLocks noGrp="1"/>
          </p:cNvSpPr>
          <p:nvPr>
            <p:ph type="dt" sz="half" idx="10"/>
          </p:nvPr>
        </p:nvSpPr>
        <p:spPr/>
        <p:txBody>
          <a:bodyPr/>
          <a:lstStyle/>
          <a:p>
            <a:fld id="{385C5E80-41B5-49CD-959C-DDF68DCC8C99}" type="datetimeFigureOut">
              <a:rPr lang="en-US" smtClean="0"/>
              <a:t>10/2/2023</a:t>
            </a:fld>
            <a:endParaRPr lang="en-US"/>
          </a:p>
        </p:txBody>
      </p:sp>
      <p:sp>
        <p:nvSpPr>
          <p:cNvPr id="6" name="Footer Placeholder 5">
            <a:extLst>
              <a:ext uri="{FF2B5EF4-FFF2-40B4-BE49-F238E27FC236}">
                <a16:creationId xmlns:a16="http://schemas.microsoft.com/office/drawing/2014/main" id="{CEA52552-1041-7A84-7E86-141064BCA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80D7D-7A73-EC84-7FF0-5FEEC5A3A85E}"/>
              </a:ext>
            </a:extLst>
          </p:cNvPr>
          <p:cNvSpPr>
            <a:spLocks noGrp="1"/>
          </p:cNvSpPr>
          <p:nvPr>
            <p:ph type="sldNum" sz="quarter" idx="12"/>
          </p:nvPr>
        </p:nvSpPr>
        <p:spPr/>
        <p:txBody>
          <a:bodyPr/>
          <a:lstStyle/>
          <a:p>
            <a:fld id="{5DB47B4E-9ED1-4F61-A979-0DED18EAAF58}" type="slidenum">
              <a:rPr lang="en-US" smtClean="0"/>
              <a:t>‹#›</a:t>
            </a:fld>
            <a:endParaRPr lang="en-US"/>
          </a:p>
        </p:txBody>
      </p:sp>
    </p:spTree>
    <p:extLst>
      <p:ext uri="{BB962C8B-B14F-4D97-AF65-F5344CB8AC3E}">
        <p14:creationId xmlns:p14="http://schemas.microsoft.com/office/powerpoint/2010/main" val="187735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200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21B38E-4DAF-8613-2E68-7FFF9AE48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6DA2BA-0121-2C1C-E8DB-33E352ED1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6C7E4-EC69-F438-0325-72793C234D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C5E80-41B5-49CD-959C-DDF68DCC8C99}" type="datetimeFigureOut">
              <a:rPr lang="en-US" smtClean="0"/>
              <a:t>10/2/2023</a:t>
            </a:fld>
            <a:endParaRPr lang="en-US"/>
          </a:p>
        </p:txBody>
      </p:sp>
      <p:sp>
        <p:nvSpPr>
          <p:cNvPr id="5" name="Footer Placeholder 4">
            <a:extLst>
              <a:ext uri="{FF2B5EF4-FFF2-40B4-BE49-F238E27FC236}">
                <a16:creationId xmlns:a16="http://schemas.microsoft.com/office/drawing/2014/main" id="{681C4F53-52F5-AC9E-B2FA-C416BE33F3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94C58C-4240-6879-EDEA-7E4E3BFEF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47B4E-9ED1-4F61-A979-0DED18EAAF58}" type="slidenum">
              <a:rPr lang="en-US" smtClean="0"/>
              <a:t>‹#›</a:t>
            </a:fld>
            <a:endParaRPr lang="en-US"/>
          </a:p>
        </p:txBody>
      </p:sp>
    </p:spTree>
    <p:extLst>
      <p:ext uri="{BB962C8B-B14F-4D97-AF65-F5344CB8AC3E}">
        <p14:creationId xmlns:p14="http://schemas.microsoft.com/office/powerpoint/2010/main" val="2088135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10/2/2023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686418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1BC67A1-175E-439E-85E2-88911C119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0" name="Rectangle 19">
            <a:extLst>
              <a:ext uri="{FF2B5EF4-FFF2-40B4-BE49-F238E27FC236}">
                <a16:creationId xmlns:a16="http://schemas.microsoft.com/office/drawing/2014/main" id="{94A7B82C-30F1-42B4-BE36-3DB42DD5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22" name="Rectangle 21">
            <a:extLst>
              <a:ext uri="{FF2B5EF4-FFF2-40B4-BE49-F238E27FC236}">
                <a16:creationId xmlns:a16="http://schemas.microsoft.com/office/drawing/2014/main" id="{43CA1578-CEEB-41BB-8068-C0DA02C36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4" name="Picture 3" descr="Molecular structure and periodic table on a desk">
            <a:extLst>
              <a:ext uri="{FF2B5EF4-FFF2-40B4-BE49-F238E27FC236}">
                <a16:creationId xmlns:a16="http://schemas.microsoft.com/office/drawing/2014/main" id="{B4AC111C-894F-866E-470E-5856E97CDEA0}"/>
              </a:ext>
            </a:extLst>
          </p:cNvPr>
          <p:cNvPicPr>
            <a:picLocks noChangeAspect="1"/>
          </p:cNvPicPr>
          <p:nvPr/>
        </p:nvPicPr>
        <p:blipFill rotWithShape="1">
          <a:blip r:embed="rId2">
            <a:alphaModFix amt="70000"/>
          </a:blip>
          <a:srcRect r="-1" b="15725"/>
          <a:stretch/>
        </p:blipFill>
        <p:spPr>
          <a:xfrm>
            <a:off x="-10255" y="0"/>
            <a:ext cx="12188932" cy="6856614"/>
          </a:xfrm>
          <a:prstGeom prst="rect">
            <a:avLst/>
          </a:prstGeom>
        </p:spPr>
      </p:pic>
      <p:grpSp>
        <p:nvGrpSpPr>
          <p:cNvPr id="24" name="Top Left">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25493" y="145598"/>
            <a:ext cx="5104732" cy="4853749"/>
            <a:chOff x="3538537" y="995362"/>
            <a:chExt cx="5104732" cy="4853749"/>
          </a:xfrm>
          <a:noFill/>
        </p:grpSpPr>
        <p:sp>
          <p:nvSpPr>
            <p:cNvPr id="25" name="Freeform: Shape 24">
              <a:extLst>
                <a:ext uri="{FF2B5EF4-FFF2-40B4-BE49-F238E27FC236}">
                  <a16:creationId xmlns:a16="http://schemas.microsoft.com/office/drawing/2014/main" id="{454C1B16-3C93-4003-88AD-F74DAD18C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48071" y="1004887"/>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2E65E8AD-ED51-4874-AABA-DDA0C1597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22792" y="1004887"/>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78E5C306-3C29-4BD3-97E1-DCA86FF3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99586" y="1004887"/>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0B2BA2F3-A842-4EA4-8CB8-FD66BD1C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72372" y="1004887"/>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11968F54-9FAB-433B-B990-0552F58E0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53707" y="1004887"/>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0" name="Graphic 3">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538537" y="995362"/>
              <a:ext cx="3521990" cy="2074884"/>
              <a:chOff x="3538537" y="995362"/>
              <a:chExt cx="3521990" cy="2074884"/>
            </a:xfrm>
            <a:noFill/>
          </p:grpSpPr>
          <p:sp>
            <p:nvSpPr>
              <p:cNvPr id="43" name="Freeform: Shape 42">
                <a:extLst>
                  <a:ext uri="{FF2B5EF4-FFF2-40B4-BE49-F238E27FC236}">
                    <a16:creationId xmlns:a16="http://schemas.microsoft.com/office/drawing/2014/main" id="{F890D7E4-2E90-4189-AA14-2693B9473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3D53848D-8416-4C24-A2D1-CB2D5EF4B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D5C6ABEA-3701-4591-9F7A-DF96C707B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8BABF3D0-6D14-430A-8648-AA359FF6D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23749" y="1004791"/>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7C04F5C9-F7C6-4B5D-AA5A-252D9DDBA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27427" y="1016602"/>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7337B922-7D88-47CA-A9FD-0841B373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31727" y="1004887"/>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1" name="Freeform: Shape 30">
              <a:extLst>
                <a:ext uri="{FF2B5EF4-FFF2-40B4-BE49-F238E27FC236}">
                  <a16:creationId xmlns:a16="http://schemas.microsoft.com/office/drawing/2014/main" id="{3099EA02-8097-44CE-ABA3-D27A4AA0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2354" y="1198466"/>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77B9352D-F916-42DA-A39C-C6F0C72BB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0030" y="1304029"/>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BBECF786-5D3B-4D7B-941E-FE96E647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6972" y="1445833"/>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FF19012F-4A59-4866-B2D1-60B1A896B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4816" y="1004887"/>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FA9DE6B4-5329-41C6-9FB0-2E88732A1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5128" y="1004887"/>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D5B645CC-35E5-4026-A374-3213D0173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7625" y="1004887"/>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C17ABE3A-3743-4935-8680-3047490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40696" y="1004887"/>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C35BA021-8EE3-4AAC-886D-84BD02C5D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98062" y="1004887"/>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474FDD7A-185B-4C48-925E-B353DDF0A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84276" y="1004887"/>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AECAF353-692D-4440-A095-A282E677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5548" y="2182176"/>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68A28F31-C1FD-4B00-8A52-48952AB4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0193" y="2492025"/>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E1E3F6DD-B482-497A-843E-010612C85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58181" y="2783204"/>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bg2">
                  <a:alpha val="2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0" name="Bottom Right">
            <a:extLst>
              <a:ext uri="{FF2B5EF4-FFF2-40B4-BE49-F238E27FC236}">
                <a16:creationId xmlns:a16="http://schemas.microsoft.com/office/drawing/2014/main" id="{A5761FD8-9CFD-4F5A-AB69-F179306B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id="{853A7FDC-72AB-4F06-8A0A-EE5BE087D7B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4F1A41BD-2192-490D-9C88-AB9D24292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C2F4F134-CBCA-4B59-8D8A-AEF12063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6399BC90-16E2-4AAD-9BB1-6FECCA22B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393E4470-E7B4-49CF-9EEF-4F40E31F3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E25ED4C5-C452-433A-9E42-979F52F8B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40B2D17D-9313-4262-BB14-4030DE291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33B17B98-027F-4155-A5F5-FED5D0F73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Freeform: Shape 51">
              <a:extLst>
                <a:ext uri="{FF2B5EF4-FFF2-40B4-BE49-F238E27FC236}">
                  <a16:creationId xmlns:a16="http://schemas.microsoft.com/office/drawing/2014/main" id="{01EB1739-4A5E-4811-8CCC-6E261D292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1562A7F9-7002-10F1-E273-D176B47C4A90}"/>
              </a:ext>
            </a:extLst>
          </p:cNvPr>
          <p:cNvSpPr>
            <a:spLocks noGrp="1"/>
          </p:cNvSpPr>
          <p:nvPr>
            <p:ph type="ctrTitle"/>
          </p:nvPr>
        </p:nvSpPr>
        <p:spPr>
          <a:xfrm>
            <a:off x="1483270" y="740211"/>
            <a:ext cx="10047916" cy="3163864"/>
          </a:xfrm>
        </p:spPr>
        <p:txBody>
          <a:bodyPr>
            <a:normAutofit/>
          </a:bodyPr>
          <a:lstStyle/>
          <a:p>
            <a:pPr algn="l"/>
            <a:r>
              <a:rPr lang="en-US" sz="5400" dirty="0">
                <a:solidFill>
                  <a:schemeClr val="bg1"/>
                </a:solidFill>
              </a:rPr>
              <a:t>2.2 Trends in Groups within the Periodic Table</a:t>
            </a:r>
          </a:p>
        </p:txBody>
      </p:sp>
      <p:sp>
        <p:nvSpPr>
          <p:cNvPr id="3" name="Subtitle 2">
            <a:extLst>
              <a:ext uri="{FF2B5EF4-FFF2-40B4-BE49-F238E27FC236}">
                <a16:creationId xmlns:a16="http://schemas.microsoft.com/office/drawing/2014/main" id="{292885C5-8AB2-3E44-C61B-F104F174D1CD}"/>
              </a:ext>
            </a:extLst>
          </p:cNvPr>
          <p:cNvSpPr>
            <a:spLocks noGrp="1"/>
          </p:cNvSpPr>
          <p:nvPr>
            <p:ph type="subTitle" idx="1"/>
          </p:nvPr>
        </p:nvSpPr>
        <p:spPr>
          <a:xfrm>
            <a:off x="635235" y="4074515"/>
            <a:ext cx="10948091" cy="2072082"/>
          </a:xfrm>
        </p:spPr>
        <p:txBody>
          <a:bodyPr>
            <a:normAutofit fontScale="62500" lnSpcReduction="20000"/>
          </a:bodyPr>
          <a:lstStyle/>
          <a:p>
            <a:pPr algn="l"/>
            <a:r>
              <a:rPr lang="en-US" sz="2200" dirty="0">
                <a:solidFill>
                  <a:srgbClr val="FFFFFF"/>
                </a:solidFill>
              </a:rPr>
              <a:t>•</a:t>
            </a:r>
            <a:r>
              <a:rPr lang="en-US" sz="2000" dirty="0"/>
              <a:t>• </a:t>
            </a:r>
            <a:r>
              <a:rPr lang="en-US" sz="3400" dirty="0">
                <a:solidFill>
                  <a:schemeClr val="bg1"/>
                </a:solidFill>
              </a:rPr>
              <a:t>Learn about the similarities between different elements in the same groups in the Periodic Table </a:t>
            </a:r>
          </a:p>
          <a:p>
            <a:pPr algn="l"/>
            <a:r>
              <a:rPr lang="en-US" sz="3400" dirty="0">
                <a:solidFill>
                  <a:schemeClr val="bg1"/>
                </a:solidFill>
              </a:rPr>
              <a:t>• Relate the structure of the Periodic Table to the structure of the elements</a:t>
            </a:r>
          </a:p>
          <a:p>
            <a:pPr algn="l"/>
            <a:r>
              <a:rPr lang="en-US" sz="3400" dirty="0">
                <a:solidFill>
                  <a:schemeClr val="bg1"/>
                </a:solidFill>
              </a:rPr>
              <a:t> • Use the Periodic table to predict the structure and properties of elements </a:t>
            </a:r>
          </a:p>
          <a:p>
            <a:pPr algn="l"/>
            <a:r>
              <a:rPr lang="en-US" sz="3400" dirty="0">
                <a:solidFill>
                  <a:schemeClr val="bg1"/>
                </a:solidFill>
              </a:rPr>
              <a:t>• Make careful observations.</a:t>
            </a:r>
          </a:p>
          <a:p>
            <a:pPr algn="l">
              <a:lnSpc>
                <a:spcPct val="100000"/>
              </a:lnSpc>
            </a:pPr>
            <a:endParaRPr lang="en-US" sz="2200" dirty="0">
              <a:solidFill>
                <a:srgbClr val="FFFFFF"/>
              </a:solidFill>
            </a:endParaRPr>
          </a:p>
        </p:txBody>
      </p:sp>
      <p:grpSp>
        <p:nvGrpSpPr>
          <p:cNvPr id="61" name="Cross">
            <a:extLst>
              <a:ext uri="{FF2B5EF4-FFF2-40B4-BE49-F238E27FC236}">
                <a16:creationId xmlns:a16="http://schemas.microsoft.com/office/drawing/2014/main" id="{361195DA-BFB4-4917-BAFD-7D3D669EFA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37795" y="4013703"/>
            <a:ext cx="118872" cy="118872"/>
            <a:chOff x="1175347" y="3733800"/>
            <a:chExt cx="118872" cy="118872"/>
          </a:xfrm>
        </p:grpSpPr>
        <p:cxnSp>
          <p:nvCxnSpPr>
            <p:cNvPr id="62" name="Straight Connector 61">
              <a:extLst>
                <a:ext uri="{FF2B5EF4-FFF2-40B4-BE49-F238E27FC236}">
                  <a16:creationId xmlns:a16="http://schemas.microsoft.com/office/drawing/2014/main" id="{ABA6C567-3C4A-4D67-9D01-9CC2623D40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9180C785-A181-4425-9C06-6670254CB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0156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400"/>
                                        <p:tgtEl>
                                          <p:spTgt spid="3">
                                            <p:txEl>
                                              <p:pRg st="3" end="3"/>
                                            </p:txEl>
                                          </p:spTgt>
                                        </p:tgtEl>
                                      </p:cBhvr>
                                    </p:animEffect>
                                  </p:childTnLst>
                                </p:cTn>
                              </p:par>
                              <p:par>
                                <p:cTn id="17" presetID="10" presetClass="entr" presetSubtype="0" fill="hold" grpId="0" nodeType="withEffect">
                                  <p:stCondLst>
                                    <p:cond delay="1000"/>
                                  </p:stCondLst>
                                  <p:iterate type="lt">
                                    <p:tmPct val="10000"/>
                                  </p:iterate>
                                  <p:childTnLst>
                                    <p:set>
                                      <p:cBhvr>
                                        <p:cTn id="18" dur="1" fill="hold">
                                          <p:stCondLst>
                                            <p:cond delay="0"/>
                                          </p:stCondLst>
                                        </p:cTn>
                                        <p:tgtEl>
                                          <p:spTgt spid="2"/>
                                        </p:tgtEl>
                                        <p:attrNameLst>
                                          <p:attrName>style.visibility</p:attrName>
                                        </p:attrNameLst>
                                      </p:cBhvr>
                                      <p:to>
                                        <p:strVal val="visible"/>
                                      </p:to>
                                    </p:set>
                                    <p:animEffect transition="in" filter="fade">
                                      <p:cBhvr>
                                        <p:cTn id="19"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C17E-7394-CDC7-2307-1FD5F265CB9F}"/>
              </a:ext>
            </a:extLst>
          </p:cNvPr>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Names of groups at periodic table</a:t>
            </a:r>
          </a:p>
        </p:txBody>
      </p:sp>
      <p:pic>
        <p:nvPicPr>
          <p:cNvPr id="3074" name="Picture 2" descr="Names Groups Periodic Table Stock Vector (Royalty Free) 1966067734 |  Shutterstock">
            <a:extLst>
              <a:ext uri="{FF2B5EF4-FFF2-40B4-BE49-F238E27FC236}">
                <a16:creationId xmlns:a16="http://schemas.microsoft.com/office/drawing/2014/main" id="{900F8AC0-2840-0452-1E28-242FAAE1E4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9960"/>
          <a:stretch/>
        </p:blipFill>
        <p:spPr bwMode="auto">
          <a:xfrm>
            <a:off x="838200" y="1485901"/>
            <a:ext cx="960120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8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9B12-5474-51B0-0236-0661C2FAD698}"/>
              </a:ext>
            </a:extLst>
          </p:cNvPr>
          <p:cNvSpPr>
            <a:spLocks noGrp="1"/>
          </p:cNvSpPr>
          <p:nvPr>
            <p:ph type="title"/>
          </p:nvPr>
        </p:nvSpPr>
        <p:spPr/>
        <p:txBody>
          <a:bodyPr/>
          <a:lstStyle/>
          <a:p>
            <a:r>
              <a:rPr lang="en-US" b="1" dirty="0"/>
              <a:t>Group 1: The alkali metals</a:t>
            </a:r>
          </a:p>
        </p:txBody>
      </p:sp>
      <p:pic>
        <p:nvPicPr>
          <p:cNvPr id="9" name="Content Placeholder 8">
            <a:extLst>
              <a:ext uri="{FF2B5EF4-FFF2-40B4-BE49-F238E27FC236}">
                <a16:creationId xmlns:a16="http://schemas.microsoft.com/office/drawing/2014/main" id="{AE1E68A6-18F5-A5A0-82E7-DE66E25EDF9E}"/>
              </a:ext>
            </a:extLst>
          </p:cNvPr>
          <p:cNvPicPr>
            <a:picLocks noGrp="1" noChangeAspect="1"/>
          </p:cNvPicPr>
          <p:nvPr>
            <p:ph sz="half" idx="2"/>
          </p:nvPr>
        </p:nvPicPr>
        <p:blipFill>
          <a:blip r:embed="rId2"/>
          <a:stretch>
            <a:fillRect/>
          </a:stretch>
        </p:blipFill>
        <p:spPr>
          <a:xfrm>
            <a:off x="7010400" y="641057"/>
            <a:ext cx="5181600" cy="2099261"/>
          </a:xfrm>
          <a:prstGeom prst="rect">
            <a:avLst/>
          </a:prstGeom>
        </p:spPr>
      </p:pic>
      <p:sp>
        <p:nvSpPr>
          <p:cNvPr id="8" name="Content Placeholder 7">
            <a:extLst>
              <a:ext uri="{FF2B5EF4-FFF2-40B4-BE49-F238E27FC236}">
                <a16:creationId xmlns:a16="http://schemas.microsoft.com/office/drawing/2014/main" id="{BCF84855-9E44-9D10-4B3D-5BD9952A4C0C}"/>
              </a:ext>
            </a:extLst>
          </p:cNvPr>
          <p:cNvSpPr>
            <a:spLocks noGrp="1"/>
          </p:cNvSpPr>
          <p:nvPr>
            <p:ph sz="half" idx="1"/>
          </p:nvPr>
        </p:nvSpPr>
        <p:spPr>
          <a:xfrm>
            <a:off x="318052" y="1825625"/>
            <a:ext cx="5701748" cy="4351338"/>
          </a:xfrm>
        </p:spPr>
        <p:txBody>
          <a:bodyPr/>
          <a:lstStyle/>
          <a:p>
            <a:r>
              <a:rPr lang="en-US" dirty="0"/>
              <a:t>The first group, also known as the alkali metals, includes the elements lithium, sodium and potassium. The elements have some properties in common. The table below contains data about three of the elements in Group 1.</a:t>
            </a:r>
          </a:p>
        </p:txBody>
      </p:sp>
      <p:pic>
        <p:nvPicPr>
          <p:cNvPr id="11" name="Picture 10">
            <a:extLst>
              <a:ext uri="{FF2B5EF4-FFF2-40B4-BE49-F238E27FC236}">
                <a16:creationId xmlns:a16="http://schemas.microsoft.com/office/drawing/2014/main" id="{D5594BD6-F718-865E-FACD-0F11E9D5FE69}"/>
              </a:ext>
            </a:extLst>
          </p:cNvPr>
          <p:cNvPicPr>
            <a:picLocks noChangeAspect="1"/>
          </p:cNvPicPr>
          <p:nvPr/>
        </p:nvPicPr>
        <p:blipFill>
          <a:blip r:embed="rId3"/>
          <a:stretch>
            <a:fillRect/>
          </a:stretch>
        </p:blipFill>
        <p:spPr>
          <a:xfrm>
            <a:off x="2122005" y="4280800"/>
            <a:ext cx="8786191" cy="2411548"/>
          </a:xfrm>
          <a:prstGeom prst="rect">
            <a:avLst/>
          </a:prstGeom>
        </p:spPr>
      </p:pic>
    </p:spTree>
    <p:extLst>
      <p:ext uri="{BB962C8B-B14F-4D97-AF65-F5344CB8AC3E}">
        <p14:creationId xmlns:p14="http://schemas.microsoft.com/office/powerpoint/2010/main" val="36701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C4D802-ADA4-9706-2BC8-DEEF81682E8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3758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2C5069-9AF5-9FE6-8515-C9A892907183}"/>
              </a:ext>
            </a:extLst>
          </p:cNvPr>
          <p:cNvPicPr>
            <a:picLocks noGrp="1" noChangeAspect="1"/>
          </p:cNvPicPr>
          <p:nvPr>
            <p:ph idx="1"/>
          </p:nvPr>
        </p:nvPicPr>
        <p:blipFill>
          <a:blip r:embed="rId2"/>
          <a:stretch>
            <a:fillRect/>
          </a:stretch>
        </p:blipFill>
        <p:spPr>
          <a:xfrm>
            <a:off x="121341" y="207858"/>
            <a:ext cx="8916642" cy="3403359"/>
          </a:xfrm>
        </p:spPr>
      </p:pic>
      <p:pic>
        <p:nvPicPr>
          <p:cNvPr id="7" name="Picture 6">
            <a:extLst>
              <a:ext uri="{FF2B5EF4-FFF2-40B4-BE49-F238E27FC236}">
                <a16:creationId xmlns:a16="http://schemas.microsoft.com/office/drawing/2014/main" id="{1AFE5C9B-0B35-39E2-7550-E01A8F123CFB}"/>
              </a:ext>
            </a:extLst>
          </p:cNvPr>
          <p:cNvPicPr>
            <a:picLocks noChangeAspect="1"/>
          </p:cNvPicPr>
          <p:nvPr/>
        </p:nvPicPr>
        <p:blipFill>
          <a:blip r:embed="rId3"/>
          <a:stretch>
            <a:fillRect/>
          </a:stretch>
        </p:blipFill>
        <p:spPr>
          <a:xfrm>
            <a:off x="3275359" y="3611218"/>
            <a:ext cx="8916641" cy="3143872"/>
          </a:xfrm>
          <a:prstGeom prst="rect">
            <a:avLst/>
          </a:prstGeom>
        </p:spPr>
      </p:pic>
    </p:spTree>
    <p:extLst>
      <p:ext uri="{BB962C8B-B14F-4D97-AF65-F5344CB8AC3E}">
        <p14:creationId xmlns:p14="http://schemas.microsoft.com/office/powerpoint/2010/main" val="213940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C4C87C-CD59-157D-3F84-9EA42D5BB5EE}"/>
              </a:ext>
            </a:extLst>
          </p:cNvPr>
          <p:cNvPicPr>
            <a:picLocks noGrp="1" noChangeAspect="1"/>
          </p:cNvPicPr>
          <p:nvPr>
            <p:ph idx="1"/>
          </p:nvPr>
        </p:nvPicPr>
        <p:blipFill rotWithShape="1">
          <a:blip r:embed="rId2"/>
          <a:srcRect l="4293" t="18659" r="75794" b="15305"/>
          <a:stretch/>
        </p:blipFill>
        <p:spPr>
          <a:xfrm>
            <a:off x="2374344" y="178096"/>
            <a:ext cx="1971676" cy="2157413"/>
          </a:xfrm>
        </p:spPr>
      </p:pic>
      <p:pic>
        <p:nvPicPr>
          <p:cNvPr id="3" name="Picture 2">
            <a:extLst>
              <a:ext uri="{FF2B5EF4-FFF2-40B4-BE49-F238E27FC236}">
                <a16:creationId xmlns:a16="http://schemas.microsoft.com/office/drawing/2014/main" id="{39498647-BF93-5124-5659-02C035A09171}"/>
              </a:ext>
            </a:extLst>
          </p:cNvPr>
          <p:cNvPicPr>
            <a:picLocks noChangeAspect="1"/>
          </p:cNvPicPr>
          <p:nvPr/>
        </p:nvPicPr>
        <p:blipFill rotWithShape="1">
          <a:blip r:embed="rId3"/>
          <a:srcRect l="66211" r="4928"/>
          <a:stretch/>
        </p:blipFill>
        <p:spPr>
          <a:xfrm>
            <a:off x="2374344" y="3590261"/>
            <a:ext cx="2857500" cy="3267739"/>
          </a:xfrm>
          <a:prstGeom prst="rect">
            <a:avLst/>
          </a:prstGeom>
        </p:spPr>
      </p:pic>
      <p:pic>
        <p:nvPicPr>
          <p:cNvPr id="4" name="Picture 3">
            <a:extLst>
              <a:ext uri="{FF2B5EF4-FFF2-40B4-BE49-F238E27FC236}">
                <a16:creationId xmlns:a16="http://schemas.microsoft.com/office/drawing/2014/main" id="{18CCCEB6-0B88-5C9B-C879-4EDA10EE6319}"/>
              </a:ext>
            </a:extLst>
          </p:cNvPr>
          <p:cNvPicPr>
            <a:picLocks noChangeAspect="1"/>
          </p:cNvPicPr>
          <p:nvPr/>
        </p:nvPicPr>
        <p:blipFill rotWithShape="1">
          <a:blip r:embed="rId3"/>
          <a:srcRect l="32729" t="10795" r="44241" b="8755"/>
          <a:stretch/>
        </p:blipFill>
        <p:spPr>
          <a:xfrm>
            <a:off x="-38935" y="1256802"/>
            <a:ext cx="2386014" cy="2628901"/>
          </a:xfrm>
          <a:prstGeom prst="rect">
            <a:avLst/>
          </a:prstGeom>
        </p:spPr>
      </p:pic>
      <p:sp>
        <p:nvSpPr>
          <p:cNvPr id="6" name="Arrow: Down 5">
            <a:extLst>
              <a:ext uri="{FF2B5EF4-FFF2-40B4-BE49-F238E27FC236}">
                <a16:creationId xmlns:a16="http://schemas.microsoft.com/office/drawing/2014/main" id="{D551B086-B4A8-1E97-7FF5-F4D4DE6685E6}"/>
              </a:ext>
            </a:extLst>
          </p:cNvPr>
          <p:cNvSpPr/>
          <p:nvPr/>
        </p:nvSpPr>
        <p:spPr>
          <a:xfrm>
            <a:off x="5231845" y="784816"/>
            <a:ext cx="768432" cy="542310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B6CBE6-B69E-D3C8-37D9-C1F9AA8939CF}"/>
              </a:ext>
            </a:extLst>
          </p:cNvPr>
          <p:cNvSpPr/>
          <p:nvPr/>
        </p:nvSpPr>
        <p:spPr>
          <a:xfrm>
            <a:off x="6191725" y="0"/>
            <a:ext cx="5757862" cy="66355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US" sz="2400" dirty="0"/>
              <a:t>What happens as we move from up to down across the same group?</a:t>
            </a:r>
          </a:p>
          <a:p>
            <a:pPr marL="285750" indent="-285750">
              <a:buFont typeface="Arial" panose="020B0604020202020204" pitchFamily="34" charset="0"/>
              <a:buChar char="•"/>
            </a:pPr>
            <a:r>
              <a:rPr lang="en-US" sz="2400" dirty="0"/>
              <a:t>The number of protons increases, The mass number increases.</a:t>
            </a:r>
          </a:p>
          <a:p>
            <a:pPr marL="285750" indent="-285750">
              <a:buFont typeface="Arial" panose="020B0604020202020204" pitchFamily="34" charset="0"/>
              <a:buChar char="•"/>
            </a:pPr>
            <a:r>
              <a:rPr lang="en-US" sz="2400" dirty="0"/>
              <a:t>What is similar about their structure?</a:t>
            </a:r>
          </a:p>
          <a:p>
            <a:pPr marL="285750" indent="-285750">
              <a:buFont typeface="Arial" panose="020B0604020202020204" pitchFamily="34" charset="0"/>
              <a:buChar char="•"/>
            </a:pPr>
            <a:r>
              <a:rPr lang="en-US" sz="2400" dirty="0"/>
              <a:t>They have the same number of electrons (one) in the outer shell and  have 1 in the inner shell and both have 2 in the inner shell.</a:t>
            </a:r>
          </a:p>
          <a:p>
            <a:pPr marL="285750" indent="-285750">
              <a:buFont typeface="Arial" panose="020B0604020202020204" pitchFamily="34" charset="0"/>
              <a:buChar char="•"/>
            </a:pPr>
            <a:r>
              <a:rPr lang="en-US" sz="2400" dirty="0"/>
              <a:t>What is different about the three atoms? </a:t>
            </a:r>
          </a:p>
          <a:p>
            <a:pPr marL="285750" indent="-285750">
              <a:buFont typeface="Arial" panose="020B0604020202020204" pitchFamily="34" charset="0"/>
              <a:buChar char="•"/>
            </a:pPr>
            <a:r>
              <a:rPr lang="en-US" sz="2400" dirty="0"/>
              <a:t>The atoms get larger / there are more electron shells as you go down the group. The atoms have a larger mass / more protons and neutrons as you go down the group.</a:t>
            </a:r>
            <a:br>
              <a:rPr lang="en-US" sz="2400" dirty="0"/>
            </a:br>
            <a:br>
              <a:rPr lang="en-US" sz="2400" dirty="0"/>
            </a:br>
            <a:br>
              <a:rPr lang="en-US" dirty="0"/>
            </a:br>
            <a:br>
              <a:rPr lang="en-US" dirty="0"/>
            </a:br>
            <a:endParaRPr lang="en-US" dirty="0"/>
          </a:p>
        </p:txBody>
      </p:sp>
    </p:spTree>
    <p:extLst>
      <p:ext uri="{BB962C8B-B14F-4D97-AF65-F5344CB8AC3E}">
        <p14:creationId xmlns:p14="http://schemas.microsoft.com/office/powerpoint/2010/main" val="370445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14CE8C-70AE-02FB-DBAC-19BEF991D41F}"/>
              </a:ext>
            </a:extLst>
          </p:cNvPr>
          <p:cNvPicPr>
            <a:picLocks noGrp="1" noChangeAspect="1"/>
          </p:cNvPicPr>
          <p:nvPr>
            <p:ph idx="1"/>
          </p:nvPr>
        </p:nvPicPr>
        <p:blipFill>
          <a:blip r:embed="rId2"/>
          <a:stretch>
            <a:fillRect/>
          </a:stretch>
        </p:blipFill>
        <p:spPr>
          <a:xfrm>
            <a:off x="238564" y="157516"/>
            <a:ext cx="8061374" cy="3120256"/>
          </a:xfrm>
        </p:spPr>
      </p:pic>
      <p:pic>
        <p:nvPicPr>
          <p:cNvPr id="7" name="Picture 6">
            <a:extLst>
              <a:ext uri="{FF2B5EF4-FFF2-40B4-BE49-F238E27FC236}">
                <a16:creationId xmlns:a16="http://schemas.microsoft.com/office/drawing/2014/main" id="{CC70B43A-8BEA-EB1E-1F42-216376DB1442}"/>
              </a:ext>
            </a:extLst>
          </p:cNvPr>
          <p:cNvPicPr>
            <a:picLocks noChangeAspect="1"/>
          </p:cNvPicPr>
          <p:nvPr/>
        </p:nvPicPr>
        <p:blipFill>
          <a:blip r:embed="rId3"/>
          <a:stretch>
            <a:fillRect/>
          </a:stretch>
        </p:blipFill>
        <p:spPr>
          <a:xfrm>
            <a:off x="3826413" y="3277772"/>
            <a:ext cx="7934178" cy="3120255"/>
          </a:xfrm>
          <a:prstGeom prst="rect">
            <a:avLst/>
          </a:prstGeom>
        </p:spPr>
      </p:pic>
    </p:spTree>
    <p:extLst>
      <p:ext uri="{BB962C8B-B14F-4D97-AF65-F5344CB8AC3E}">
        <p14:creationId xmlns:p14="http://schemas.microsoft.com/office/powerpoint/2010/main" val="41101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F5252C-721D-F575-E5C4-1B93980C8F8F}"/>
              </a:ext>
            </a:extLst>
          </p:cNvPr>
          <p:cNvPicPr>
            <a:picLocks noGrp="1" noChangeAspect="1"/>
          </p:cNvPicPr>
          <p:nvPr>
            <p:ph idx="1"/>
          </p:nvPr>
        </p:nvPicPr>
        <p:blipFill rotWithShape="1">
          <a:blip r:embed="rId2"/>
          <a:srcRect t="17923"/>
          <a:stretch/>
        </p:blipFill>
        <p:spPr>
          <a:xfrm>
            <a:off x="107999" y="642938"/>
            <a:ext cx="10836666" cy="2944324"/>
          </a:xfrm>
        </p:spPr>
      </p:pic>
      <p:pic>
        <p:nvPicPr>
          <p:cNvPr id="7" name="Picture 6">
            <a:extLst>
              <a:ext uri="{FF2B5EF4-FFF2-40B4-BE49-F238E27FC236}">
                <a16:creationId xmlns:a16="http://schemas.microsoft.com/office/drawing/2014/main" id="{5F9B6D6C-D4AC-AB4B-2E65-AAB437B943C4}"/>
              </a:ext>
            </a:extLst>
          </p:cNvPr>
          <p:cNvPicPr>
            <a:picLocks noChangeAspect="1"/>
          </p:cNvPicPr>
          <p:nvPr/>
        </p:nvPicPr>
        <p:blipFill>
          <a:blip r:embed="rId3"/>
          <a:stretch>
            <a:fillRect/>
          </a:stretch>
        </p:blipFill>
        <p:spPr>
          <a:xfrm>
            <a:off x="1876424" y="3587261"/>
            <a:ext cx="10081113" cy="3137095"/>
          </a:xfrm>
          <a:prstGeom prst="rect">
            <a:avLst/>
          </a:prstGeom>
        </p:spPr>
      </p:pic>
      <p:sp>
        <p:nvSpPr>
          <p:cNvPr id="2" name="TextBox 1">
            <a:extLst>
              <a:ext uri="{FF2B5EF4-FFF2-40B4-BE49-F238E27FC236}">
                <a16:creationId xmlns:a16="http://schemas.microsoft.com/office/drawing/2014/main" id="{90C8B33A-32DC-85B7-F0F5-E861E36B7AF4}"/>
              </a:ext>
            </a:extLst>
          </p:cNvPr>
          <p:cNvSpPr txBox="1"/>
          <p:nvPr/>
        </p:nvSpPr>
        <p:spPr>
          <a:xfrm>
            <a:off x="4194516" y="0"/>
            <a:ext cx="2760564" cy="646331"/>
          </a:xfrm>
          <a:prstGeom prst="rect">
            <a:avLst/>
          </a:prstGeom>
          <a:noFill/>
        </p:spPr>
        <p:txBody>
          <a:bodyPr wrap="none" rtlCol="0">
            <a:spAutoFit/>
          </a:bodyPr>
          <a:lstStyle/>
          <a:p>
            <a:r>
              <a:rPr lang="en-US" sz="3600" b="1" dirty="0">
                <a:effectLst>
                  <a:outerShdw blurRad="38100" dist="38100" dir="2700000" algn="tl">
                    <a:srgbClr val="000000">
                      <a:alpha val="43137"/>
                    </a:srgbClr>
                  </a:outerShdw>
                </a:effectLst>
              </a:rPr>
              <a:t>The Halogens</a:t>
            </a:r>
          </a:p>
        </p:txBody>
      </p:sp>
    </p:spTree>
    <p:extLst>
      <p:ext uri="{BB962C8B-B14F-4D97-AF65-F5344CB8AC3E}">
        <p14:creationId xmlns:p14="http://schemas.microsoft.com/office/powerpoint/2010/main" val="1598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AB7481-7D35-C7A3-0F28-5F882D44510B}"/>
              </a:ext>
            </a:extLst>
          </p:cNvPr>
          <p:cNvPicPr>
            <a:picLocks noGrp="1" noChangeAspect="1"/>
          </p:cNvPicPr>
          <p:nvPr>
            <p:ph idx="1"/>
          </p:nvPr>
        </p:nvPicPr>
        <p:blipFill>
          <a:blip r:embed="rId2"/>
          <a:stretch>
            <a:fillRect/>
          </a:stretch>
        </p:blipFill>
        <p:spPr>
          <a:xfrm>
            <a:off x="158480" y="153999"/>
            <a:ext cx="8521694" cy="3728684"/>
          </a:xfrm>
        </p:spPr>
      </p:pic>
      <p:pic>
        <p:nvPicPr>
          <p:cNvPr id="7" name="Picture 6">
            <a:extLst>
              <a:ext uri="{FF2B5EF4-FFF2-40B4-BE49-F238E27FC236}">
                <a16:creationId xmlns:a16="http://schemas.microsoft.com/office/drawing/2014/main" id="{EEDA6AC4-A327-18C1-F69F-FD46178BAA2B}"/>
              </a:ext>
            </a:extLst>
          </p:cNvPr>
          <p:cNvPicPr>
            <a:picLocks noChangeAspect="1"/>
          </p:cNvPicPr>
          <p:nvPr/>
        </p:nvPicPr>
        <p:blipFill>
          <a:blip r:embed="rId3"/>
          <a:stretch>
            <a:fillRect/>
          </a:stretch>
        </p:blipFill>
        <p:spPr>
          <a:xfrm>
            <a:off x="5329238" y="3076575"/>
            <a:ext cx="6862762" cy="3781425"/>
          </a:xfrm>
          <a:prstGeom prst="rect">
            <a:avLst/>
          </a:prstGeom>
        </p:spPr>
      </p:pic>
    </p:spTree>
    <p:extLst>
      <p:ext uri="{BB962C8B-B14F-4D97-AF65-F5344CB8AC3E}">
        <p14:creationId xmlns:p14="http://schemas.microsoft.com/office/powerpoint/2010/main" val="25342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74A1-2D0C-3EA4-8B8E-C0AE4AC8ABF2}"/>
              </a:ext>
            </a:extLst>
          </p:cNvPr>
          <p:cNvSpPr>
            <a:spLocks noGrp="1"/>
          </p:cNvSpPr>
          <p:nvPr>
            <p:ph type="title"/>
          </p:nvPr>
        </p:nvSpPr>
        <p:spPr>
          <a:xfrm>
            <a:off x="838200" y="365125"/>
            <a:ext cx="10515600" cy="840823"/>
          </a:xfrm>
        </p:spPr>
        <p:txBody>
          <a:bodyPr/>
          <a:lstStyle/>
          <a:p>
            <a:pPr algn="ctr"/>
            <a:r>
              <a:rPr lang="en-US" b="1" dirty="0">
                <a:effectLst>
                  <a:outerShdw blurRad="38100" dist="38100" dir="2700000" algn="tl">
                    <a:srgbClr val="000000">
                      <a:alpha val="43137"/>
                    </a:srgbClr>
                  </a:outerShdw>
                </a:effectLst>
              </a:rPr>
              <a:t>Compare between the 2 elements</a:t>
            </a:r>
          </a:p>
        </p:txBody>
      </p:sp>
      <p:pic>
        <p:nvPicPr>
          <p:cNvPr id="5" name="Content Placeholder 4">
            <a:extLst>
              <a:ext uri="{FF2B5EF4-FFF2-40B4-BE49-F238E27FC236}">
                <a16:creationId xmlns:a16="http://schemas.microsoft.com/office/drawing/2014/main" id="{216B5273-C61D-848A-E898-3BF0EBC9E812}"/>
              </a:ext>
            </a:extLst>
          </p:cNvPr>
          <p:cNvPicPr>
            <a:picLocks noGrp="1" noChangeAspect="1"/>
          </p:cNvPicPr>
          <p:nvPr>
            <p:ph idx="1"/>
          </p:nvPr>
        </p:nvPicPr>
        <p:blipFill>
          <a:blip r:embed="rId2"/>
          <a:stretch>
            <a:fillRect/>
          </a:stretch>
        </p:blipFill>
        <p:spPr>
          <a:xfrm>
            <a:off x="3922643" y="1418983"/>
            <a:ext cx="4214192" cy="507389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8492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4B7C4B-6AC9-EBF3-CF6F-478DCE242696}"/>
              </a:ext>
            </a:extLst>
          </p:cNvPr>
          <p:cNvPicPr>
            <a:picLocks noGrp="1" noChangeAspect="1"/>
          </p:cNvPicPr>
          <p:nvPr>
            <p:ph idx="1"/>
          </p:nvPr>
        </p:nvPicPr>
        <p:blipFill>
          <a:blip r:embed="rId2"/>
          <a:stretch>
            <a:fillRect/>
          </a:stretch>
        </p:blipFill>
        <p:spPr>
          <a:xfrm>
            <a:off x="0" y="98973"/>
            <a:ext cx="8764172" cy="2559821"/>
          </a:xfrm>
        </p:spPr>
      </p:pic>
      <p:pic>
        <p:nvPicPr>
          <p:cNvPr id="7" name="Picture 6">
            <a:extLst>
              <a:ext uri="{FF2B5EF4-FFF2-40B4-BE49-F238E27FC236}">
                <a16:creationId xmlns:a16="http://schemas.microsoft.com/office/drawing/2014/main" id="{F7CCE4F1-5AFE-BA9C-07C1-7CC9A1ABE0C6}"/>
              </a:ext>
            </a:extLst>
          </p:cNvPr>
          <p:cNvPicPr>
            <a:picLocks noChangeAspect="1"/>
          </p:cNvPicPr>
          <p:nvPr/>
        </p:nvPicPr>
        <p:blipFill>
          <a:blip r:embed="rId3"/>
          <a:stretch>
            <a:fillRect/>
          </a:stretch>
        </p:blipFill>
        <p:spPr>
          <a:xfrm>
            <a:off x="3934996" y="2794551"/>
            <a:ext cx="8257003" cy="2744858"/>
          </a:xfrm>
          <a:prstGeom prst="rect">
            <a:avLst/>
          </a:prstGeom>
        </p:spPr>
      </p:pic>
    </p:spTree>
    <p:extLst>
      <p:ext uri="{BB962C8B-B14F-4D97-AF65-F5344CB8AC3E}">
        <p14:creationId xmlns:p14="http://schemas.microsoft.com/office/powerpoint/2010/main" val="129241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D6DA3F6C-AC9F-1F62-EDA7-5411C4AD3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946" y="2031589"/>
            <a:ext cx="4378880" cy="3923476"/>
          </a:xfrm>
          <a:prstGeom prst="rect">
            <a:avLst/>
          </a:prstGeom>
          <a:ln w="228600" cap="sq" cmpd="thickThin">
            <a:solidFill>
              <a:srgbClr val="000000"/>
            </a:solidFill>
            <a:prstDash val="solid"/>
            <a:miter lim="800000"/>
          </a:ln>
          <a:effectLst>
            <a:innerShdw blurRad="76200">
              <a:srgbClr val="000000"/>
            </a:innerShdw>
          </a:effectLst>
        </p:spPr>
      </p:pic>
      <p:sp>
        <p:nvSpPr>
          <p:cNvPr id="3" name="Content Placeholder 2">
            <a:extLst>
              <a:ext uri="{FF2B5EF4-FFF2-40B4-BE49-F238E27FC236}">
                <a16:creationId xmlns:a16="http://schemas.microsoft.com/office/drawing/2014/main" id="{0A61CB4B-3C97-3457-D98B-3B2378027EF4}"/>
              </a:ext>
            </a:extLst>
          </p:cNvPr>
          <p:cNvSpPr>
            <a:spLocks noGrp="1"/>
          </p:cNvSpPr>
          <p:nvPr>
            <p:ph idx="1"/>
          </p:nvPr>
        </p:nvSpPr>
        <p:spPr>
          <a:xfrm>
            <a:off x="0" y="1628335"/>
            <a:ext cx="5711950" cy="5229665"/>
          </a:xfrm>
        </p:spPr>
        <p:txBody>
          <a:bodyPr>
            <a:normAutofit fontScale="92500"/>
          </a:bodyPr>
          <a:lstStyle/>
          <a:p>
            <a:pPr algn="ctr"/>
            <a:r>
              <a:rPr lang="en-US" sz="3600" dirty="0"/>
              <a:t>There is an attraction between the positive and negative charges. </a:t>
            </a:r>
          </a:p>
          <a:p>
            <a:pPr algn="ctr"/>
            <a:r>
              <a:rPr lang="en-US" sz="3600" dirty="0"/>
              <a:t>This </a:t>
            </a:r>
            <a:r>
              <a:rPr lang="en-US" sz="3600" dirty="0">
                <a:solidFill>
                  <a:srgbClr val="FF0000"/>
                </a:solidFill>
              </a:rPr>
              <a:t>electrostatic attraction </a:t>
            </a:r>
            <a:r>
              <a:rPr lang="en-US" sz="3600" dirty="0"/>
              <a:t>between the positive charge on the protons and the negative charge on the electrons is what holds individual atoms together.</a:t>
            </a:r>
          </a:p>
        </p:txBody>
      </p:sp>
      <p:sp>
        <p:nvSpPr>
          <p:cNvPr id="2" name="Rectangle: Diagonal Corners Rounded 1">
            <a:extLst>
              <a:ext uri="{FF2B5EF4-FFF2-40B4-BE49-F238E27FC236}">
                <a16:creationId xmlns:a16="http://schemas.microsoft.com/office/drawing/2014/main" id="{57C6771E-B393-443E-1ADD-2D8F5CD697C6}"/>
              </a:ext>
            </a:extLst>
          </p:cNvPr>
          <p:cNvSpPr/>
          <p:nvPr/>
        </p:nvSpPr>
        <p:spPr>
          <a:xfrm>
            <a:off x="2686050" y="328612"/>
            <a:ext cx="6612063" cy="1114425"/>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What holds the electrons in its energy level?</a:t>
            </a:r>
          </a:p>
        </p:txBody>
      </p:sp>
    </p:spTree>
    <p:extLst>
      <p:ext uri="{BB962C8B-B14F-4D97-AF65-F5344CB8AC3E}">
        <p14:creationId xmlns:p14="http://schemas.microsoft.com/office/powerpoint/2010/main" val="65428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EA1078-6FB0-0CB4-6A8C-657155D893FF}"/>
              </a:ext>
            </a:extLst>
          </p:cNvPr>
          <p:cNvPicPr>
            <a:picLocks noGrp="1" noChangeAspect="1"/>
          </p:cNvPicPr>
          <p:nvPr>
            <p:ph idx="1"/>
          </p:nvPr>
        </p:nvPicPr>
        <p:blipFill rotWithShape="1">
          <a:blip r:embed="rId2"/>
          <a:srcRect t="61458"/>
          <a:stretch/>
        </p:blipFill>
        <p:spPr>
          <a:xfrm>
            <a:off x="0" y="4214812"/>
            <a:ext cx="12192000" cy="2643187"/>
          </a:xfrm>
        </p:spPr>
      </p:pic>
      <p:pic>
        <p:nvPicPr>
          <p:cNvPr id="2" name="Picture 1">
            <a:extLst>
              <a:ext uri="{FF2B5EF4-FFF2-40B4-BE49-F238E27FC236}">
                <a16:creationId xmlns:a16="http://schemas.microsoft.com/office/drawing/2014/main" id="{8DD65266-9C4E-F58C-747A-4F1DB79EA527}"/>
              </a:ext>
            </a:extLst>
          </p:cNvPr>
          <p:cNvPicPr>
            <a:picLocks noChangeAspect="1"/>
          </p:cNvPicPr>
          <p:nvPr/>
        </p:nvPicPr>
        <p:blipFill rotWithShape="1">
          <a:blip r:embed="rId3"/>
          <a:srcRect l="4688" r="25117" b="41667"/>
          <a:stretch/>
        </p:blipFill>
        <p:spPr>
          <a:xfrm>
            <a:off x="1816893" y="214312"/>
            <a:ext cx="8558213" cy="4000500"/>
          </a:xfrm>
          <a:prstGeom prst="rect">
            <a:avLst/>
          </a:prstGeom>
        </p:spPr>
      </p:pic>
    </p:spTree>
    <p:extLst>
      <p:ext uri="{BB962C8B-B14F-4D97-AF65-F5344CB8AC3E}">
        <p14:creationId xmlns:p14="http://schemas.microsoft.com/office/powerpoint/2010/main" val="293448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0C880C-3491-8176-0662-DEFFBBB650D3}"/>
              </a:ext>
            </a:extLst>
          </p:cNvPr>
          <p:cNvPicPr>
            <a:picLocks noGrp="1" noChangeAspect="1"/>
          </p:cNvPicPr>
          <p:nvPr>
            <p:ph idx="1"/>
          </p:nvPr>
        </p:nvPicPr>
        <p:blipFill>
          <a:blip r:embed="rId2"/>
          <a:stretch>
            <a:fillRect/>
          </a:stretch>
        </p:blipFill>
        <p:spPr>
          <a:xfrm>
            <a:off x="3896751" y="1097280"/>
            <a:ext cx="4543864" cy="5449294"/>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34365DA0-F369-DFD7-8AFF-13589E33E2D9}"/>
              </a:ext>
            </a:extLst>
          </p:cNvPr>
          <p:cNvSpPr txBox="1"/>
          <p:nvPr/>
        </p:nvSpPr>
        <p:spPr>
          <a:xfrm>
            <a:off x="2709968" y="96262"/>
            <a:ext cx="7335021" cy="584775"/>
          </a:xfrm>
          <a:prstGeom prst="rect">
            <a:avLst/>
          </a:prstGeom>
          <a:noFill/>
        </p:spPr>
        <p:txBody>
          <a:bodyPr wrap="none" rtlCol="0">
            <a:spAutoFit/>
          </a:bodyPr>
          <a:lstStyle/>
          <a:p>
            <a:r>
              <a:rPr lang="en-US" sz="3200" b="1" dirty="0">
                <a:effectLst>
                  <a:outerShdw blurRad="38100" dist="38100" dir="2700000" algn="tl">
                    <a:srgbClr val="000000">
                      <a:alpha val="43137"/>
                    </a:srgbClr>
                  </a:outerShdw>
                </a:effectLst>
              </a:rPr>
              <a:t>Compare between the following elements</a:t>
            </a:r>
          </a:p>
        </p:txBody>
      </p:sp>
    </p:spTree>
    <p:extLst>
      <p:ext uri="{BB962C8B-B14F-4D97-AF65-F5344CB8AC3E}">
        <p14:creationId xmlns:p14="http://schemas.microsoft.com/office/powerpoint/2010/main" val="2592359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819837-9342-3CC5-2F29-BDE59CF57A60}"/>
              </a:ext>
            </a:extLst>
          </p:cNvPr>
          <p:cNvPicPr>
            <a:picLocks noGrp="1" noChangeAspect="1"/>
          </p:cNvPicPr>
          <p:nvPr>
            <p:ph idx="1"/>
          </p:nvPr>
        </p:nvPicPr>
        <p:blipFill>
          <a:blip r:embed="rId2"/>
          <a:stretch>
            <a:fillRect/>
          </a:stretch>
        </p:blipFill>
        <p:spPr>
          <a:xfrm>
            <a:off x="351803" y="318639"/>
            <a:ext cx="8116335" cy="3325709"/>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5036346A-F930-DD19-9D41-6CD2B412F35A}"/>
              </a:ext>
            </a:extLst>
          </p:cNvPr>
          <p:cNvPicPr>
            <a:picLocks noChangeAspect="1"/>
          </p:cNvPicPr>
          <p:nvPr/>
        </p:nvPicPr>
        <p:blipFill>
          <a:blip r:embed="rId3"/>
          <a:stretch>
            <a:fillRect/>
          </a:stretch>
        </p:blipFill>
        <p:spPr>
          <a:xfrm>
            <a:off x="5539409" y="3257550"/>
            <a:ext cx="6510337" cy="3600450"/>
          </a:xfrm>
          <a:prstGeom prst="rect">
            <a:avLst/>
          </a:prstGeom>
        </p:spPr>
      </p:pic>
    </p:spTree>
    <p:extLst>
      <p:ext uri="{BB962C8B-B14F-4D97-AF65-F5344CB8AC3E}">
        <p14:creationId xmlns:p14="http://schemas.microsoft.com/office/powerpoint/2010/main" val="30896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C437-9D73-B28F-A18E-9C54D46AA53F}"/>
              </a:ext>
            </a:extLst>
          </p:cNvPr>
          <p:cNvSpPr>
            <a:spLocks noGrp="1"/>
          </p:cNvSpPr>
          <p:nvPr>
            <p:ph type="title"/>
          </p:nvPr>
        </p:nvSpPr>
        <p:spPr/>
        <p:txBody>
          <a:bodyPr/>
          <a:lstStyle/>
          <a:p>
            <a:pPr algn="ctr"/>
            <a:r>
              <a:rPr lang="en-US" dirty="0"/>
              <a:t>Plenary</a:t>
            </a:r>
          </a:p>
        </p:txBody>
      </p:sp>
      <p:pic>
        <p:nvPicPr>
          <p:cNvPr id="5" name="Content Placeholder 4">
            <a:extLst>
              <a:ext uri="{FF2B5EF4-FFF2-40B4-BE49-F238E27FC236}">
                <a16:creationId xmlns:a16="http://schemas.microsoft.com/office/drawing/2014/main" id="{38B5E363-4D88-2303-3F68-3A8C419C509C}"/>
              </a:ext>
            </a:extLst>
          </p:cNvPr>
          <p:cNvPicPr>
            <a:picLocks noGrp="1" noChangeAspect="1"/>
          </p:cNvPicPr>
          <p:nvPr>
            <p:ph idx="1"/>
          </p:nvPr>
        </p:nvPicPr>
        <p:blipFill rotWithShape="1">
          <a:blip r:embed="rId2"/>
          <a:srcRect l="24704" t="13286" r="14173" b="9441"/>
          <a:stretch/>
        </p:blipFill>
        <p:spPr>
          <a:xfrm>
            <a:off x="2657475" y="1985963"/>
            <a:ext cx="6229350" cy="45069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31522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C3466D-DBB6-DC42-8C62-4E5BC5D6326C}"/>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45635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C432-0B60-2D04-055F-25F7CA325FAD}"/>
              </a:ext>
            </a:extLst>
          </p:cNvPr>
          <p:cNvSpPr>
            <a:spLocks noGrp="1"/>
          </p:cNvSpPr>
          <p:nvPr>
            <p:ph type="title"/>
          </p:nvPr>
        </p:nvSpPr>
        <p:spPr>
          <a:xfrm>
            <a:off x="1676400" y="238917"/>
            <a:ext cx="10515600" cy="563563"/>
          </a:xfrm>
        </p:spPr>
        <p:txBody>
          <a:bodyPr>
            <a:normAutofit fontScale="90000"/>
          </a:bodyPr>
          <a:lstStyle/>
          <a:p>
            <a:pPr algn="ctr"/>
            <a:r>
              <a:rPr lang="en-US" dirty="0"/>
              <a:t>Compare the size of elements as we go down in the same group and same period</a:t>
            </a:r>
          </a:p>
        </p:txBody>
      </p:sp>
      <p:pic>
        <p:nvPicPr>
          <p:cNvPr id="4" name="Content Placeholder 3">
            <a:extLst>
              <a:ext uri="{FF2B5EF4-FFF2-40B4-BE49-F238E27FC236}">
                <a16:creationId xmlns:a16="http://schemas.microsoft.com/office/drawing/2014/main" id="{83C650D7-FFDA-5FBF-E5EB-791AFE81B000}"/>
              </a:ext>
            </a:extLst>
          </p:cNvPr>
          <p:cNvPicPr>
            <a:picLocks noGrp="1" noChangeAspect="1"/>
          </p:cNvPicPr>
          <p:nvPr>
            <p:ph idx="1"/>
          </p:nvPr>
        </p:nvPicPr>
        <p:blipFill rotWithShape="1">
          <a:blip r:embed="rId2"/>
          <a:srcRect l="55943"/>
          <a:stretch/>
        </p:blipFill>
        <p:spPr>
          <a:xfrm>
            <a:off x="33337" y="4513262"/>
            <a:ext cx="2493169" cy="2344738"/>
          </a:xfrm>
          <a:prstGeom prst="rect">
            <a:avLst/>
          </a:prstGeom>
        </p:spPr>
      </p:pic>
      <p:pic>
        <p:nvPicPr>
          <p:cNvPr id="5" name="Picture 4">
            <a:extLst>
              <a:ext uri="{FF2B5EF4-FFF2-40B4-BE49-F238E27FC236}">
                <a16:creationId xmlns:a16="http://schemas.microsoft.com/office/drawing/2014/main" id="{681759D7-52C8-8B6B-B8AC-BDDDC0B88136}"/>
              </a:ext>
            </a:extLst>
          </p:cNvPr>
          <p:cNvPicPr>
            <a:picLocks noChangeAspect="1"/>
          </p:cNvPicPr>
          <p:nvPr/>
        </p:nvPicPr>
        <p:blipFill rotWithShape="1">
          <a:blip r:embed="rId2"/>
          <a:srcRect l="25710" t="19557" r="43282" b="9248"/>
          <a:stretch/>
        </p:blipFill>
        <p:spPr>
          <a:xfrm>
            <a:off x="33337" y="2865437"/>
            <a:ext cx="2064544" cy="1647825"/>
          </a:xfrm>
          <a:prstGeom prst="rect">
            <a:avLst/>
          </a:prstGeom>
        </p:spPr>
      </p:pic>
      <p:pic>
        <p:nvPicPr>
          <p:cNvPr id="6" name="Picture 5">
            <a:extLst>
              <a:ext uri="{FF2B5EF4-FFF2-40B4-BE49-F238E27FC236}">
                <a16:creationId xmlns:a16="http://schemas.microsoft.com/office/drawing/2014/main" id="{1D4E8568-4ED5-EA22-EB0C-85F07C871FE9}"/>
              </a:ext>
            </a:extLst>
          </p:cNvPr>
          <p:cNvPicPr>
            <a:picLocks noChangeAspect="1"/>
          </p:cNvPicPr>
          <p:nvPr/>
        </p:nvPicPr>
        <p:blipFill rotWithShape="1">
          <a:blip r:embed="rId2"/>
          <a:srcRect t="22303" r="74677" b="15270"/>
          <a:stretch/>
        </p:blipFill>
        <p:spPr>
          <a:xfrm>
            <a:off x="221456" y="1393825"/>
            <a:ext cx="1624011" cy="1471612"/>
          </a:xfrm>
          <a:prstGeom prst="rect">
            <a:avLst/>
          </a:prstGeom>
        </p:spPr>
      </p:pic>
      <p:pic>
        <p:nvPicPr>
          <p:cNvPr id="7" name="Picture 6">
            <a:extLst>
              <a:ext uri="{FF2B5EF4-FFF2-40B4-BE49-F238E27FC236}">
                <a16:creationId xmlns:a16="http://schemas.microsoft.com/office/drawing/2014/main" id="{0ADF1180-2B35-E564-3763-9AE3183AA5F0}"/>
              </a:ext>
            </a:extLst>
          </p:cNvPr>
          <p:cNvPicPr>
            <a:picLocks noChangeAspect="1"/>
          </p:cNvPicPr>
          <p:nvPr/>
        </p:nvPicPr>
        <p:blipFill>
          <a:blip r:embed="rId3"/>
          <a:stretch>
            <a:fillRect/>
          </a:stretch>
        </p:blipFill>
        <p:spPr>
          <a:xfrm>
            <a:off x="3714752" y="3988594"/>
            <a:ext cx="7400924" cy="2630489"/>
          </a:xfrm>
          <a:prstGeom prst="rect">
            <a:avLst/>
          </a:prstGeom>
        </p:spPr>
      </p:pic>
      <p:sp>
        <p:nvSpPr>
          <p:cNvPr id="8" name="Rectangle: Diagonal Corners Snipped 7">
            <a:extLst>
              <a:ext uri="{FF2B5EF4-FFF2-40B4-BE49-F238E27FC236}">
                <a16:creationId xmlns:a16="http://schemas.microsoft.com/office/drawing/2014/main" id="{C7C08F58-9F5A-6802-D4D5-C8A0F03B2D9A}"/>
              </a:ext>
            </a:extLst>
          </p:cNvPr>
          <p:cNvSpPr/>
          <p:nvPr/>
        </p:nvSpPr>
        <p:spPr>
          <a:xfrm>
            <a:off x="5329238" y="2630489"/>
            <a:ext cx="3971925" cy="949326"/>
          </a:xfrm>
          <a:prstGeom prst="snip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Same period</a:t>
            </a:r>
          </a:p>
        </p:txBody>
      </p:sp>
      <p:sp>
        <p:nvSpPr>
          <p:cNvPr id="9" name="Rectangle: Diagonal Corners Snipped 8">
            <a:extLst>
              <a:ext uri="{FF2B5EF4-FFF2-40B4-BE49-F238E27FC236}">
                <a16:creationId xmlns:a16="http://schemas.microsoft.com/office/drawing/2014/main" id="{CA1FCFBF-F9E0-F470-5574-DF92A587A59F}"/>
              </a:ext>
            </a:extLst>
          </p:cNvPr>
          <p:cNvSpPr/>
          <p:nvPr/>
        </p:nvSpPr>
        <p:spPr>
          <a:xfrm>
            <a:off x="120251" y="238917"/>
            <a:ext cx="1826419" cy="949326"/>
          </a:xfrm>
          <a:prstGeom prst="snip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Same group</a:t>
            </a:r>
          </a:p>
        </p:txBody>
      </p:sp>
    </p:spTree>
    <p:extLst>
      <p:ext uri="{BB962C8B-B14F-4D97-AF65-F5344CB8AC3E}">
        <p14:creationId xmlns:p14="http://schemas.microsoft.com/office/powerpoint/2010/main" val="136620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22B2-FDCA-3FA3-6D49-40F1D97F0BF9}"/>
              </a:ext>
            </a:extLst>
          </p:cNvPr>
          <p:cNvSpPr>
            <a:spLocks noGrp="1"/>
          </p:cNvSpPr>
          <p:nvPr>
            <p:ph type="title"/>
          </p:nvPr>
        </p:nvSpPr>
        <p:spPr/>
        <p:txBody>
          <a:bodyPr>
            <a:normAutofit fontScale="90000"/>
          </a:bodyPr>
          <a:lstStyle/>
          <a:p>
            <a:pPr algn="ctr"/>
            <a:r>
              <a:rPr lang="en-US" dirty="0"/>
              <a:t>Trends of atomic size within the periodic table</a:t>
            </a:r>
          </a:p>
        </p:txBody>
      </p:sp>
      <p:pic>
        <p:nvPicPr>
          <p:cNvPr id="4098" name="Picture 2" descr="Periodic Trends in Atomic Size - Chemistry | Socratic">
            <a:extLst>
              <a:ext uri="{FF2B5EF4-FFF2-40B4-BE49-F238E27FC236}">
                <a16:creationId xmlns:a16="http://schemas.microsoft.com/office/drawing/2014/main" id="{D5EBEF46-D5CC-4086-80FA-FC962900B0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43113"/>
            <a:ext cx="6024562" cy="45783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495E70-963E-4E59-4B7C-1A5081D903C9}"/>
              </a:ext>
            </a:extLst>
          </p:cNvPr>
          <p:cNvSpPr txBox="1"/>
          <p:nvPr/>
        </p:nvSpPr>
        <p:spPr>
          <a:xfrm>
            <a:off x="6857999" y="2495540"/>
            <a:ext cx="4495801" cy="3416320"/>
          </a:xfrm>
          <a:prstGeom prst="rect">
            <a:avLst/>
          </a:prstGeom>
          <a:noFill/>
        </p:spPr>
        <p:txBody>
          <a:bodyPr wrap="square">
            <a:spAutoFit/>
          </a:bodyPr>
          <a:lstStyle/>
          <a:p>
            <a:pPr marL="285750" indent="-285750">
              <a:buFont typeface="Arial" panose="020B0604020202020204" pitchFamily="34" charset="0"/>
              <a:buChar char="•"/>
            </a:pPr>
            <a:r>
              <a:rPr lang="en-US" sz="2400" dirty="0"/>
              <a:t>The atoms of the elements increase in mass as you progress from left to right (starting with hydrogen) and downwards in the Periodic Table. </a:t>
            </a:r>
          </a:p>
          <a:p>
            <a:pPr marL="285750" indent="-285750">
              <a:buFont typeface="Arial" panose="020B0604020202020204" pitchFamily="34" charset="0"/>
              <a:buChar char="•"/>
            </a:pPr>
            <a:r>
              <a:rPr lang="en-US" sz="2400" dirty="0"/>
              <a:t>Decrease in mass as we move from left to right across the same period</a:t>
            </a:r>
          </a:p>
        </p:txBody>
      </p:sp>
    </p:spTree>
    <p:extLst>
      <p:ext uri="{BB962C8B-B14F-4D97-AF65-F5344CB8AC3E}">
        <p14:creationId xmlns:p14="http://schemas.microsoft.com/office/powerpoint/2010/main" val="162803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CCAFEE3-D925-0752-72E1-98A091B3B537}"/>
              </a:ext>
            </a:extLst>
          </p:cNvPr>
          <p:cNvPicPr>
            <a:picLocks noGrp="1" noChangeAspect="1"/>
          </p:cNvPicPr>
          <p:nvPr>
            <p:ph idx="1"/>
          </p:nvPr>
        </p:nvPicPr>
        <p:blipFill>
          <a:blip r:embed="rId2"/>
          <a:stretch>
            <a:fillRect/>
          </a:stretch>
        </p:blipFill>
        <p:spPr>
          <a:xfrm>
            <a:off x="309489" y="787791"/>
            <a:ext cx="11746523" cy="5584873"/>
          </a:xfrm>
          <a:prstGeom prst="rect">
            <a:avLst/>
          </a:prstGeom>
        </p:spPr>
      </p:pic>
    </p:spTree>
    <p:extLst>
      <p:ext uri="{BB962C8B-B14F-4D97-AF65-F5344CB8AC3E}">
        <p14:creationId xmlns:p14="http://schemas.microsoft.com/office/powerpoint/2010/main" val="374896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8B89-2C32-74B7-23D1-0346683DFF3C}"/>
              </a:ext>
            </a:extLst>
          </p:cNvPr>
          <p:cNvSpPr>
            <a:spLocks noGrp="1"/>
          </p:cNvSpPr>
          <p:nvPr>
            <p:ph type="title"/>
          </p:nvPr>
        </p:nvSpPr>
        <p:spPr/>
        <p:txBody>
          <a:bodyPr>
            <a:normAutofit/>
          </a:bodyPr>
          <a:lstStyle/>
          <a:p>
            <a:pPr algn="ctr"/>
            <a:r>
              <a:rPr lang="en-US" sz="6000" b="1" dirty="0">
                <a:effectLst>
                  <a:outerShdw blurRad="38100" dist="38100" dir="2700000" algn="tl">
                    <a:srgbClr val="000000">
                      <a:alpha val="43137"/>
                    </a:srgbClr>
                  </a:outerShdw>
                </a:effectLst>
              </a:rPr>
              <a:t>Quick fact </a:t>
            </a:r>
          </a:p>
        </p:txBody>
      </p:sp>
      <p:sp>
        <p:nvSpPr>
          <p:cNvPr id="3" name="Content Placeholder 2">
            <a:extLst>
              <a:ext uri="{FF2B5EF4-FFF2-40B4-BE49-F238E27FC236}">
                <a16:creationId xmlns:a16="http://schemas.microsoft.com/office/drawing/2014/main" id="{EBE980D0-DFE3-EB76-59A1-962EC028C7F1}"/>
              </a:ext>
            </a:extLst>
          </p:cNvPr>
          <p:cNvSpPr>
            <a:spLocks noGrp="1"/>
          </p:cNvSpPr>
          <p:nvPr>
            <p:ph idx="1"/>
          </p:nvPr>
        </p:nvSpPr>
        <p:spPr/>
        <p:txBody>
          <a:bodyPr/>
          <a:lstStyle/>
          <a:p>
            <a:pPr algn="ctr"/>
            <a:r>
              <a:rPr lang="en-US" sz="4800" dirty="0"/>
              <a:t>The </a:t>
            </a:r>
            <a:r>
              <a:rPr lang="en-US" sz="4800" dirty="0">
                <a:solidFill>
                  <a:srgbClr val="FF0000"/>
                </a:solidFill>
              </a:rPr>
              <a:t>metal</a:t>
            </a:r>
            <a:r>
              <a:rPr lang="en-US" sz="4800" dirty="0"/>
              <a:t> </a:t>
            </a:r>
            <a:r>
              <a:rPr lang="en-US" sz="4800" u="sng" dirty="0">
                <a:solidFill>
                  <a:srgbClr val="FF0000"/>
                </a:solidFill>
              </a:rPr>
              <a:t>loses</a:t>
            </a:r>
            <a:r>
              <a:rPr lang="en-US" sz="4800" dirty="0"/>
              <a:t> electrons to form </a:t>
            </a:r>
            <a:r>
              <a:rPr lang="en-US" sz="4800" dirty="0">
                <a:solidFill>
                  <a:srgbClr val="FF0000"/>
                </a:solidFill>
              </a:rPr>
              <a:t>+ ion.</a:t>
            </a:r>
          </a:p>
          <a:p>
            <a:pPr algn="ctr"/>
            <a:r>
              <a:rPr lang="en-US" sz="4800" dirty="0">
                <a:solidFill>
                  <a:srgbClr val="FF0000"/>
                </a:solidFill>
              </a:rPr>
              <a:t>Non-metal </a:t>
            </a:r>
            <a:r>
              <a:rPr lang="en-US" sz="4800" u="sng" dirty="0">
                <a:solidFill>
                  <a:srgbClr val="FF0000"/>
                </a:solidFill>
              </a:rPr>
              <a:t>gains</a:t>
            </a:r>
            <a:r>
              <a:rPr lang="en-US" sz="4800" dirty="0">
                <a:solidFill>
                  <a:srgbClr val="FF0000"/>
                </a:solidFill>
              </a:rPr>
              <a:t> </a:t>
            </a:r>
            <a:r>
              <a:rPr lang="en-US" sz="4800" dirty="0"/>
              <a:t>electrons to form </a:t>
            </a:r>
            <a:r>
              <a:rPr lang="en-US" sz="4800" dirty="0">
                <a:solidFill>
                  <a:srgbClr val="FF0000"/>
                </a:solidFill>
              </a:rPr>
              <a:t>– ion</a:t>
            </a:r>
            <a:r>
              <a:rPr lang="en-US" sz="4800" dirty="0"/>
              <a:t>.</a:t>
            </a:r>
          </a:p>
          <a:p>
            <a:pPr algn="ctr"/>
            <a:r>
              <a:rPr lang="en-US" sz="4800" dirty="0"/>
              <a:t>Electrostatic attraction force between + and – ions.</a:t>
            </a:r>
            <a:endParaRPr lang="en-GB" sz="4800" dirty="0"/>
          </a:p>
          <a:p>
            <a:endParaRPr lang="en-US" dirty="0"/>
          </a:p>
        </p:txBody>
      </p:sp>
    </p:spTree>
    <p:extLst>
      <p:ext uri="{BB962C8B-B14F-4D97-AF65-F5344CB8AC3E}">
        <p14:creationId xmlns:p14="http://schemas.microsoft.com/office/powerpoint/2010/main" val="351871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5FA4169-B31C-CF78-1809-DA0B5750EC83}"/>
              </a:ext>
            </a:extLst>
          </p:cNvPr>
          <p:cNvPicPr>
            <a:picLocks noGrp="1" noChangeAspect="1"/>
          </p:cNvPicPr>
          <p:nvPr>
            <p:ph idx="1"/>
          </p:nvPr>
        </p:nvPicPr>
        <p:blipFill>
          <a:blip r:embed="rId2"/>
          <a:stretch>
            <a:fillRect/>
          </a:stretch>
        </p:blipFill>
        <p:spPr>
          <a:xfrm>
            <a:off x="112542" y="295422"/>
            <a:ext cx="11774658" cy="6119446"/>
          </a:xfrm>
          <a:prstGeom prst="rect">
            <a:avLst/>
          </a:prstGeom>
        </p:spPr>
      </p:pic>
      <p:sp>
        <p:nvSpPr>
          <p:cNvPr id="2" name="Rectangle: Rounded Corners 1">
            <a:extLst>
              <a:ext uri="{FF2B5EF4-FFF2-40B4-BE49-F238E27FC236}">
                <a16:creationId xmlns:a16="http://schemas.microsoft.com/office/drawing/2014/main" id="{6EE3B299-8CEF-76B8-218D-D31EE7CFAE88}"/>
              </a:ext>
            </a:extLst>
          </p:cNvPr>
          <p:cNvSpPr/>
          <p:nvPr/>
        </p:nvSpPr>
        <p:spPr>
          <a:xfrm>
            <a:off x="3343275" y="714375"/>
            <a:ext cx="4071938" cy="10287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a:t>Activity Time</a:t>
            </a:r>
          </a:p>
        </p:txBody>
      </p:sp>
    </p:spTree>
    <p:extLst>
      <p:ext uri="{BB962C8B-B14F-4D97-AF65-F5344CB8AC3E}">
        <p14:creationId xmlns:p14="http://schemas.microsoft.com/office/powerpoint/2010/main" val="150836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7622481-10AF-EC45-6DB6-BD59F86D7F28}"/>
              </a:ext>
            </a:extLst>
          </p:cNvPr>
          <p:cNvPicPr>
            <a:picLocks noGrp="1" noChangeAspect="1"/>
          </p:cNvPicPr>
          <p:nvPr>
            <p:ph idx="1"/>
          </p:nvPr>
        </p:nvPicPr>
        <p:blipFill>
          <a:blip r:embed="rId2"/>
          <a:stretch>
            <a:fillRect/>
          </a:stretch>
        </p:blipFill>
        <p:spPr>
          <a:xfrm>
            <a:off x="391550" y="221566"/>
            <a:ext cx="11408899" cy="6414868"/>
          </a:xfrm>
          <a:prstGeom prst="rect">
            <a:avLst/>
          </a:prstGeom>
        </p:spPr>
      </p:pic>
    </p:spTree>
    <p:extLst>
      <p:ext uri="{BB962C8B-B14F-4D97-AF65-F5344CB8AC3E}">
        <p14:creationId xmlns:p14="http://schemas.microsoft.com/office/powerpoint/2010/main" val="390631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79ECA9-D529-556D-0A6F-967FE0BA449A}"/>
              </a:ext>
            </a:extLst>
          </p:cNvPr>
          <p:cNvPicPr>
            <a:picLocks noGrp="1" noChangeAspect="1"/>
          </p:cNvPicPr>
          <p:nvPr>
            <p:ph idx="1"/>
          </p:nvPr>
        </p:nvPicPr>
        <p:blipFill>
          <a:blip r:embed="rId2"/>
          <a:stretch>
            <a:fillRect/>
          </a:stretch>
        </p:blipFill>
        <p:spPr>
          <a:xfrm>
            <a:off x="295420" y="309488"/>
            <a:ext cx="10564838" cy="4417257"/>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38950B94-29F3-D472-92DC-AF8AD3C802BE}"/>
              </a:ext>
            </a:extLst>
          </p:cNvPr>
          <p:cNvPicPr>
            <a:picLocks noChangeAspect="1"/>
          </p:cNvPicPr>
          <p:nvPr/>
        </p:nvPicPr>
        <p:blipFill>
          <a:blip r:embed="rId3"/>
          <a:stretch>
            <a:fillRect/>
          </a:stretch>
        </p:blipFill>
        <p:spPr>
          <a:xfrm>
            <a:off x="4068417" y="2875722"/>
            <a:ext cx="7349787" cy="367279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5335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4341</TotalTime>
  <Words>376</Words>
  <Application>Microsoft Office PowerPoint</Application>
  <PresentationFormat>Widescreen</PresentationFormat>
  <Paragraphs>32</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Avenir Next LT Pro</vt:lpstr>
      <vt:lpstr>AvenirNext LT Pro Medium</vt:lpstr>
      <vt:lpstr>Calibri</vt:lpstr>
      <vt:lpstr>Calibri Light</vt:lpstr>
      <vt:lpstr>Sagona Book</vt:lpstr>
      <vt:lpstr>Office Theme</vt:lpstr>
      <vt:lpstr>ExploreVTI</vt:lpstr>
      <vt:lpstr>2.2 Trends in Groups within the Periodic Table</vt:lpstr>
      <vt:lpstr>PowerPoint Presentation</vt:lpstr>
      <vt:lpstr>Compare the size of elements as we go down in the same group and same period</vt:lpstr>
      <vt:lpstr>Trends of atomic size within the periodic table</vt:lpstr>
      <vt:lpstr>PowerPoint Presentation</vt:lpstr>
      <vt:lpstr>Quick fact </vt:lpstr>
      <vt:lpstr>PowerPoint Presentation</vt:lpstr>
      <vt:lpstr>PowerPoint Presentation</vt:lpstr>
      <vt:lpstr>PowerPoint Presentation</vt:lpstr>
      <vt:lpstr>Names of groups at periodic table</vt:lpstr>
      <vt:lpstr>Group 1: The alkali metals</vt:lpstr>
      <vt:lpstr>PowerPoint Presentation</vt:lpstr>
      <vt:lpstr>PowerPoint Presentation</vt:lpstr>
      <vt:lpstr>PowerPoint Presentation</vt:lpstr>
      <vt:lpstr>PowerPoint Presentation</vt:lpstr>
      <vt:lpstr>PowerPoint Presentation</vt:lpstr>
      <vt:lpstr>PowerPoint Presentation</vt:lpstr>
      <vt:lpstr>Compare between the 2 elements</vt:lpstr>
      <vt:lpstr>PowerPoint Presentation</vt:lpstr>
      <vt:lpstr>PowerPoint Presentation</vt:lpstr>
      <vt:lpstr>PowerPoint Presentation</vt:lpstr>
      <vt:lpstr>PowerPoint Presentation</vt:lpstr>
      <vt:lpstr>Plenary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حبيبة ابراهيم ابراهيم رجب محمد مصطفى</dc:creator>
  <cp:lastModifiedBy>Aleya IBRAHIM</cp:lastModifiedBy>
  <cp:revision>20</cp:revision>
  <dcterms:created xsi:type="dcterms:W3CDTF">2022-07-25T07:12:11Z</dcterms:created>
  <dcterms:modified xsi:type="dcterms:W3CDTF">2023-10-02T04:02:31Z</dcterms:modified>
</cp:coreProperties>
</file>