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348" r:id="rId4"/>
    <p:sldId id="279" r:id="rId5"/>
    <p:sldId id="349" r:id="rId6"/>
    <p:sldId id="257" r:id="rId7"/>
    <p:sldId id="258" r:id="rId8"/>
    <p:sldId id="259" r:id="rId9"/>
    <p:sldId id="284" r:id="rId10"/>
    <p:sldId id="261" r:id="rId11"/>
    <p:sldId id="262" r:id="rId12"/>
    <p:sldId id="263" r:id="rId13"/>
    <p:sldId id="264" r:id="rId15"/>
    <p:sldId id="28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7115" y="640080"/>
            <a:ext cx="7254240" cy="557784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439545" y="22199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</a:t>
            </a:r>
            <a:r>
              <a:rPr lang="en-US">
                <a:solidFill>
                  <a:srgbClr val="FF0000"/>
                </a:solidFill>
              </a:rPr>
              <a:t>ear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/>
          <p:nvPr>
            <p:ph sz="half" idx="1"/>
          </p:nvPr>
        </p:nvSpPr>
        <p:spPr>
          <a:xfrm>
            <a:off x="838200" y="1825625"/>
            <a:ext cx="7383780" cy="4351655"/>
          </a:xfrm>
        </p:spPr>
        <p:txBody>
          <a:bodyPr>
            <a:noAutofit/>
          </a:bodyPr>
          <a:p>
            <a:r>
              <a:rPr lang="en-US" sz="3200"/>
              <a:t>The </a:t>
            </a:r>
            <a:r>
              <a:rPr lang="en-US" sz="3200">
                <a:solidFill>
                  <a:srgbClr val="FF0000"/>
                </a:solidFill>
              </a:rPr>
              <a:t>rear</a:t>
            </a:r>
            <a:r>
              <a:rPr lang="en-US" sz="3200"/>
              <a:t> of something such as a building or vehicle is the back part of it.</a:t>
            </a:r>
            <a:endParaRPr lang="en-US" sz="3200"/>
          </a:p>
          <a:p>
            <a:endParaRPr lang="en-US" sz="3200"/>
          </a:p>
          <a:p>
            <a:r>
              <a:rPr lang="en-US" sz="3200"/>
              <a:t>He settled back in the </a:t>
            </a:r>
            <a:r>
              <a:rPr lang="en-US" sz="3200">
                <a:solidFill>
                  <a:srgbClr val="FF0000"/>
                </a:solidFill>
              </a:rPr>
              <a:t>rear</a:t>
            </a:r>
            <a:r>
              <a:rPr lang="en-US" sz="3200"/>
              <a:t> of the taxi.</a:t>
            </a:r>
            <a:endParaRPr lang="en-US" sz="3200"/>
          </a:p>
        </p:txBody>
      </p:sp>
      <p:pic>
        <p:nvPicPr>
          <p:cNvPr id="6" name="Picture 6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082405" y="3429000"/>
            <a:ext cx="1636395" cy="233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0000"/>
                </a:solidFill>
              </a:rPr>
              <a:t>dear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610235" y="1482090"/>
            <a:ext cx="976122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solidFill>
                  <a:srgbClr val="FF0000"/>
                </a:solidFill>
              </a:rPr>
              <a:t>Dear</a:t>
            </a:r>
            <a:r>
              <a:rPr lang="en-US" sz="3200"/>
              <a:t> is written at the beginning of a letter or email, followed by the name or title of the person you are writing to.</a:t>
            </a:r>
            <a:endParaRPr lang="en-US" sz="3200"/>
          </a:p>
        </p:txBody>
      </p:sp>
      <p:pic>
        <p:nvPicPr>
          <p:cNvPr id="7" name="Picture 7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057515" y="3717290"/>
            <a:ext cx="2674620" cy="16306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481965" y="4384675"/>
            <a:ext cx="678688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>
                <a:solidFill>
                  <a:srgbClr val="FF0000"/>
                </a:solidFill>
              </a:rPr>
              <a:t>Dear </a:t>
            </a:r>
            <a:r>
              <a:rPr lang="en-US" sz="2800"/>
              <a:t>Peter, I have been thinking about you so much during the past few days. </a:t>
            </a:r>
            <a:endParaRPr 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f</a:t>
            </a:r>
            <a:r>
              <a:rPr lang="en-US">
                <a:solidFill>
                  <a:srgbClr val="FF0000"/>
                </a:solidFill>
              </a:rPr>
              <a:t>ear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/>
          <p:nvPr>
            <p:ph sz="half" idx="1"/>
          </p:nvPr>
        </p:nvSpPr>
        <p:spPr>
          <a:xfrm>
            <a:off x="838200" y="1825625"/>
            <a:ext cx="9715500" cy="4351655"/>
          </a:xfrm>
        </p:spPr>
        <p:txBody>
          <a:bodyPr/>
          <a:p>
            <a:r>
              <a:rPr lang="en-US"/>
              <a:t>If you fear someone or something, you are frightened because you think that they will harm you.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I </a:t>
            </a:r>
            <a:r>
              <a:rPr lang="en-US">
                <a:solidFill>
                  <a:srgbClr val="FF0000"/>
                </a:solidFill>
              </a:rPr>
              <a:t>fear </a:t>
            </a:r>
            <a:r>
              <a:rPr lang="en-US"/>
              <a:t> the lion because he is  wild.</a:t>
            </a:r>
            <a:endParaRPr lang="en-US"/>
          </a:p>
        </p:txBody>
      </p:sp>
      <p:pic>
        <p:nvPicPr>
          <p:cNvPr id="2" name="Picture 8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104630" y="3681730"/>
            <a:ext cx="1927860" cy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585" y="3011805"/>
            <a:ext cx="10515600" cy="1325563"/>
          </a:xfrm>
        </p:spPr>
        <p:txBody>
          <a:bodyPr/>
          <a:p>
            <a:r>
              <a:rPr lang="en-US" sz="8000"/>
              <a:t>Thank You</a:t>
            </a:r>
            <a:endParaRPr lang="en-US" sz="8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Spelling Test words with /ear/ words with /are/ sound. (15 mins)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970" y="0"/>
            <a:ext cx="10515600" cy="1325563"/>
          </a:xfrm>
        </p:spPr>
        <p:txBody>
          <a:bodyPr/>
          <a:p>
            <a:pPr algn="ctr"/>
            <a:r>
              <a:rPr lang="en-US" b="1"/>
              <a:t>Words with the /ear/ sound</a:t>
            </a:r>
            <a:endParaRPr lang="en-US" b="1"/>
          </a:p>
        </p:txBody>
      </p:sp>
      <p:sp>
        <p:nvSpPr>
          <p:cNvPr id="5" name="Text Box 4"/>
          <p:cNvSpPr txBox="1"/>
          <p:nvPr/>
        </p:nvSpPr>
        <p:spPr>
          <a:xfrm>
            <a:off x="3827145" y="4195445"/>
            <a:ext cx="6983095" cy="1029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sz="11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3556000" y="4104323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317500" y="1405890"/>
            <a:ext cx="911860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Scavenger Hunt Game in the playground.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On index cards or small papers write the following words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Beard, ear, tear, spear, gear, near, fear, hear, rear,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dear, year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Explain to the students the scavenger hunt game.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155" y="549275"/>
            <a:ext cx="10515600" cy="4351338"/>
          </a:xfrm>
        </p:spPr>
        <p:txBody>
          <a:bodyPr>
            <a:noAutofit/>
          </a:bodyPr>
          <a:p>
            <a:r>
              <a:rPr lang="en-US" sz="2700"/>
              <a:t>1.Place the words around the playground.</a:t>
            </a:r>
            <a:endParaRPr lang="en-US" sz="2700"/>
          </a:p>
          <a:p>
            <a:r>
              <a:rPr lang="en-US" sz="2700"/>
              <a:t>On the slides,</a:t>
            </a:r>
            <a:endParaRPr lang="en-US" sz="2700"/>
          </a:p>
          <a:p>
            <a:r>
              <a:rPr lang="en-US" sz="2700"/>
              <a:t>In the jungle gym house,</a:t>
            </a:r>
            <a:endParaRPr lang="en-US" sz="2700"/>
          </a:p>
          <a:p>
            <a:r>
              <a:rPr lang="en-US" sz="2700"/>
              <a:t>On the swing,  under the picnic </a:t>
            </a:r>
            <a:endParaRPr lang="en-US" sz="2700"/>
          </a:p>
          <a:p>
            <a:r>
              <a:rPr lang="en-US" sz="2700"/>
              <a:t>Tables.</a:t>
            </a:r>
            <a:endParaRPr lang="en-US" sz="2700"/>
          </a:p>
          <a:p>
            <a:endParaRPr lang="en-US" sz="2700"/>
          </a:p>
          <a:p>
            <a:r>
              <a:rPr lang="en-US" sz="2700"/>
              <a:t>Give each student his/her clip board and paper and pencil.</a:t>
            </a:r>
            <a:endParaRPr lang="en-US" sz="2700"/>
          </a:p>
          <a:p>
            <a:endParaRPr lang="en-US" sz="2700"/>
          </a:p>
          <a:p>
            <a:r>
              <a:rPr lang="en-US" sz="2700"/>
              <a:t>As students to look for the words with the /ear/ sound and write the words down.</a:t>
            </a:r>
            <a:endParaRPr lang="en-US" sz="2700"/>
          </a:p>
          <a:p>
            <a:endParaRPr lang="en-US" sz="2700"/>
          </a:p>
          <a:p>
            <a:r>
              <a:rPr lang="en-US" sz="2700"/>
              <a:t>Allocated time 10 min.</a:t>
            </a:r>
            <a:endParaRPr lang="en-US" sz="2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br>
              <a:rPr lang="en-US" b="1"/>
            </a:br>
            <a:br>
              <a:rPr lang="en-US" b="1"/>
            </a:br>
            <a:r>
              <a:rPr lang="en-US" b="1"/>
              <a:t> Spelling Words</a:t>
            </a:r>
            <a:br>
              <a:rPr lang="en-US" b="1"/>
            </a:br>
            <a:r>
              <a:rPr lang="en-US" b="1"/>
              <a:t>Words with /ear/ sound</a:t>
            </a:r>
            <a:br>
              <a:rPr lang="en-US" b="1"/>
            </a:br>
            <a:br>
              <a:rPr lang="en-US" b="1"/>
            </a:b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n-US"/>
          </a:p>
          <a:p>
            <a:pPr marL="0" indent="0">
              <a:buNone/>
            </a:pPr>
            <a:endParaRPr lang="en-US" sz="5400"/>
          </a:p>
        </p:txBody>
      </p:sp>
      <p:sp>
        <p:nvSpPr>
          <p:cNvPr id="5" name="Text Box 4"/>
          <p:cNvSpPr txBox="1"/>
          <p:nvPr/>
        </p:nvSpPr>
        <p:spPr>
          <a:xfrm>
            <a:off x="5780405" y="2419350"/>
            <a:ext cx="5831205" cy="1820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65100" y="1825625"/>
            <a:ext cx="11551920" cy="4035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>
                <a:solidFill>
                  <a:schemeClr val="tx1"/>
                </a:solidFill>
              </a:rPr>
              <a:t>b</a:t>
            </a:r>
            <a:r>
              <a:rPr lang="en-US" sz="4000">
                <a:solidFill>
                  <a:srgbClr val="FF0000"/>
                </a:solidFill>
              </a:rPr>
              <a:t>ear</a:t>
            </a:r>
            <a:r>
              <a:rPr lang="en-US" sz="4000">
                <a:solidFill>
                  <a:schemeClr val="tx1"/>
                </a:solidFill>
              </a:rPr>
              <a:t>d</a:t>
            </a:r>
            <a:endParaRPr lang="en-US" sz="400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A man's </a:t>
            </a:r>
            <a:r>
              <a:rPr lang="en-US" sz="3200">
                <a:solidFill>
                  <a:srgbClr val="FF0000"/>
                </a:solidFill>
              </a:rPr>
              <a:t>beard</a:t>
            </a:r>
            <a:r>
              <a:rPr lang="en-US" sz="3200"/>
              <a:t> is the hair that grows on his chin and cheeks.</a:t>
            </a: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/>
                </a:solidFill>
              </a:rPr>
              <a:t>Grandpa has a long white  </a:t>
            </a:r>
            <a:r>
              <a:rPr lang="en-US" sz="3200">
                <a:solidFill>
                  <a:srgbClr val="FF0000"/>
                </a:solidFill>
              </a:rPr>
              <a:t>beard</a:t>
            </a:r>
            <a:r>
              <a:rPr lang="en-US" sz="3200">
                <a:solidFill>
                  <a:schemeClr val="tx1"/>
                </a:solidFill>
              </a:rPr>
              <a:t>  on his face.</a:t>
            </a:r>
            <a:endParaRPr lang="en-US" sz="320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>
              <a:solidFill>
                <a:srgbClr val="FF0000"/>
              </a:solidFill>
            </a:endParaRPr>
          </a:p>
          <a:p>
            <a:endParaRPr lang="en-US" sz="3200">
              <a:solidFill>
                <a:srgbClr val="FF0000"/>
              </a:solidFill>
            </a:endParaRPr>
          </a:p>
        </p:txBody>
      </p:sp>
      <p:pic>
        <p:nvPicPr>
          <p:cNvPr id="4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131300" y="4135120"/>
            <a:ext cx="1668780" cy="2042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>
                <a:solidFill>
                  <a:srgbClr val="FF0000"/>
                </a:solidFill>
              </a:rPr>
              <a:t>ear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261860" y="29464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6" name="Content Placeholder 5"/>
          <p:cNvSpPr/>
          <p:nvPr>
            <p:ph sz="half" idx="1"/>
          </p:nvPr>
        </p:nvSpPr>
        <p:spPr>
          <a:xfrm>
            <a:off x="838200" y="1825625"/>
            <a:ext cx="8559165" cy="4351655"/>
          </a:xfrm>
        </p:spPr>
        <p:txBody>
          <a:bodyPr>
            <a:normAutofit/>
          </a:bodyPr>
          <a:p>
            <a:endParaRPr lang="en-US"/>
          </a:p>
          <a:p>
            <a:r>
              <a:rPr lang="en-US"/>
              <a:t>Your </a:t>
            </a:r>
            <a:r>
              <a:rPr lang="en-US">
                <a:solidFill>
                  <a:srgbClr val="FF0000"/>
                </a:solidFill>
              </a:rPr>
              <a:t>ears</a:t>
            </a:r>
            <a:r>
              <a:rPr lang="en-US"/>
              <a:t> are the two parts of your body, one on each side of your head, with which you hear sounds.</a:t>
            </a:r>
            <a:endParaRPr lang="en-US"/>
          </a:p>
          <a:p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I have two small </a:t>
            </a:r>
            <a:r>
              <a:rPr lang="en-US">
                <a:solidFill>
                  <a:srgbClr val="FF0000"/>
                </a:solidFill>
              </a:rPr>
              <a:t>ears.</a:t>
            </a:r>
            <a:endParaRPr lang="en-US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865360" y="4271645"/>
            <a:ext cx="1216025" cy="1550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/>
              <a:t>t</a:t>
            </a:r>
            <a:r>
              <a:rPr lang="en-US">
                <a:solidFill>
                  <a:srgbClr val="FF0000"/>
                </a:solidFill>
              </a:rPr>
              <a:t>ear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564515" y="2075815"/>
            <a:ext cx="10358120" cy="2061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>
                <a:solidFill>
                  <a:srgbClr val="FF0000"/>
                </a:solidFill>
                <a:sym typeface="+mn-ea"/>
              </a:rPr>
              <a:t>Tears</a:t>
            </a:r>
            <a:r>
              <a:rPr lang="en-US" sz="3200">
                <a:sym typeface="+mn-ea"/>
              </a:rPr>
              <a:t> are the drops of salty liquid that come out of your eyes when you are crying.</a:t>
            </a:r>
            <a:endParaRPr lang="en-US" sz="3200">
              <a:sym typeface="+mn-ea"/>
            </a:endParaRPr>
          </a:p>
          <a:p>
            <a:endParaRPr lang="en-US" sz="3200">
              <a:solidFill>
                <a:schemeClr val="tx1"/>
              </a:solidFill>
              <a:sym typeface="+mn-ea"/>
            </a:endParaRPr>
          </a:p>
          <a:p>
            <a:r>
              <a:rPr lang="en-US" sz="3200"/>
              <a:t>Her eyes filled with </a:t>
            </a:r>
            <a:r>
              <a:rPr lang="en-US" sz="3200">
                <a:solidFill>
                  <a:srgbClr val="FF0000"/>
                </a:solidFill>
              </a:rPr>
              <a:t>tears</a:t>
            </a:r>
            <a:r>
              <a:rPr lang="en-US" sz="3200"/>
              <a:t>. </a:t>
            </a:r>
            <a:r>
              <a:rPr lang="en-US" sz="3200">
                <a:solidFill>
                  <a:schemeClr val="tx1"/>
                </a:solidFill>
              </a:rPr>
              <a:t>   </a:t>
            </a:r>
            <a:r>
              <a:rPr lang="en-US" sz="3200"/>
              <a:t>                                </a:t>
            </a:r>
            <a:endParaRPr lang="en-US" sz="3200"/>
          </a:p>
        </p:txBody>
      </p:sp>
      <p:pic>
        <p:nvPicPr>
          <p:cNvPr id="4" name="Picture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890000" y="3568700"/>
            <a:ext cx="179832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rgbClr val="FF0000"/>
                </a:solidFill>
              </a:rPr>
              <a:t>ear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28625" y="1691005"/>
            <a:ext cx="1133411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/>
              <a:t>If something is </a:t>
            </a:r>
            <a:r>
              <a:rPr lang="en-US" sz="3200">
                <a:solidFill>
                  <a:srgbClr val="FF0000"/>
                </a:solidFill>
              </a:rPr>
              <a:t>near</a:t>
            </a:r>
            <a:r>
              <a:rPr lang="en-US" sz="3200"/>
              <a:t> a place, thing, or person, it is a short distance from them.</a:t>
            </a:r>
            <a:endParaRPr lang="en-US" sz="3200"/>
          </a:p>
          <a:p>
            <a:endParaRPr lang="en-US" sz="3200"/>
          </a:p>
          <a:p>
            <a:r>
              <a:rPr lang="en-US" sz="3200"/>
              <a:t>He sat </a:t>
            </a:r>
            <a:r>
              <a:rPr lang="en-US" sz="3200">
                <a:solidFill>
                  <a:srgbClr val="FF0000"/>
                </a:solidFill>
              </a:rPr>
              <a:t>near</a:t>
            </a:r>
            <a:r>
              <a:rPr lang="en-US" sz="3200"/>
              <a:t> the fire to get warm. </a:t>
            </a:r>
            <a:endParaRPr lang="en-US" sz="3200"/>
          </a:p>
        </p:txBody>
      </p:sp>
      <p:pic>
        <p:nvPicPr>
          <p:cNvPr id="4" name="Picture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368030" y="4058920"/>
            <a:ext cx="259842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h</a:t>
            </a:r>
            <a:r>
              <a:rPr lang="en-US">
                <a:solidFill>
                  <a:srgbClr val="FF0000"/>
                </a:solidFill>
              </a:rPr>
              <a:t>ear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/>
          <p:nvPr>
            <p:ph sz="half" idx="1"/>
          </p:nvPr>
        </p:nvSpPr>
        <p:spPr/>
        <p:txBody>
          <a:bodyPr/>
          <a:p>
            <a:r>
              <a:rPr lang="en-US"/>
              <a:t>When you </a:t>
            </a:r>
            <a:r>
              <a:rPr lang="en-US">
                <a:solidFill>
                  <a:srgbClr val="FF0000"/>
                </a:solidFill>
              </a:rPr>
              <a:t>hear</a:t>
            </a:r>
            <a:r>
              <a:rPr lang="en-US"/>
              <a:t> a sound, you become aware of it through your ears.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Jessy can </a:t>
            </a:r>
            <a:r>
              <a:rPr lang="en-US">
                <a:solidFill>
                  <a:srgbClr val="FF0000"/>
                </a:solidFill>
              </a:rPr>
              <a:t>hear</a:t>
            </a:r>
            <a:r>
              <a:rPr lang="en-US"/>
              <a:t> the trumpet over their house.</a:t>
            </a:r>
            <a:endParaRPr lang="en-US"/>
          </a:p>
        </p:txBody>
      </p:sp>
      <p:pic>
        <p:nvPicPr>
          <p:cNvPr id="5" name="Picture 5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815705" y="3702050"/>
            <a:ext cx="2301240" cy="2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1701</Words>
  <Application>WPS Presentation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Spelling Test words with /are/ sound. (15 mins)</vt:lpstr>
      <vt:lpstr>Words with the /are/ sound</vt:lpstr>
      <vt:lpstr>PowerPoint 演示文稿</vt:lpstr>
      <vt:lpstr>   Spelling Words Words with /are/ sound  </vt:lpstr>
      <vt:lpstr>bear</vt:lpstr>
      <vt:lpstr>tear</vt:lpstr>
      <vt:lpstr>wear</vt:lpstr>
      <vt:lpstr>heard</vt:lpstr>
      <vt:lpstr>PowerPoint 演示文稿</vt:lpstr>
      <vt:lpstr>earn</vt:lpstr>
      <vt:lpstr>earth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15</cp:revision>
  <dcterms:created xsi:type="dcterms:W3CDTF">2023-11-12T01:17:00Z</dcterms:created>
  <dcterms:modified xsi:type="dcterms:W3CDTF">2024-03-16T20:19:09Z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CBE6069A3DBD460E833DC2FDA6551967_13</vt:lpwstr>
  </property>
  <property fmtid="{D5CDD505-2E9C-101B-9397-08002B2CF9AE}" pid="3" name="KSOProductBuildVer">
    <vt:lpwstr>1033-12.2.0.13489</vt:lpwstr>
  </property>
</Properties>
</file>