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9" r:id="rId4"/>
    <p:sldId id="267" r:id="rId5"/>
    <p:sldId id="282" r:id="rId6"/>
    <p:sldId id="281" r:id="rId7"/>
    <p:sldId id="257" r:id="rId8"/>
    <p:sldId id="258" r:id="rId9"/>
    <p:sldId id="259" r:id="rId10"/>
    <p:sldId id="260" r:id="rId11"/>
    <p:sldId id="284" r:id="rId12"/>
    <p:sldId id="261" r:id="rId13"/>
    <p:sldId id="262" r:id="rId14"/>
    <p:sldId id="263" r:id="rId15"/>
    <p:sldId id="264" r:id="rId16"/>
    <p:sldId id="265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7115" y="640080"/>
            <a:ext cx="7254240" cy="5577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93370"/>
            <a:ext cx="10515600" cy="1325563"/>
          </a:xfrm>
        </p:spPr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/>
              <a:t>sw</a:t>
            </a:r>
            <a:r>
              <a:rPr lang="en-US">
                <a:solidFill>
                  <a:srgbClr val="FF0000"/>
                </a:solidFill>
              </a:rPr>
              <a:t>ea</a:t>
            </a:r>
            <a:r>
              <a:rPr lang="en-US"/>
              <a:t>t</a:t>
            </a:r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945245" y="4197985"/>
            <a:ext cx="2693035" cy="22199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444500" y="1308100"/>
            <a:ext cx="1133411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</a:rPr>
              <a:t>Sweat</a:t>
            </a:r>
            <a:r>
              <a:rPr lang="en-US" sz="3200"/>
              <a:t> is the salty colourless liquid which comes through your skin</a:t>
            </a:r>
            <a:endParaRPr lang="en-US" sz="3200"/>
          </a:p>
          <a:p>
            <a:endParaRPr lang="en-US" sz="3200"/>
          </a:p>
          <a:p>
            <a:r>
              <a:rPr lang="en-US" sz="3200"/>
              <a:t> when you are hot, ill, or afraid.</a:t>
            </a:r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r>
              <a:rPr lang="en-US" sz="3200"/>
              <a:t>They are sw</a:t>
            </a:r>
            <a:r>
              <a:rPr lang="en-US" sz="3200">
                <a:solidFill>
                  <a:srgbClr val="FF0000"/>
                </a:solidFill>
              </a:rPr>
              <a:t>ea</a:t>
            </a:r>
            <a:r>
              <a:rPr lang="en-US" sz="3200"/>
              <a:t>ting as the sun beat down upon them</a:t>
            </a:r>
            <a:endParaRPr lang="en-US"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f</a:t>
            </a:r>
            <a:r>
              <a:rPr lang="en-US">
                <a:solidFill>
                  <a:srgbClr val="FF0000"/>
                </a:solidFill>
              </a:rPr>
              <a:t>ea</a:t>
            </a:r>
            <a:r>
              <a:rPr lang="en-US"/>
              <a:t>thers</a:t>
            </a:r>
            <a:endParaRPr lang="en-US"/>
          </a:p>
        </p:txBody>
      </p:sp>
      <p:sp>
        <p:nvSpPr>
          <p:cNvPr id="7" name="Content Placeholder 6"/>
          <p:cNvSpPr/>
          <p:nvPr>
            <p:ph sz="half" idx="1"/>
          </p:nvPr>
        </p:nvSpPr>
        <p:spPr>
          <a:xfrm>
            <a:off x="838200" y="1825625"/>
            <a:ext cx="8709660" cy="4351655"/>
          </a:xfrm>
        </p:spPr>
        <p:txBody>
          <a:bodyPr/>
          <a:p>
            <a:r>
              <a:rPr lang="en-US"/>
              <a:t>A bird's </a:t>
            </a:r>
            <a:r>
              <a:rPr lang="en-US">
                <a:solidFill>
                  <a:srgbClr val="FF0000"/>
                </a:solidFill>
              </a:rPr>
              <a:t>feathers</a:t>
            </a:r>
            <a:r>
              <a:rPr lang="en-US"/>
              <a:t> are the soft covering on its body.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Birds grow their full feathers in the weeks after leaving the nest.</a:t>
            </a:r>
            <a:endParaRPr lang="en-US"/>
          </a:p>
          <a:p>
            <a:endParaRPr lang="en-US"/>
          </a:p>
        </p:txBody>
      </p:sp>
      <p:pic>
        <p:nvPicPr>
          <p:cNvPr id="8" name="Content Placeholder 7"/>
          <p:cNvPicPr>
            <a:picLocks noChangeAspect="1"/>
          </p:cNvPicPr>
          <p:nvPr>
            <p:ph sz="half" idx="2"/>
          </p:nvPr>
        </p:nvPicPr>
        <p:blipFill>
          <a:blip r:embed="rId1"/>
          <a:srcRect l="3109" t="9405" r="2483" b="5533"/>
          <a:stretch>
            <a:fillRect/>
          </a:stretch>
        </p:blipFill>
        <p:spPr>
          <a:xfrm>
            <a:off x="8286750" y="4366895"/>
            <a:ext cx="3333750" cy="18757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/>
              <a:t>W</a:t>
            </a:r>
            <a:r>
              <a:rPr lang="en-US">
                <a:solidFill>
                  <a:srgbClr val="FF0000"/>
                </a:solidFill>
              </a:rPr>
              <a:t>ea</a:t>
            </a:r>
            <a:r>
              <a:rPr lang="en-US"/>
              <a:t>ther</a:t>
            </a:r>
            <a:endParaRPr lang="en-US"/>
          </a:p>
        </p:txBody>
      </p:sp>
      <p:sp>
        <p:nvSpPr>
          <p:cNvPr id="7" name="Content Placeholder 6"/>
          <p:cNvSpPr/>
          <p:nvPr>
            <p:ph sz="half" idx="1"/>
          </p:nvPr>
        </p:nvSpPr>
        <p:spPr>
          <a:xfrm>
            <a:off x="838200" y="1825625"/>
            <a:ext cx="10147300" cy="435165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sz="3200"/>
              <a:t>The </a:t>
            </a:r>
            <a:r>
              <a:rPr lang="en-US" sz="3200">
                <a:solidFill>
                  <a:srgbClr val="FF0000"/>
                </a:solidFill>
              </a:rPr>
              <a:t>weather</a:t>
            </a:r>
            <a:r>
              <a:rPr lang="en-US" sz="3200"/>
              <a:t> is the condition of the atmosphere in one area at a </a:t>
            </a:r>
            <a:r>
              <a:rPr lang="en-US" sz="3200">
                <a:sym typeface="+mn-ea"/>
              </a:rPr>
              <a:t>particular time, for example if it is raining, hot, or windy.</a:t>
            </a:r>
            <a:endParaRPr lang="en-US" sz="3200"/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r>
              <a:rPr lang="en-US" sz="3200"/>
              <a:t>I like cold w</a:t>
            </a:r>
            <a:r>
              <a:rPr lang="en-US" sz="3200">
                <a:solidFill>
                  <a:srgbClr val="FF0000"/>
                </a:solidFill>
              </a:rPr>
              <a:t>ea</a:t>
            </a:r>
            <a:r>
              <a:rPr lang="en-US" sz="3200"/>
              <a:t>ther.</a:t>
            </a:r>
            <a:endParaRPr lang="en-US" sz="3200"/>
          </a:p>
          <a:p>
            <a:endParaRPr lang="en-US" sz="3200"/>
          </a:p>
        </p:txBody>
      </p:sp>
      <p:pic>
        <p:nvPicPr>
          <p:cNvPr id="8" name="Content Placeholder 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867400" y="3029585"/>
            <a:ext cx="3519805" cy="3632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/>
              <a:t>h</a:t>
            </a:r>
            <a:r>
              <a:rPr lang="en-US">
                <a:solidFill>
                  <a:srgbClr val="FF0000"/>
                </a:solidFill>
              </a:rPr>
              <a:t>ea</a:t>
            </a:r>
            <a:r>
              <a:rPr lang="en-US"/>
              <a:t>lth</a:t>
            </a:r>
            <a:endParaRPr lang="en-US"/>
          </a:p>
        </p:txBody>
      </p:sp>
      <p:pic>
        <p:nvPicPr>
          <p:cNvPr id="8" name="Content Placeholder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232140" y="212725"/>
            <a:ext cx="3577590" cy="328358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661035" y="1893570"/>
            <a:ext cx="744728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</a:rPr>
              <a:t>Health</a:t>
            </a:r>
            <a:r>
              <a:rPr lang="en-US" sz="3200"/>
              <a:t> is a state in which a person is not suffering from any illness and is feeling well.</a:t>
            </a:r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r>
              <a:rPr lang="en-US" sz="3200"/>
              <a:t>My h</a:t>
            </a:r>
            <a:r>
              <a:rPr lang="en-US" sz="3200">
                <a:solidFill>
                  <a:srgbClr val="FF0000"/>
                </a:solidFill>
              </a:rPr>
              <a:t>ea</a:t>
            </a:r>
            <a:r>
              <a:rPr lang="en-US" sz="3200"/>
              <a:t>lth is good because I eat fruits and vegetables.</a:t>
            </a:r>
            <a:endParaRPr lang="en-US"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W</a:t>
            </a:r>
            <a:r>
              <a:rPr lang="en-US">
                <a:solidFill>
                  <a:srgbClr val="FF0000"/>
                </a:solidFill>
              </a:rPr>
              <a:t>ea</a:t>
            </a:r>
            <a:r>
              <a:rPr lang="en-US"/>
              <a:t>lth</a:t>
            </a:r>
            <a:endParaRPr lang="en-US"/>
          </a:p>
        </p:txBody>
      </p:sp>
      <p:sp>
        <p:nvSpPr>
          <p:cNvPr id="8" name="Content Placeholder 7"/>
          <p:cNvSpPr/>
          <p:nvPr>
            <p:ph sz="half" idx="1"/>
          </p:nvPr>
        </p:nvSpPr>
        <p:spPr>
          <a:xfrm>
            <a:off x="838200" y="1825625"/>
            <a:ext cx="6894830" cy="4351655"/>
          </a:xfrm>
        </p:spPr>
        <p:txBody>
          <a:bodyPr/>
          <a:p>
            <a:r>
              <a:rPr lang="en-US">
                <a:solidFill>
                  <a:srgbClr val="FF0000"/>
                </a:solidFill>
              </a:rPr>
              <a:t>Wealth</a:t>
            </a:r>
            <a:r>
              <a:rPr lang="en-US"/>
              <a:t> is having of a large amount of money, property, or other valuable things. 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They have great w</a:t>
            </a:r>
            <a:r>
              <a:rPr lang="en-US">
                <a:solidFill>
                  <a:srgbClr val="FF0000"/>
                </a:solidFill>
              </a:rPr>
              <a:t>ea</a:t>
            </a:r>
            <a:r>
              <a:rPr lang="en-US"/>
              <a:t>lth.</a:t>
            </a:r>
            <a:endParaRPr lang="en-US"/>
          </a:p>
        </p:txBody>
      </p:sp>
      <p:pic>
        <p:nvPicPr>
          <p:cNvPr id="9" name="Content Placeholder 8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905750" y="2222500"/>
            <a:ext cx="3977640" cy="21374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/>
              <a:t>br</a:t>
            </a:r>
            <a:r>
              <a:rPr lang="en-US">
                <a:solidFill>
                  <a:srgbClr val="FF0000"/>
                </a:solidFill>
              </a:rPr>
              <a:t>ea</a:t>
            </a:r>
            <a:r>
              <a:rPr lang="en-US"/>
              <a:t>th</a:t>
            </a:r>
            <a:endParaRPr lang="en-US"/>
          </a:p>
        </p:txBody>
      </p:sp>
      <p:pic>
        <p:nvPicPr>
          <p:cNvPr id="10" name="Content Placeholder 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938010" y="2694940"/>
            <a:ext cx="3205480" cy="249618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303530" y="5191125"/>
            <a:ext cx="80873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He took a deep </a:t>
            </a:r>
            <a:r>
              <a:rPr lang="en-US" sz="3200">
                <a:solidFill>
                  <a:schemeClr val="tx1"/>
                </a:solidFill>
              </a:rPr>
              <a:t>br</a:t>
            </a:r>
            <a:r>
              <a:rPr lang="en-US" sz="3200">
                <a:solidFill>
                  <a:srgbClr val="FF0000"/>
                </a:solidFill>
              </a:rPr>
              <a:t>ea</a:t>
            </a:r>
            <a:r>
              <a:rPr lang="en-US" sz="3200">
                <a:solidFill>
                  <a:schemeClr val="tx1"/>
                </a:solidFill>
              </a:rPr>
              <a:t>th</a:t>
            </a:r>
            <a:r>
              <a:rPr lang="en-US" sz="3200"/>
              <a:t>, and began to climb the stairs.</a:t>
            </a:r>
            <a:endParaRPr lang="en-US" sz="3200"/>
          </a:p>
        </p:txBody>
      </p:sp>
      <p:sp>
        <p:nvSpPr>
          <p:cNvPr id="12" name="Text Box 11"/>
          <p:cNvSpPr txBox="1"/>
          <p:nvPr/>
        </p:nvSpPr>
        <p:spPr>
          <a:xfrm>
            <a:off x="303530" y="1794510"/>
            <a:ext cx="11050905" cy="13608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Your </a:t>
            </a:r>
            <a:r>
              <a:rPr lang="en-US" sz="3200">
                <a:solidFill>
                  <a:srgbClr val="FF0000"/>
                </a:solidFill>
              </a:rPr>
              <a:t>breath</a:t>
            </a:r>
            <a:r>
              <a:rPr lang="en-US" sz="3200"/>
              <a:t> is the air that you let out through your mouth when you breathe.</a:t>
            </a:r>
            <a:endParaRPr lang="en-US"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585" y="3011805"/>
            <a:ext cx="10515600" cy="1325563"/>
          </a:xfrm>
        </p:spPr>
        <p:txBody>
          <a:bodyPr/>
          <a:p>
            <a:r>
              <a:rPr lang="en-US" sz="8000"/>
              <a:t>Thank You</a:t>
            </a:r>
            <a:endParaRPr lang="en-US" sz="8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970" y="127000"/>
            <a:ext cx="10515600" cy="1325563"/>
          </a:xfrm>
        </p:spPr>
        <p:txBody>
          <a:bodyPr/>
          <a:p>
            <a:pPr algn="ctr"/>
            <a:r>
              <a:rPr lang="en-US" b="1"/>
              <a:t>ea with the short sound /e/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615" y="1253490"/>
            <a:ext cx="10515600" cy="5186680"/>
          </a:xfrm>
        </p:spPr>
        <p:txBody>
          <a:bodyPr>
            <a:noAutofit/>
          </a:bodyPr>
          <a:p>
            <a:r>
              <a:rPr lang="en-US" sz="2700"/>
              <a:t>The short vowel sound </a:t>
            </a:r>
            <a:r>
              <a:rPr lang="en-US" sz="2700">
                <a:solidFill>
                  <a:srgbClr val="FF0000"/>
                </a:solidFill>
              </a:rPr>
              <a:t>ea </a:t>
            </a:r>
            <a:r>
              <a:rPr lang="en-US" sz="2700">
                <a:solidFill>
                  <a:schemeClr val="tx1"/>
                </a:solidFill>
              </a:rPr>
              <a:t>does not follow the rule and makes the  short /e/ sound.</a:t>
            </a:r>
            <a:endParaRPr lang="en-US" sz="2700">
              <a:solidFill>
                <a:schemeClr val="tx1"/>
              </a:solidFill>
            </a:endParaRPr>
          </a:p>
          <a:p>
            <a:endParaRPr lang="en-US" sz="2700">
              <a:solidFill>
                <a:schemeClr val="tx1"/>
              </a:solidFill>
            </a:endParaRPr>
          </a:p>
          <a:p>
            <a:r>
              <a:rPr lang="en-US" sz="2700">
                <a:solidFill>
                  <a:schemeClr val="tx1"/>
                </a:solidFill>
              </a:rPr>
              <a:t>“When two vowels go walking the first one does the talking.”</a:t>
            </a:r>
            <a:endParaRPr lang="en-US" sz="2700">
              <a:solidFill>
                <a:schemeClr val="tx1"/>
              </a:solidFill>
            </a:endParaRPr>
          </a:p>
          <a:p>
            <a:endParaRPr lang="en-US" sz="2700">
              <a:solidFill>
                <a:schemeClr val="tx1"/>
              </a:solidFill>
            </a:endParaRPr>
          </a:p>
          <a:p>
            <a:r>
              <a:rPr lang="en-US" sz="2700">
                <a:solidFill>
                  <a:srgbClr val="FF0000"/>
                </a:solidFill>
              </a:rPr>
              <a:t>ea</a:t>
            </a:r>
            <a:r>
              <a:rPr lang="en-US" sz="2700">
                <a:solidFill>
                  <a:schemeClr val="tx1"/>
                </a:solidFill>
              </a:rPr>
              <a:t> is often found in the middle of the word and it is followed </a:t>
            </a:r>
            <a:endParaRPr lang="en-US" sz="27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700">
                <a:solidFill>
                  <a:schemeClr val="tx1"/>
                </a:solidFill>
              </a:rPr>
              <a:t>by the following letters:</a:t>
            </a:r>
            <a:endParaRPr lang="en-US" sz="2700">
              <a:solidFill>
                <a:schemeClr val="tx1"/>
              </a:solidFill>
            </a:endParaRPr>
          </a:p>
          <a:p>
            <a:endParaRPr lang="en-US" sz="2700">
              <a:solidFill>
                <a:schemeClr val="tx1"/>
              </a:solidFill>
            </a:endParaRPr>
          </a:p>
          <a:p>
            <a:r>
              <a:rPr lang="en-US" sz="2700">
                <a:solidFill>
                  <a:schemeClr val="tx1"/>
                </a:solidFill>
              </a:rPr>
              <a:t>-d-------- h</a:t>
            </a:r>
            <a:r>
              <a:rPr lang="en-US" sz="2700">
                <a:solidFill>
                  <a:srgbClr val="FF0000"/>
                </a:solidFill>
              </a:rPr>
              <a:t>ea</a:t>
            </a:r>
            <a:r>
              <a:rPr lang="en-US" sz="2700" u="sng">
                <a:solidFill>
                  <a:schemeClr val="tx1"/>
                </a:solidFill>
              </a:rPr>
              <a:t>d</a:t>
            </a:r>
            <a:r>
              <a:rPr lang="en-US" sz="2700">
                <a:solidFill>
                  <a:schemeClr val="tx1"/>
                </a:solidFill>
              </a:rPr>
              <a:t>              sure------ m</a:t>
            </a:r>
            <a:r>
              <a:rPr lang="en-US" sz="2700">
                <a:solidFill>
                  <a:srgbClr val="FF0000"/>
                </a:solidFill>
              </a:rPr>
              <a:t>ea</a:t>
            </a:r>
            <a:r>
              <a:rPr lang="en-US" sz="2700" u="sng">
                <a:solidFill>
                  <a:schemeClr val="tx1"/>
                </a:solidFill>
              </a:rPr>
              <a:t>sure</a:t>
            </a:r>
            <a:endParaRPr lang="en-US" sz="2700">
              <a:solidFill>
                <a:srgbClr val="FF0000"/>
              </a:solidFill>
            </a:endParaRPr>
          </a:p>
          <a:p>
            <a:r>
              <a:rPr lang="en-US" sz="2700">
                <a:solidFill>
                  <a:schemeClr val="tx1"/>
                </a:solidFill>
              </a:rPr>
              <a:t>-t -------- sw</a:t>
            </a:r>
            <a:r>
              <a:rPr lang="en-US" sz="2700">
                <a:solidFill>
                  <a:srgbClr val="FF0000"/>
                </a:solidFill>
              </a:rPr>
              <a:t>ea</a:t>
            </a:r>
            <a:r>
              <a:rPr lang="en-US" sz="2700" u="sng">
                <a:solidFill>
                  <a:schemeClr val="tx1"/>
                </a:solidFill>
              </a:rPr>
              <a:t>t</a:t>
            </a:r>
            <a:r>
              <a:rPr lang="en-US" sz="2700">
                <a:solidFill>
                  <a:srgbClr val="FF0000"/>
                </a:solidFill>
              </a:rPr>
              <a:t> </a:t>
            </a:r>
            <a:r>
              <a:rPr lang="en-US" sz="2700">
                <a:solidFill>
                  <a:schemeClr val="tx1"/>
                </a:solidFill>
              </a:rPr>
              <a:t>           th-------- f</a:t>
            </a:r>
            <a:r>
              <a:rPr lang="en-US" sz="2700">
                <a:solidFill>
                  <a:srgbClr val="FF0000"/>
                </a:solidFill>
              </a:rPr>
              <a:t>ea</a:t>
            </a:r>
            <a:r>
              <a:rPr lang="en-US" sz="2700" u="sng">
                <a:solidFill>
                  <a:schemeClr val="tx1"/>
                </a:solidFill>
              </a:rPr>
              <a:t>th</a:t>
            </a:r>
            <a:r>
              <a:rPr lang="en-US" sz="2700">
                <a:solidFill>
                  <a:schemeClr val="tx1"/>
                </a:solidFill>
              </a:rPr>
              <a:t>er  </a:t>
            </a:r>
            <a:endParaRPr lang="en-US" sz="2700">
              <a:solidFill>
                <a:schemeClr val="tx1"/>
              </a:solidFill>
            </a:endParaRPr>
          </a:p>
          <a:p>
            <a:endParaRPr lang="en-US" sz="2700">
              <a:solidFill>
                <a:schemeClr val="tx1"/>
              </a:solidFill>
            </a:endParaRPr>
          </a:p>
          <a:p>
            <a:r>
              <a:rPr lang="en-US" sz="2700">
                <a:solidFill>
                  <a:schemeClr val="tx1"/>
                </a:solidFill>
              </a:rPr>
              <a:t>However there  are words that still don’t follow this rule.    </a:t>
            </a:r>
            <a:endParaRPr lang="en-US" sz="27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en-US"/>
            </a:br>
            <a:br>
              <a:rPr lang="en-US"/>
            </a:br>
            <a:r>
              <a:rPr lang="en-US"/>
              <a:t>Sorting ea words into long sound /ee/ and short sound /e/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610" y="1947545"/>
            <a:ext cx="10688320" cy="3982720"/>
          </a:xfrm>
        </p:spPr>
        <p:txBody>
          <a:bodyPr>
            <a:noAutofit/>
          </a:bodyPr>
          <a:p>
            <a:r>
              <a:rPr lang="en-US" sz="2700"/>
              <a:t>Mix up several</a:t>
            </a:r>
            <a:r>
              <a:rPr lang="en-US" sz="2700">
                <a:solidFill>
                  <a:srgbClr val="FF0000"/>
                </a:solidFill>
              </a:rPr>
              <a:t> ea</a:t>
            </a:r>
            <a:r>
              <a:rPr lang="en-US" sz="2700"/>
              <a:t> cards with the long vowel sound /ee/  ex. p</a:t>
            </a:r>
            <a:r>
              <a:rPr lang="en-US" sz="2700">
                <a:solidFill>
                  <a:srgbClr val="FF0000"/>
                </a:solidFill>
              </a:rPr>
              <a:t>ea</a:t>
            </a:r>
            <a:r>
              <a:rPr lang="en-US" sz="2700"/>
              <a:t>ch and </a:t>
            </a:r>
            <a:endParaRPr lang="en-US" sz="2700"/>
          </a:p>
          <a:p>
            <a:pPr marL="0" indent="0">
              <a:buNone/>
            </a:pPr>
            <a:endParaRPr lang="en-US" sz="2700"/>
          </a:p>
          <a:p>
            <a:pPr marL="0" indent="0">
              <a:buNone/>
            </a:pPr>
            <a:r>
              <a:rPr lang="en-US" sz="2700"/>
              <a:t>the short sound letter /e/ ex. h</a:t>
            </a:r>
            <a:r>
              <a:rPr lang="en-US" sz="2700">
                <a:solidFill>
                  <a:srgbClr val="FF0000"/>
                </a:solidFill>
              </a:rPr>
              <a:t>ea</a:t>
            </a:r>
            <a:r>
              <a:rPr lang="en-US" sz="2700"/>
              <a:t>d.</a:t>
            </a:r>
            <a:endParaRPr lang="en-US" sz="2700"/>
          </a:p>
          <a:p>
            <a:pPr marL="0" indent="0">
              <a:buNone/>
            </a:pPr>
            <a:endParaRPr lang="en-US" sz="2700"/>
          </a:p>
          <a:p>
            <a:pPr marL="0" indent="0">
              <a:buNone/>
            </a:pPr>
            <a:r>
              <a:rPr lang="en-US" sz="2700">
                <a:sym typeface="+mn-ea"/>
              </a:rPr>
              <a:t>Have students sort the long and short vowel </a:t>
            </a:r>
            <a:r>
              <a:rPr lang="en-US" sz="2700">
                <a:solidFill>
                  <a:srgbClr val="FF0000"/>
                </a:solidFill>
                <a:sym typeface="+mn-ea"/>
              </a:rPr>
              <a:t>ea</a:t>
            </a:r>
            <a:r>
              <a:rPr lang="en-US" sz="2700">
                <a:sym typeface="+mn-ea"/>
              </a:rPr>
              <a:t> patterns in the correct </a:t>
            </a:r>
            <a:endParaRPr lang="en-US" sz="2700">
              <a:sym typeface="+mn-ea"/>
            </a:endParaRPr>
          </a:p>
          <a:p>
            <a:pPr marL="0" indent="0">
              <a:buNone/>
            </a:pPr>
            <a:endParaRPr lang="en-US" sz="2700"/>
          </a:p>
          <a:p>
            <a:pPr marL="0" indent="0">
              <a:buNone/>
            </a:pPr>
            <a:r>
              <a:rPr lang="en-US" sz="2700">
                <a:sym typeface="+mn-ea"/>
              </a:rPr>
              <a:t>categories </a:t>
            </a:r>
            <a:endParaRPr lang="en-US" sz="2700"/>
          </a:p>
          <a:p>
            <a:pPr marL="0" indent="0">
              <a:buNone/>
            </a:pPr>
            <a:endParaRPr lang="en-US" sz="2700"/>
          </a:p>
          <a:p>
            <a:endParaRPr lang="en-US" sz="2700"/>
          </a:p>
          <a:p>
            <a:endParaRPr lang="en-US"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sz="4445" b="1">
                <a:solidFill>
                  <a:srgbClr val="FF0000"/>
                </a:solidFill>
              </a:rPr>
              <a:t>ea</a:t>
            </a:r>
            <a:r>
              <a:rPr lang="en-US" sz="4445" b="1"/>
              <a:t> short sound /e/</a:t>
            </a:r>
            <a:br>
              <a:rPr lang="en-US" sz="4445"/>
            </a:br>
            <a:endParaRPr lang="en-US" sz="4445"/>
          </a:p>
        </p:txBody>
      </p:sp>
      <p:graphicFrame>
        <p:nvGraphicFramePr>
          <p:cNvPr id="5" name="Content Placeholder 4"/>
          <p:cNvGraphicFramePr/>
          <p:nvPr>
            <p:ph idx="1"/>
          </p:nvPr>
        </p:nvGraphicFramePr>
        <p:xfrm>
          <a:off x="220345" y="1272540"/>
          <a:ext cx="105156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/>
                        <a:t>bread</a:t>
                      </a:r>
                      <a:endParaRPr lang="en-US" sz="3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/>
                        <a:t>head</a:t>
                      </a:r>
                      <a:endParaRPr lang="en-US" sz="3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/>
                        <a:t>thread</a:t>
                      </a:r>
                      <a:endParaRPr lang="en-US" sz="3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/>
                        <a:t>spread</a:t>
                      </a:r>
                      <a:endParaRPr lang="en-US" sz="3200"/>
                    </a:p>
                  </a:txBody>
                  <a:tcPr anchor="ctr" anchorCtr="0"/>
                </a:tc>
              </a:tr>
              <a:tr h="579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/>
                        <a:t>sweat</a:t>
                      </a:r>
                      <a:endParaRPr lang="en-US" sz="3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/>
                        <a:t>feather</a:t>
                      </a:r>
                      <a:endParaRPr lang="en-US" sz="3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/>
                        <a:t>weather</a:t>
                      </a:r>
                      <a:endParaRPr lang="en-US" sz="3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/>
                        <a:t>health</a:t>
                      </a:r>
                      <a:endParaRPr lang="en-US" sz="3200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7" name="Text Box 6"/>
          <p:cNvSpPr txBox="1"/>
          <p:nvPr/>
        </p:nvSpPr>
        <p:spPr>
          <a:xfrm>
            <a:off x="704850" y="3216910"/>
            <a:ext cx="109118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solidFill>
                  <a:srgbClr val="FF0000"/>
                </a:solidFill>
              </a:rPr>
              <a:t>ea</a:t>
            </a:r>
            <a:r>
              <a:rPr lang="en-US" sz="4000"/>
              <a:t> long sound /ee/</a:t>
            </a:r>
            <a:endParaRPr lang="en-US" sz="4000"/>
          </a:p>
        </p:txBody>
      </p:sp>
      <p:graphicFrame>
        <p:nvGraphicFramePr>
          <p:cNvPr id="9" name="Table 8"/>
          <p:cNvGraphicFramePr/>
          <p:nvPr/>
        </p:nvGraphicFramePr>
        <p:xfrm>
          <a:off x="1069975" y="4297045"/>
          <a:ext cx="9466580" cy="1141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6645"/>
                <a:gridCol w="2366645"/>
                <a:gridCol w="2366645"/>
                <a:gridCol w="2366645"/>
              </a:tblGrid>
              <a:tr h="5708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/>
                        <a:t>team</a:t>
                      </a:r>
                      <a:endParaRPr lang="en-US" sz="3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/>
                        <a:t>dream</a:t>
                      </a:r>
                      <a:endParaRPr lang="en-US" sz="3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/>
                        <a:t>leaf</a:t>
                      </a:r>
                      <a:endParaRPr lang="en-US" sz="3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/>
                        <a:t>beach</a:t>
                      </a:r>
                      <a:endParaRPr lang="en-US" sz="3200"/>
                    </a:p>
                  </a:txBody>
                  <a:tcPr anchor="ctr" anchorCtr="0"/>
                </a:tc>
              </a:tr>
              <a:tr h="579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/>
                        <a:t>cream</a:t>
                      </a:r>
                      <a:endParaRPr lang="en-US" sz="3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/>
                        <a:t>sea </a:t>
                      </a:r>
                      <a:endParaRPr lang="en-US" sz="3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/>
                        <a:t>tea</a:t>
                      </a:r>
                      <a:endParaRPr lang="en-US" sz="3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/>
                        <a:t>teach</a:t>
                      </a:r>
                      <a:endParaRPr lang="en-US" sz="3200"/>
                    </a:p>
                  </a:txBody>
                  <a:tcPr anchor="ctr" anchorCtr="0"/>
                </a:tc>
              </a:tr>
            </a:tbl>
          </a:graphicData>
        </a:graphic>
      </p:graphicFrame>
      <p:graphicFrame>
        <p:nvGraphicFramePr>
          <p:cNvPr id="10" name="Table 9"/>
          <p:cNvGraphicFramePr/>
          <p:nvPr/>
        </p:nvGraphicFramePr>
        <p:xfrm>
          <a:off x="220345" y="2462530"/>
          <a:ext cx="5365750" cy="626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875"/>
                <a:gridCol w="2682875"/>
              </a:tblGrid>
              <a:tr h="6261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/>
                        <a:t>wealth</a:t>
                      </a:r>
                      <a:endParaRPr lang="en-US" sz="3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/>
                        <a:t>breath</a:t>
                      </a:r>
                      <a:endParaRPr lang="en-US" sz="3200"/>
                    </a:p>
                  </a:txBody>
                  <a:tcPr anchor="ctr" anchorCtr="0"/>
                </a:tc>
              </a:tr>
            </a:tbl>
          </a:graphicData>
        </a:graphic>
      </p:graphicFrame>
      <p:graphicFrame>
        <p:nvGraphicFramePr>
          <p:cNvPr id="11" name="Table 10"/>
          <p:cNvGraphicFramePr/>
          <p:nvPr/>
        </p:nvGraphicFramePr>
        <p:xfrm>
          <a:off x="1069975" y="5449570"/>
          <a:ext cx="4758690" cy="474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345"/>
                <a:gridCol w="2379345"/>
              </a:tblGrid>
              <a:tr h="4749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/>
                        <a:t>seal</a:t>
                      </a:r>
                      <a:endParaRPr lang="en-US" sz="3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/>
                        <a:t>eat</a:t>
                      </a:r>
                      <a:endParaRPr lang="en-US" sz="3200"/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>
                <a:sym typeface="+mn-ea"/>
              </a:rPr>
              <a:t>Vowel Pattern </a:t>
            </a:r>
            <a:r>
              <a:rPr lang="en-US" b="1">
                <a:solidFill>
                  <a:srgbClr val="FF0000"/>
                </a:solidFill>
                <a:sym typeface="+mn-ea"/>
              </a:rPr>
              <a:t>ea</a:t>
            </a:r>
            <a:r>
              <a:rPr lang="en-US" b="1">
                <a:sym typeface="+mn-ea"/>
              </a:rPr>
              <a:t> Sorting Mat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4" name="Table 3"/>
          <p:cNvGraphicFramePr/>
          <p:nvPr/>
        </p:nvGraphicFramePr>
        <p:xfrm>
          <a:off x="1829435" y="2145030"/>
          <a:ext cx="8533130" cy="1753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565"/>
                <a:gridCol w="4266565"/>
              </a:tblGrid>
              <a:tr h="594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/>
                        <a:t>ea (Peach)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/>
                        <a:t>ea (head)</a:t>
                      </a:r>
                      <a:endParaRPr lang="en-US" sz="32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32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32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en-US" b="1"/>
            </a:br>
            <a:br>
              <a:rPr lang="en-US" b="1"/>
            </a:br>
            <a:r>
              <a:rPr lang="en-US" b="1"/>
              <a:t> Spelling Words</a:t>
            </a:r>
            <a:br>
              <a:rPr lang="en-US" b="1"/>
            </a:br>
            <a:br>
              <a:rPr lang="en-US" b="1"/>
            </a:br>
            <a:r>
              <a:rPr lang="en-US" b="1">
                <a:solidFill>
                  <a:srgbClr val="FF0000"/>
                </a:solidFill>
              </a:rPr>
              <a:t>ea</a:t>
            </a:r>
            <a:r>
              <a:rPr lang="en-US" b="1"/>
              <a:t> with the short sound /e/</a:t>
            </a:r>
            <a:br>
              <a:rPr lang="en-US" b="1"/>
            </a:b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US"/>
          </a:p>
          <a:p>
            <a:pPr marL="0" indent="0">
              <a:buNone/>
            </a:pPr>
            <a:endParaRPr lang="en-US" sz="5400"/>
          </a:p>
        </p:txBody>
      </p:sp>
      <p:sp>
        <p:nvSpPr>
          <p:cNvPr id="5" name="Text Box 4"/>
          <p:cNvSpPr txBox="1"/>
          <p:nvPr/>
        </p:nvSpPr>
        <p:spPr>
          <a:xfrm>
            <a:off x="5780405" y="2419350"/>
            <a:ext cx="5831205" cy="18205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0" y="2733675"/>
            <a:ext cx="11551920" cy="33134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/>
              <a:t>h</a:t>
            </a:r>
            <a:r>
              <a:rPr lang="en-US" sz="4000">
                <a:solidFill>
                  <a:srgbClr val="FF0000"/>
                </a:solidFill>
              </a:rPr>
              <a:t>ea</a:t>
            </a:r>
            <a:r>
              <a:rPr lang="en-US" sz="4000"/>
              <a:t>d</a:t>
            </a:r>
            <a:endParaRPr lang="en-US" sz="40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Your </a:t>
            </a:r>
            <a:r>
              <a:rPr lang="en-US" sz="3200">
                <a:solidFill>
                  <a:srgbClr val="FF0000"/>
                </a:solidFill>
              </a:rPr>
              <a:t>head</a:t>
            </a:r>
            <a:r>
              <a:rPr lang="en-US" sz="3200"/>
              <a:t> is the top part of your body, which has your eyes, mouth, and brain in it.</a:t>
            </a: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I bumped my h</a:t>
            </a:r>
            <a:r>
              <a:rPr lang="en-US" sz="3200">
                <a:solidFill>
                  <a:srgbClr val="FF0000"/>
                </a:solidFill>
              </a:rPr>
              <a:t>ea</a:t>
            </a:r>
            <a:r>
              <a:rPr lang="en-US" sz="3200"/>
              <a:t>d on the door</a:t>
            </a:r>
            <a:endParaRPr lang="en-US" sz="3200"/>
          </a:p>
        </p:txBody>
      </p:sp>
      <p:pic>
        <p:nvPicPr>
          <p:cNvPr id="11" name="Content Placeholder 1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046210" y="2079625"/>
            <a:ext cx="2226310" cy="15836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br</a:t>
            </a:r>
            <a:r>
              <a:rPr lang="en-US">
                <a:solidFill>
                  <a:srgbClr val="FF0000"/>
                </a:solidFill>
              </a:rPr>
              <a:t>ea</a:t>
            </a:r>
            <a:r>
              <a:rPr lang="en-US"/>
              <a:t>d</a:t>
            </a:r>
            <a:br>
              <a:rPr lang="en-US"/>
            </a:br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7261860" y="29464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6" name="Content Placeholder 5"/>
          <p:cNvSpPr/>
          <p:nvPr>
            <p:ph sz="half" idx="1"/>
          </p:nvPr>
        </p:nvSpPr>
        <p:spPr>
          <a:xfrm>
            <a:off x="838200" y="1825625"/>
            <a:ext cx="9975215" cy="4351655"/>
          </a:xfrm>
        </p:spPr>
        <p:txBody>
          <a:bodyPr/>
          <a:p>
            <a:endParaRPr lang="en-US"/>
          </a:p>
          <a:p>
            <a:r>
              <a:rPr lang="en-US">
                <a:solidFill>
                  <a:srgbClr val="FF0000"/>
                </a:solidFill>
              </a:rPr>
              <a:t>Bread</a:t>
            </a:r>
            <a:r>
              <a:rPr lang="en-US"/>
              <a:t> is a very common food made from flour, water, and yeast.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Get the br</a:t>
            </a:r>
            <a:r>
              <a:rPr lang="en-US">
                <a:solidFill>
                  <a:srgbClr val="FF0000"/>
                </a:solidFill>
              </a:rPr>
              <a:t>ea</a:t>
            </a:r>
            <a:r>
              <a:rPr lang="en-US"/>
              <a:t>d so we can make a sandwich</a:t>
            </a:r>
            <a:endParaRPr lang="en-US"/>
          </a:p>
        </p:txBody>
      </p:sp>
      <p:pic>
        <p:nvPicPr>
          <p:cNvPr id="9" name="Content Placeholder 8"/>
          <p:cNvPicPr>
            <a:picLocks noChangeAspect="1"/>
          </p:cNvPicPr>
          <p:nvPr>
            <p:ph sz="half" idx="2"/>
          </p:nvPr>
        </p:nvPicPr>
        <p:blipFill>
          <a:blip r:embed="rId1"/>
          <a:srcRect t="17744"/>
          <a:stretch>
            <a:fillRect/>
          </a:stretch>
        </p:blipFill>
        <p:spPr>
          <a:xfrm>
            <a:off x="9048750" y="176530"/>
            <a:ext cx="2875280" cy="18789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/>
              <a:t>thr</a:t>
            </a:r>
            <a:r>
              <a:rPr lang="en-US">
                <a:solidFill>
                  <a:srgbClr val="FF0000"/>
                </a:solidFill>
              </a:rPr>
              <a:t>ea</a:t>
            </a:r>
            <a:r>
              <a:rPr lang="en-US"/>
              <a:t>d</a:t>
            </a:r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564515" y="2075815"/>
            <a:ext cx="1035812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/>
              <a:t>Thr</a:t>
            </a:r>
            <a:r>
              <a:rPr lang="en-US" sz="3200">
                <a:solidFill>
                  <a:srgbClr val="FF0000"/>
                </a:solidFill>
              </a:rPr>
              <a:t>ea</a:t>
            </a:r>
            <a:r>
              <a:rPr lang="en-US" sz="3200"/>
              <a:t>d  is a long very thin piece of a material such as cotton, nylon, or silk, especially one that is used in sewing.</a:t>
            </a:r>
            <a:endParaRPr lang="en-US" sz="3200"/>
          </a:p>
          <a:p>
            <a:endParaRPr lang="en-US" sz="3200"/>
          </a:p>
          <a:p>
            <a:endParaRPr lang="en-US" sz="3200"/>
          </a:p>
          <a:p>
            <a:r>
              <a:rPr lang="en-US" sz="3200"/>
              <a:t>I will sew the buttons with a needle and thr</a:t>
            </a:r>
            <a:r>
              <a:rPr lang="en-US" sz="3200">
                <a:solidFill>
                  <a:srgbClr val="FF0000"/>
                </a:solidFill>
              </a:rPr>
              <a:t>ea</a:t>
            </a:r>
            <a:r>
              <a:rPr lang="en-US" sz="3200"/>
              <a:t>d.</a:t>
            </a:r>
            <a:endParaRPr lang="en-US" sz="3200"/>
          </a:p>
        </p:txBody>
      </p:sp>
      <p:pic>
        <p:nvPicPr>
          <p:cNvPr id="11" name="Content Placeholder 1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574405" y="3263265"/>
            <a:ext cx="3238500" cy="31470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/>
              <a:t>spr</a:t>
            </a:r>
            <a:r>
              <a:rPr lang="en-US">
                <a:solidFill>
                  <a:srgbClr val="FF0000"/>
                </a:solidFill>
              </a:rPr>
              <a:t>ea</a:t>
            </a:r>
            <a:r>
              <a:rPr lang="en-US"/>
              <a:t>d</a:t>
            </a:r>
            <a:endParaRPr lang="en-US"/>
          </a:p>
        </p:txBody>
      </p:sp>
      <p:pic>
        <p:nvPicPr>
          <p:cNvPr id="9" name="Content Placeholder 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757285" y="213360"/>
            <a:ext cx="2876550" cy="232029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748030" y="2457450"/>
            <a:ext cx="970788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If you </a:t>
            </a:r>
            <a:r>
              <a:rPr lang="en-US" sz="3200">
                <a:solidFill>
                  <a:srgbClr val="FF0000"/>
                </a:solidFill>
              </a:rPr>
              <a:t>spread</a:t>
            </a:r>
            <a:r>
              <a:rPr lang="en-US" sz="3200"/>
              <a:t> a substance, you put a thin layer of the substance over the surface.</a:t>
            </a:r>
            <a:endParaRPr lang="en-US" sz="3200"/>
          </a:p>
          <a:p>
            <a:endParaRPr lang="en-US" sz="3200"/>
          </a:p>
          <a:p>
            <a:endParaRPr lang="en-US" sz="3200"/>
          </a:p>
          <a:p>
            <a:r>
              <a:rPr lang="en-US" sz="3200"/>
              <a:t>Spr</a:t>
            </a:r>
            <a:r>
              <a:rPr lang="en-US" sz="3200">
                <a:solidFill>
                  <a:srgbClr val="FF0000"/>
                </a:solidFill>
              </a:rPr>
              <a:t>ea</a:t>
            </a:r>
            <a:r>
              <a:rPr lang="en-US" sz="3200"/>
              <a:t>d the br</a:t>
            </a:r>
            <a:r>
              <a:rPr lang="en-US" sz="3200">
                <a:solidFill>
                  <a:srgbClr val="FF0000"/>
                </a:solidFill>
              </a:rPr>
              <a:t>ea</a:t>
            </a:r>
            <a:r>
              <a:rPr lang="en-US" sz="3200"/>
              <a:t>d with jam.</a:t>
            </a:r>
            <a:endParaRPr lang="en-US"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2243</Words>
  <Application>WPS Presentation</Application>
  <PresentationFormat>Widescreen</PresentationFormat>
  <Paragraphs>174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Activity 1</vt:lpstr>
      <vt:lpstr>PowerPoint 演示文稿</vt:lpstr>
      <vt:lpstr>PowerPoint 演示文稿</vt:lpstr>
      <vt:lpstr> Spelling Words ar words</vt:lpstr>
      <vt:lpstr>large:</vt:lpstr>
      <vt:lpstr>charm </vt:lpstr>
      <vt:lpstr>cartoon</vt:lpstr>
      <vt:lpstr>PowerPoint 演示文稿</vt:lpstr>
      <vt:lpstr>army</vt:lpstr>
      <vt:lpstr>garden</vt:lpstr>
      <vt:lpstr>part</vt:lpstr>
      <vt:lpstr>hard</vt:lpstr>
      <vt:lpstr>jar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ann ahmed</cp:lastModifiedBy>
  <cp:revision>6</cp:revision>
  <dcterms:created xsi:type="dcterms:W3CDTF">2023-11-12T01:17:00Z</dcterms:created>
  <dcterms:modified xsi:type="dcterms:W3CDTF">2024-01-05T23:54:28Z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1A045B42ACED40939D9BFF2F31AFD074_13</vt:lpwstr>
  </property>
  <property fmtid="{D5CDD505-2E9C-101B-9397-08002B2CF9AE}" pid="3" name="KSOProductBuildVer">
    <vt:lpwstr>1033-12.2.0.13359</vt:lpwstr>
  </property>
</Properties>
</file>