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3" r:id="rId2"/>
    <p:sldId id="264" r:id="rId3"/>
    <p:sldId id="256" r:id="rId4"/>
    <p:sldId id="262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-18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0311" y="2810934"/>
            <a:ext cx="12011378" cy="39172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EG" sz="3600" b="1" dirty="0" smtClean="0">
                <a:solidFill>
                  <a:schemeClr val="bg1"/>
                </a:solidFill>
              </a:rPr>
              <a:t>لم يكن هدف عمرو فتح برقة وحدها، و إنما كانت مطامحه تمتد إلى فتح هذه البلاد؛ حتى يصل إلى إفريقية، و ينشر تعاليم الإسلام فيها .</a:t>
            </a:r>
          </a:p>
          <a:p>
            <a:pPr algn="r"/>
            <a:r>
              <a:rPr lang="ar-EG" sz="3600" b="1" dirty="0" smtClean="0">
                <a:solidFill>
                  <a:schemeClr val="bg1"/>
                </a:solidFill>
              </a:rPr>
              <a:t>لذلك كانت مهمة الجيش الإسلامي مهمة صعبة؛ لأنه سيجتاز مساحات واسعة من الأرض التي يقيم فيها البربر و الروم، و هم معروفون بالشجاعة في الحروب، و عدم الاستسلام إلّا مُرغمين.</a:t>
            </a:r>
          </a:p>
        </p:txBody>
      </p:sp>
      <p:sp>
        <p:nvSpPr>
          <p:cNvPr id="5" name="Title 3"/>
          <p:cNvSpPr txBox="1">
            <a:spLocks noChangeArrowheads="1"/>
          </p:cNvSpPr>
          <p:nvPr/>
        </p:nvSpPr>
        <p:spPr bwMode="auto">
          <a:xfrm>
            <a:off x="3059286" y="315972"/>
            <a:ext cx="4896755" cy="1184856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100000">
                <a:srgbClr val="FFFFFF">
                  <a:gamma/>
                  <a:shade val="85882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rot="0" vert="horz" wrap="square" lIns="91440" tIns="45720" rIns="91440" bIns="45720" rtlCol="0" anchor="t" anchorCtr="0" upright="1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EG" sz="4400" b="1" dirty="0" smtClean="0">
                <a:solidFill>
                  <a:schemeClr val="bg1"/>
                </a:solidFill>
                <a:latin typeface="Arabic Transparent,Bold"/>
              </a:rPr>
              <a:t>الفصل الرابع</a:t>
            </a:r>
            <a:r>
              <a:rPr lang="ar-EG" sz="4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endParaRPr lang="en-US" sz="4400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3"/>
          <p:cNvSpPr txBox="1">
            <a:spLocks noChangeArrowheads="1"/>
          </p:cNvSpPr>
          <p:nvPr/>
        </p:nvSpPr>
        <p:spPr bwMode="auto">
          <a:xfrm>
            <a:off x="1507164" y="1500828"/>
            <a:ext cx="8001000" cy="1184856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100000">
                <a:srgbClr val="FFFFFF">
                  <a:gamma/>
                  <a:shade val="85882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rot="0" vert="horz" wrap="square" lIns="91440" tIns="45720" rIns="91440" bIns="45720" rtlCol="0" anchor="t" anchorCtr="0" upright="1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EG" sz="4400" b="1" smtClean="0">
                <a:solidFill>
                  <a:schemeClr val="bg1"/>
                </a:solidFill>
                <a:latin typeface="Arabic Transparent,Bold"/>
              </a:rPr>
              <a:t>الزّحف على طرابلس</a:t>
            </a:r>
            <a:endParaRPr lang="en-US" sz="440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1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0311" y="90310"/>
            <a:ext cx="12011378" cy="65927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spcBef>
                <a:spcPts val="0"/>
              </a:spcBef>
            </a:pPr>
            <a:r>
              <a:rPr lang="ar-EG" sz="3200" b="1" cap="none" dirty="0">
                <a:ln>
                  <a:noFill/>
                </a:ln>
                <a:solidFill>
                  <a:srgbClr val="A50E82">
                    <a:lumMod val="50000"/>
                  </a:srgbClr>
                </a:solidFill>
              </a:rPr>
              <a:t>و عندما علم أهل طرابلس ماحدث في برقة، فتحصنوا داخل مدينتهم و حاصرهم عمرو بالجيش لمدة شهر دون أن يستطيع دخول المدينة ، و لكن حدث ما لم يتوقعه أهل طرابلس، و انحسر الماء عن الشاطئ في أيام الجزر، و أصبح دخول المدينة ميسوراً من جهة الشاطئ، و ما لبث أن فتحها، و أوقع </a:t>
            </a:r>
            <a:r>
              <a:rPr lang="ar-EG" sz="3200" b="1" cap="none" dirty="0" smtClean="0">
                <a:ln>
                  <a:noFill/>
                </a:ln>
                <a:solidFill>
                  <a:srgbClr val="A50E82">
                    <a:lumMod val="50000"/>
                  </a:srgbClr>
                </a:solidFill>
              </a:rPr>
              <a:t>بأهلها </a:t>
            </a:r>
            <a:r>
              <a:rPr lang="ar-EG" sz="3200" b="1" cap="none" dirty="0">
                <a:ln>
                  <a:noFill/>
                </a:ln>
                <a:solidFill>
                  <a:srgbClr val="A50E82">
                    <a:lumMod val="50000"/>
                  </a:srgbClr>
                </a:solidFill>
              </a:rPr>
              <a:t>أقصى هزيمة، حتى إنّ عدداً كبيراً منهم فرّ في السفن التجارية الرّاسية على الشاطئ </a:t>
            </a:r>
            <a:r>
              <a:rPr lang="ar-EG" sz="3200" b="1" cap="none" dirty="0" smtClean="0">
                <a:ln>
                  <a:noFill/>
                </a:ln>
                <a:solidFill>
                  <a:srgbClr val="A50E82">
                    <a:lumMod val="50000"/>
                  </a:srgbClr>
                </a:solidFill>
              </a:rPr>
              <a:t>.</a:t>
            </a:r>
          </a:p>
          <a:p>
            <a:pPr lvl="0" algn="r">
              <a:spcBef>
                <a:spcPts val="0"/>
              </a:spcBef>
            </a:pPr>
            <a:r>
              <a:rPr lang="ar-EG" sz="3200" b="1" cap="none" dirty="0" smtClean="0">
                <a:ln>
                  <a:noFill/>
                </a:ln>
                <a:solidFill>
                  <a:srgbClr val="A50E82">
                    <a:lumMod val="50000"/>
                  </a:srgbClr>
                </a:solidFill>
              </a:rPr>
              <a:t>و بعد أن سقطت طرابلس في يد المسلمين بنوا فيها مسجداً سموه مسجد عمرو، و بُني على أنقاضة مسجد " أحمد القره مانلي " .</a:t>
            </a:r>
          </a:p>
          <a:p>
            <a:pPr lvl="0" algn="r">
              <a:spcBef>
                <a:spcPts val="0"/>
              </a:spcBef>
            </a:pPr>
            <a:r>
              <a:rPr lang="ar-EG" sz="3200" b="1" cap="none" dirty="0" smtClean="0">
                <a:ln>
                  <a:noFill/>
                </a:ln>
                <a:solidFill>
                  <a:srgbClr val="A50E82">
                    <a:lumMod val="50000"/>
                  </a:srgbClr>
                </a:solidFill>
              </a:rPr>
              <a:t>و لم يكتف عمرو بفتح برقة و طرابلس و إنما أراد السيطرة على القبائل المقيمة داخل الصحراء؛ حتى لا تهبّ منها الهجمات على المسلمين في برقة و طرابلس .</a:t>
            </a:r>
            <a:endParaRPr lang="en-US" sz="3200" b="1" cap="none" dirty="0">
              <a:ln>
                <a:noFill/>
              </a:ln>
              <a:solidFill>
                <a:srgbClr val="A50E82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74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35464" y="530250"/>
            <a:ext cx="11943644" cy="74729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EG" sz="3200" b="1" dirty="0" smtClean="0">
                <a:solidFill>
                  <a:schemeClr val="bg1"/>
                </a:solidFill>
                <a:latin typeface="Arabic Transparent,Bold"/>
              </a:rPr>
              <a:t>س1:لماذا </a:t>
            </a:r>
            <a:r>
              <a:rPr lang="ar-EG" sz="3200" b="1" dirty="0">
                <a:solidFill>
                  <a:schemeClr val="bg1"/>
                </a:solidFill>
                <a:latin typeface="Arabic Transparent,Bold"/>
              </a:rPr>
              <a:t>كانت مهمة الجيش صعبة فى طريقه لفتح </a:t>
            </a:r>
            <a:r>
              <a:rPr lang="ar-EG" sz="3200" b="1" dirty="0" smtClean="0">
                <a:solidFill>
                  <a:schemeClr val="bg1"/>
                </a:solidFill>
                <a:latin typeface="Arabic Transparent,Bold"/>
              </a:rPr>
              <a:t>أفريقية؟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35464" y="1410278"/>
            <a:ext cx="11943644" cy="11848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ar-EG" sz="4000" b="1" dirty="0">
                <a:latin typeface="Arabic Transparent,Bold"/>
              </a:rPr>
              <a:t>لأنه سيجتاز مساحات واسعة يقيم فيها البربر والروم ،وهم أقوياء.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0308" y="3715200"/>
            <a:ext cx="12033955" cy="112714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EG" sz="3600" b="1" dirty="0" smtClean="0">
                <a:solidFill>
                  <a:schemeClr val="bg1"/>
                </a:solidFill>
                <a:latin typeface="Arabic Transparent,Bold"/>
              </a:rPr>
              <a:t>س2: لماذا لم يخف عمرو من الشدائد التي كانت ستقابله في فتح إفريقية ؟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90308" y="4946407"/>
            <a:ext cx="12033955" cy="8576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EG" sz="4000" b="1" dirty="0" smtClean="0">
                <a:latin typeface="Arabic Transparent,Bold"/>
              </a:rPr>
              <a:t>لأنه تدرب على مثل هذه المواقف، وأصبح خبيراً .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17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1274" y="247685"/>
            <a:ext cx="11862374" cy="75397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EG" sz="3600" b="1" dirty="0">
                <a:solidFill>
                  <a:schemeClr val="bg1"/>
                </a:solidFill>
                <a:latin typeface="Arabic Transparent,Bold"/>
              </a:rPr>
              <a:t>س 3: لماذا كان فتح طرابلس والاستيلاء عليها </a:t>
            </a:r>
            <a:r>
              <a:rPr lang="ar-EG" sz="3600" b="1" dirty="0" smtClean="0">
                <a:solidFill>
                  <a:schemeClr val="bg1"/>
                </a:solidFill>
                <a:latin typeface="Arabic Transparent,Bold"/>
              </a:rPr>
              <a:t>صعبًا </a:t>
            </a:r>
            <a:r>
              <a:rPr lang="ar-EG" sz="3600" b="1" dirty="0">
                <a:solidFill>
                  <a:schemeClr val="bg1"/>
                </a:solidFill>
                <a:latin typeface="Arabic Transparent,Bold"/>
              </a:rPr>
              <a:t>؟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680085" y="1084411"/>
            <a:ext cx="11150672" cy="134337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EG" sz="4000" b="1" dirty="0" smtClean="0">
                <a:latin typeface="Arabic Transparent,Bold"/>
              </a:rPr>
              <a:t>لأن أسوارها </a:t>
            </a:r>
            <a:r>
              <a:rPr lang="ar-EG" sz="4000" b="1" dirty="0">
                <a:latin typeface="Arabic Transparent,Bold"/>
              </a:rPr>
              <a:t>عالية، وحصونها </a:t>
            </a:r>
            <a:r>
              <a:rPr lang="ar-EG" sz="4000" b="1" dirty="0" smtClean="0">
                <a:latin typeface="Arabic Transparent,Bold"/>
              </a:rPr>
              <a:t>منيعةصعب اقتحامها.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1275" y="3029281"/>
            <a:ext cx="11862373" cy="75397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EG" sz="4000" b="1" dirty="0" smtClean="0">
                <a:solidFill>
                  <a:schemeClr val="bg1"/>
                </a:solidFill>
                <a:latin typeface="Arabic Transparent,Bold"/>
              </a:rPr>
              <a:t>س 4: كيف استطاع الفاتح العربي فتح طرابلس ؟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1274" y="3866007"/>
            <a:ext cx="11862373" cy="227515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EG" sz="3600" b="1" dirty="0">
                <a:latin typeface="Arabic Transparent,Bold"/>
              </a:rPr>
              <a:t>حاصرها لمدة شىهر،ثم </a:t>
            </a:r>
            <a:r>
              <a:rPr lang="ar-EG" sz="3600" b="1" dirty="0" smtClean="0">
                <a:latin typeface="Arabic Transparent,Bold"/>
              </a:rPr>
              <a:t>حدث ما لم يتوقعه أحد،فقد كان البحر فى حالةجزر،فارتد </a:t>
            </a:r>
            <a:r>
              <a:rPr lang="ar-EG" sz="3600" b="1" dirty="0">
                <a:latin typeface="Arabic Transparent,Bold"/>
              </a:rPr>
              <a:t>الماء عن </a:t>
            </a:r>
            <a:r>
              <a:rPr lang="ar-EG" sz="3600" b="1" dirty="0" smtClean="0">
                <a:latin typeface="Arabic Transparent,Bold"/>
              </a:rPr>
              <a:t>الشاطئ </a:t>
            </a:r>
            <a:r>
              <a:rPr lang="ar-EG" sz="3600" b="1" dirty="0">
                <a:latin typeface="Arabic Transparent,Bold"/>
              </a:rPr>
              <a:t>،مما سهل دخول طرابلس وهزيمة </a:t>
            </a:r>
            <a:r>
              <a:rPr lang="ar-EG" sz="3600" b="1" dirty="0" smtClean="0">
                <a:latin typeface="Arabic Transparent,Bold"/>
              </a:rPr>
              <a:t>أهلها</a:t>
            </a:r>
            <a:r>
              <a:rPr lang="ar-EG" sz="3600" b="1" dirty="0">
                <a:latin typeface="Arabic Transparent,Bold"/>
              </a:rPr>
              <a:t>، </a:t>
            </a:r>
            <a:r>
              <a:rPr lang="ar-EG" sz="3600" b="1" dirty="0" smtClean="0">
                <a:latin typeface="Arabic Transparent,Bold"/>
              </a:rPr>
              <a:t>وقد هرب </a:t>
            </a:r>
            <a:r>
              <a:rPr lang="ar-EG" sz="3600" b="1" dirty="0">
                <a:latin typeface="Arabic Transparent,Bold"/>
              </a:rPr>
              <a:t>عدد كبير منهم فى السفن التجارية الراسية على </a:t>
            </a:r>
            <a:r>
              <a:rPr lang="ar-EG" sz="3600" b="1" dirty="0" smtClean="0">
                <a:latin typeface="Arabic Transparent,Bold"/>
              </a:rPr>
              <a:t>الشاطئ .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06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9010" y="518536"/>
            <a:ext cx="12033955" cy="1147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EG" sz="3600" b="1" dirty="0">
                <a:solidFill>
                  <a:schemeClr val="bg1"/>
                </a:solidFill>
                <a:latin typeface="Arabic Transparent,Bold"/>
              </a:rPr>
              <a:t>س 5: ما أول شىء أقامه المسلمون بعد فتح طرابلس ؟ وما دلالة ذلك ؟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79010" y="1734038"/>
            <a:ext cx="12033955" cy="7539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EG" sz="4000" b="1" dirty="0">
                <a:latin typeface="Arabic Transparent,Bold"/>
              </a:rPr>
              <a:t>بنوا مسجد عمرو، مما يدل على صدق دعوتهم. </a:t>
            </a:r>
            <a:endParaRPr lang="en-US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9010" y="3349539"/>
            <a:ext cx="12033955" cy="118859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EG" sz="3600" b="1" dirty="0">
                <a:solidFill>
                  <a:schemeClr val="bg1"/>
                </a:solidFill>
                <a:latin typeface="Arabic Transparent,Bold"/>
              </a:rPr>
              <a:t>س 6: لماذا أراد عمرو السيطرة على القبابل المقيمة فى داخل الصحراء ؟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79010" y="4674475"/>
            <a:ext cx="12033955" cy="135379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EG" sz="4000" b="1" dirty="0">
                <a:latin typeface="Arabic Transparent,Bold"/>
              </a:rPr>
              <a:t>حتى لا تهب منها هجمات على المسلمين فى برقة وطرابلس</a:t>
            </a:r>
            <a:r>
              <a:rPr lang="ar-EG" sz="4000" b="1" dirty="0" smtClean="0">
                <a:latin typeface="Arabic Transparent,Bold"/>
              </a:rPr>
              <a:t>.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277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677</TotalTime>
  <Words>362</Words>
  <Application>Microsoft Office PowerPoint</Application>
  <PresentationFormat>Custom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النكرة و المعرفة      </dc:title>
  <dc:creator>Reham Medhat</dc:creator>
  <cp:lastModifiedBy>mase</cp:lastModifiedBy>
  <cp:revision>151</cp:revision>
  <dcterms:created xsi:type="dcterms:W3CDTF">2020-09-09T10:34:45Z</dcterms:created>
  <dcterms:modified xsi:type="dcterms:W3CDTF">2023-10-15T07:01:14Z</dcterms:modified>
</cp:coreProperties>
</file>