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8" r:id="rId3"/>
    <p:sldId id="259" r:id="rId4"/>
    <p:sldId id="261" r:id="rId5"/>
    <p:sldId id="262" r:id="rId6"/>
    <p:sldId id="264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6600"/>
    <a:srgbClr val="008000"/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157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37C3E6-0599-4CED-A4E7-A430A397FE6B}" type="datetimeFigureOut">
              <a:rPr lang="en-GB" smtClean="0"/>
              <a:t>18/04/2024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91F0D2-F351-4C5B-B567-1E014BEF3A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55556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91F0D2-F351-4C5B-B567-1E014BEF3AED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2885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91F0D2-F351-4C5B-B567-1E014BEF3AED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2885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accent1">
                <a:tint val="66000"/>
                <a:satMod val="160000"/>
              </a:schemeClr>
            </a:gs>
            <a:gs pos="80000">
              <a:srgbClr val="99FF99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133600" y="838200"/>
            <a:ext cx="5315558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600" b="1" cap="none" spc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Scatter Graphs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2623" y="1946196"/>
            <a:ext cx="6158753" cy="44870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95765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omic Sans MS" pitchFamily="66" charset="0"/>
              </a:rPr>
              <a:t>Scatter Graphs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b="1" dirty="0">
                <a:latin typeface="Comic Sans MS" pitchFamily="66" charset="0"/>
              </a:rPr>
              <a:t>Learning Objectives</a:t>
            </a:r>
          </a:p>
          <a:p>
            <a:pPr marL="0" indent="0">
              <a:buNone/>
            </a:pPr>
            <a:r>
              <a:rPr lang="en-GB" dirty="0">
                <a:latin typeface="Comic Sans MS" pitchFamily="66" charset="0"/>
              </a:rPr>
              <a:t>	</a:t>
            </a:r>
            <a:r>
              <a:rPr lang="en-GB" b="1" u="sng" dirty="0">
                <a:solidFill>
                  <a:srgbClr val="008000"/>
                </a:solidFill>
                <a:latin typeface="Comic Sans MS" pitchFamily="66" charset="0"/>
              </a:rPr>
              <a:t>All</a:t>
            </a:r>
            <a:r>
              <a:rPr lang="en-GB" dirty="0">
                <a:solidFill>
                  <a:srgbClr val="008000"/>
                </a:solidFill>
                <a:latin typeface="Comic Sans MS" pitchFamily="66" charset="0"/>
              </a:rPr>
              <a:t> will be able to plot a Scatter Graph 	for a set of relevant data.</a:t>
            </a:r>
          </a:p>
          <a:p>
            <a:pPr marL="0" indent="0">
              <a:buNone/>
            </a:pPr>
            <a:endParaRPr lang="en-GB" dirty="0">
              <a:latin typeface="Comic Sans MS" pitchFamily="66" charset="0"/>
            </a:endParaRPr>
          </a:p>
          <a:p>
            <a:pPr marL="0" indent="0">
              <a:buNone/>
            </a:pPr>
            <a:r>
              <a:rPr lang="en-GB" dirty="0">
                <a:latin typeface="Comic Sans MS" pitchFamily="66" charset="0"/>
              </a:rPr>
              <a:t>	</a:t>
            </a:r>
            <a:r>
              <a:rPr lang="en-GB" b="1" u="sng" dirty="0">
                <a:solidFill>
                  <a:srgbClr val="FF6600"/>
                </a:solidFill>
                <a:latin typeface="Comic Sans MS" pitchFamily="66" charset="0"/>
              </a:rPr>
              <a:t>Most</a:t>
            </a:r>
            <a:r>
              <a:rPr lang="en-GB" dirty="0">
                <a:solidFill>
                  <a:srgbClr val="FF6600"/>
                </a:solidFill>
                <a:latin typeface="Comic Sans MS" pitchFamily="66" charset="0"/>
              </a:rPr>
              <a:t> will then be able to state the type 	of correlation.</a:t>
            </a:r>
          </a:p>
          <a:p>
            <a:pPr marL="0" indent="0">
              <a:buNone/>
            </a:pPr>
            <a:endParaRPr lang="en-GB" dirty="0">
              <a:solidFill>
                <a:srgbClr val="FF0000"/>
              </a:solidFill>
              <a:latin typeface="Comic Sans MS" pitchFamily="66" charset="0"/>
            </a:endParaRPr>
          </a:p>
          <a:p>
            <a:pPr marL="0" indent="0">
              <a:buNone/>
            </a:pPr>
            <a:r>
              <a:rPr lang="en-GB" dirty="0">
                <a:solidFill>
                  <a:srgbClr val="FF0000"/>
                </a:solidFill>
                <a:latin typeface="Comic Sans MS" pitchFamily="66" charset="0"/>
              </a:rPr>
              <a:t>	</a:t>
            </a:r>
            <a:r>
              <a:rPr lang="en-GB" b="1" u="sng" dirty="0">
                <a:solidFill>
                  <a:srgbClr val="FF0000"/>
                </a:solidFill>
                <a:latin typeface="Comic Sans MS" pitchFamily="66" charset="0"/>
              </a:rPr>
              <a:t>Some</a:t>
            </a:r>
            <a:r>
              <a:rPr lang="en-GB" dirty="0">
                <a:solidFill>
                  <a:srgbClr val="FF0000"/>
                </a:solidFill>
                <a:latin typeface="Comic Sans MS" pitchFamily="66" charset="0"/>
              </a:rPr>
              <a:t> will be able to draw an 	appropriate line of best fit and use it 	to make estimates.</a:t>
            </a:r>
          </a:p>
        </p:txBody>
      </p:sp>
    </p:spTree>
    <p:extLst>
      <p:ext uri="{BB962C8B-B14F-4D97-AF65-F5344CB8AC3E}">
        <p14:creationId xmlns:p14="http://schemas.microsoft.com/office/powerpoint/2010/main" val="14716952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omic Sans MS" pitchFamily="66" charset="0"/>
              </a:rPr>
              <a:t>Scatter Graphs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>
                <a:latin typeface="Comic Sans MS" pitchFamily="66" charset="0"/>
              </a:rPr>
              <a:t>Today we will be looking at plotting Scatter Graphs</a:t>
            </a:r>
          </a:p>
          <a:p>
            <a:endParaRPr lang="en-GB" dirty="0">
              <a:latin typeface="Comic Sans MS" pitchFamily="66" charset="0"/>
            </a:endParaRPr>
          </a:p>
          <a:p>
            <a:r>
              <a:rPr lang="en-GB" dirty="0">
                <a:latin typeface="Comic Sans MS" pitchFamily="66" charset="0"/>
              </a:rPr>
              <a:t>Scatter Graphs are used to represent two linked pieces of data</a:t>
            </a:r>
          </a:p>
          <a:p>
            <a:endParaRPr lang="en-GB" dirty="0">
              <a:latin typeface="Comic Sans MS" pitchFamily="66" charset="0"/>
            </a:endParaRPr>
          </a:p>
          <a:p>
            <a:r>
              <a:rPr lang="en-GB" dirty="0">
                <a:latin typeface="Comic Sans MS" pitchFamily="66" charset="0"/>
              </a:rPr>
              <a:t>Once plotted, patterns can more easily be found and estimates can be made from it</a:t>
            </a:r>
          </a:p>
        </p:txBody>
      </p:sp>
    </p:spTree>
    <p:extLst>
      <p:ext uri="{BB962C8B-B14F-4D97-AF65-F5344CB8AC3E}">
        <p14:creationId xmlns:p14="http://schemas.microsoft.com/office/powerpoint/2010/main" val="1843772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omic Sans MS" pitchFamily="66" charset="0"/>
              </a:rPr>
              <a:t>Scatter Graphs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52400" y="1524000"/>
            <a:ext cx="8763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u="sng" dirty="0">
                <a:latin typeface="Comic Sans MS" pitchFamily="66" charset="0"/>
              </a:rPr>
              <a:t>You can draw a line of best fit on Data</a:t>
            </a:r>
          </a:p>
          <a:p>
            <a:pPr algn="ctr"/>
            <a:endParaRPr lang="en-GB" sz="2000" dirty="0">
              <a:latin typeface="Comic Sans MS" pitchFamily="66" charset="0"/>
            </a:endParaRPr>
          </a:p>
          <a:p>
            <a:pPr marL="342900" indent="-342900" algn="ctr">
              <a:buFont typeface="Wingdings"/>
              <a:buChar char="à"/>
            </a:pPr>
            <a:r>
              <a:rPr lang="en-GB" sz="2000" dirty="0">
                <a:latin typeface="Comic Sans MS" pitchFamily="66" charset="0"/>
                <a:sym typeface="Wingdings" pitchFamily="2" charset="2"/>
              </a:rPr>
              <a:t>A line of best fit roughly follows the pattern of the points</a:t>
            </a:r>
          </a:p>
          <a:p>
            <a:pPr marL="342900" indent="-342900" algn="ctr">
              <a:buFont typeface="Wingdings"/>
              <a:buChar char="à"/>
            </a:pPr>
            <a:r>
              <a:rPr lang="en-GB" sz="2000" dirty="0">
                <a:latin typeface="Comic Sans MS" pitchFamily="66" charset="0"/>
                <a:sym typeface="Wingdings" pitchFamily="2" charset="2"/>
              </a:rPr>
              <a:t>It does NOT have to go through any points or start on the axes…</a:t>
            </a:r>
            <a:endParaRPr lang="en-GB" sz="2000" dirty="0">
              <a:latin typeface="Comic Sans MS" pitchFamily="66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457200" y="2895600"/>
            <a:ext cx="2438400" cy="2438400"/>
            <a:chOff x="609600" y="3124200"/>
            <a:chExt cx="2438400" cy="2438400"/>
          </a:xfrm>
        </p:grpSpPr>
        <p:cxnSp>
          <p:nvCxnSpPr>
            <p:cNvPr id="4" name="Straight Arrow Connector 3"/>
            <p:cNvCxnSpPr/>
            <p:nvPr/>
          </p:nvCxnSpPr>
          <p:spPr>
            <a:xfrm flipV="1">
              <a:off x="609600" y="3124200"/>
              <a:ext cx="0" cy="243840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/>
            <p:nvPr/>
          </p:nvCxnSpPr>
          <p:spPr>
            <a:xfrm rot="5400000" flipV="1">
              <a:off x="1828800" y="4343400"/>
              <a:ext cx="0" cy="243840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3" name="Group 32"/>
          <p:cNvGrpSpPr/>
          <p:nvPr/>
        </p:nvGrpSpPr>
        <p:grpSpPr>
          <a:xfrm>
            <a:off x="3429000" y="2895600"/>
            <a:ext cx="2438400" cy="2438400"/>
            <a:chOff x="609600" y="3124200"/>
            <a:chExt cx="2438400" cy="2438400"/>
          </a:xfrm>
        </p:grpSpPr>
        <p:cxnSp>
          <p:nvCxnSpPr>
            <p:cNvPr id="34" name="Straight Arrow Connector 33"/>
            <p:cNvCxnSpPr/>
            <p:nvPr/>
          </p:nvCxnSpPr>
          <p:spPr>
            <a:xfrm flipV="1">
              <a:off x="609600" y="3124200"/>
              <a:ext cx="0" cy="243840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Arrow Connector 34"/>
            <p:cNvCxnSpPr/>
            <p:nvPr/>
          </p:nvCxnSpPr>
          <p:spPr>
            <a:xfrm rot="5400000" flipV="1">
              <a:off x="1828800" y="4343400"/>
              <a:ext cx="0" cy="243840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" name="Group 35"/>
          <p:cNvGrpSpPr/>
          <p:nvPr/>
        </p:nvGrpSpPr>
        <p:grpSpPr>
          <a:xfrm>
            <a:off x="6400800" y="2895600"/>
            <a:ext cx="2438400" cy="2438400"/>
            <a:chOff x="609600" y="3124200"/>
            <a:chExt cx="2438400" cy="2438400"/>
          </a:xfrm>
        </p:grpSpPr>
        <p:cxnSp>
          <p:nvCxnSpPr>
            <p:cNvPr id="37" name="Straight Arrow Connector 36"/>
            <p:cNvCxnSpPr/>
            <p:nvPr/>
          </p:nvCxnSpPr>
          <p:spPr>
            <a:xfrm flipV="1">
              <a:off x="609600" y="3124200"/>
              <a:ext cx="0" cy="243840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Arrow Connector 37"/>
            <p:cNvCxnSpPr/>
            <p:nvPr/>
          </p:nvCxnSpPr>
          <p:spPr>
            <a:xfrm rot="5400000" flipV="1">
              <a:off x="1828800" y="4343400"/>
              <a:ext cx="0" cy="243840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oup 9"/>
          <p:cNvGrpSpPr/>
          <p:nvPr/>
        </p:nvGrpSpPr>
        <p:grpSpPr>
          <a:xfrm>
            <a:off x="1905000" y="3200400"/>
            <a:ext cx="152400" cy="152400"/>
            <a:chOff x="7924800" y="685800"/>
            <a:chExt cx="152400" cy="152400"/>
          </a:xfrm>
        </p:grpSpPr>
        <p:cxnSp>
          <p:nvCxnSpPr>
            <p:cNvPr id="9" name="Straight Connector 8"/>
            <p:cNvCxnSpPr/>
            <p:nvPr/>
          </p:nvCxnSpPr>
          <p:spPr>
            <a:xfrm>
              <a:off x="7924800" y="685800"/>
              <a:ext cx="1524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flipH="1">
              <a:off x="7924800" y="685800"/>
              <a:ext cx="1524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0" name="Group 39"/>
          <p:cNvGrpSpPr/>
          <p:nvPr/>
        </p:nvGrpSpPr>
        <p:grpSpPr>
          <a:xfrm>
            <a:off x="4495800" y="4114800"/>
            <a:ext cx="152400" cy="152400"/>
            <a:chOff x="7924800" y="685800"/>
            <a:chExt cx="152400" cy="152400"/>
          </a:xfrm>
        </p:grpSpPr>
        <p:cxnSp>
          <p:nvCxnSpPr>
            <p:cNvPr id="41" name="Straight Connector 40"/>
            <p:cNvCxnSpPr/>
            <p:nvPr/>
          </p:nvCxnSpPr>
          <p:spPr>
            <a:xfrm>
              <a:off x="7924800" y="685800"/>
              <a:ext cx="1524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flipH="1">
              <a:off x="7924800" y="685800"/>
              <a:ext cx="1524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3" name="Group 42"/>
          <p:cNvGrpSpPr/>
          <p:nvPr/>
        </p:nvGrpSpPr>
        <p:grpSpPr>
          <a:xfrm>
            <a:off x="1371600" y="3810000"/>
            <a:ext cx="152400" cy="152400"/>
            <a:chOff x="7924800" y="685800"/>
            <a:chExt cx="152400" cy="152400"/>
          </a:xfrm>
        </p:grpSpPr>
        <p:cxnSp>
          <p:nvCxnSpPr>
            <p:cNvPr id="44" name="Straight Connector 43"/>
            <p:cNvCxnSpPr/>
            <p:nvPr/>
          </p:nvCxnSpPr>
          <p:spPr>
            <a:xfrm>
              <a:off x="7924800" y="685800"/>
              <a:ext cx="1524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flipH="1">
              <a:off x="7924800" y="685800"/>
              <a:ext cx="1524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6" name="Group 45"/>
          <p:cNvGrpSpPr/>
          <p:nvPr/>
        </p:nvGrpSpPr>
        <p:grpSpPr>
          <a:xfrm>
            <a:off x="1447800" y="4343400"/>
            <a:ext cx="152400" cy="152400"/>
            <a:chOff x="7924800" y="685800"/>
            <a:chExt cx="152400" cy="152400"/>
          </a:xfrm>
        </p:grpSpPr>
        <p:cxnSp>
          <p:nvCxnSpPr>
            <p:cNvPr id="47" name="Straight Connector 46"/>
            <p:cNvCxnSpPr/>
            <p:nvPr/>
          </p:nvCxnSpPr>
          <p:spPr>
            <a:xfrm>
              <a:off x="7924800" y="685800"/>
              <a:ext cx="1524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flipH="1">
              <a:off x="7924800" y="685800"/>
              <a:ext cx="1524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9" name="Group 48"/>
          <p:cNvGrpSpPr/>
          <p:nvPr/>
        </p:nvGrpSpPr>
        <p:grpSpPr>
          <a:xfrm>
            <a:off x="1066800" y="4343400"/>
            <a:ext cx="152400" cy="152400"/>
            <a:chOff x="7924800" y="685800"/>
            <a:chExt cx="152400" cy="152400"/>
          </a:xfrm>
        </p:grpSpPr>
        <p:cxnSp>
          <p:nvCxnSpPr>
            <p:cNvPr id="50" name="Straight Connector 49"/>
            <p:cNvCxnSpPr/>
            <p:nvPr/>
          </p:nvCxnSpPr>
          <p:spPr>
            <a:xfrm>
              <a:off x="7924800" y="685800"/>
              <a:ext cx="1524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flipH="1">
              <a:off x="7924800" y="685800"/>
              <a:ext cx="1524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2" name="Group 51"/>
          <p:cNvGrpSpPr/>
          <p:nvPr/>
        </p:nvGrpSpPr>
        <p:grpSpPr>
          <a:xfrm>
            <a:off x="914400" y="4876800"/>
            <a:ext cx="152400" cy="152400"/>
            <a:chOff x="7924800" y="685800"/>
            <a:chExt cx="152400" cy="152400"/>
          </a:xfrm>
        </p:grpSpPr>
        <p:cxnSp>
          <p:nvCxnSpPr>
            <p:cNvPr id="53" name="Straight Connector 52"/>
            <p:cNvCxnSpPr/>
            <p:nvPr/>
          </p:nvCxnSpPr>
          <p:spPr>
            <a:xfrm>
              <a:off x="7924800" y="685800"/>
              <a:ext cx="1524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flipH="1">
              <a:off x="7924800" y="685800"/>
              <a:ext cx="1524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5" name="Group 54"/>
          <p:cNvGrpSpPr/>
          <p:nvPr/>
        </p:nvGrpSpPr>
        <p:grpSpPr>
          <a:xfrm>
            <a:off x="4114800" y="3810000"/>
            <a:ext cx="152400" cy="152400"/>
            <a:chOff x="7924800" y="685800"/>
            <a:chExt cx="152400" cy="152400"/>
          </a:xfrm>
        </p:grpSpPr>
        <p:cxnSp>
          <p:nvCxnSpPr>
            <p:cNvPr id="56" name="Straight Connector 55"/>
            <p:cNvCxnSpPr/>
            <p:nvPr/>
          </p:nvCxnSpPr>
          <p:spPr>
            <a:xfrm>
              <a:off x="7924800" y="685800"/>
              <a:ext cx="1524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flipH="1">
              <a:off x="7924800" y="685800"/>
              <a:ext cx="1524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8" name="Group 57"/>
          <p:cNvGrpSpPr/>
          <p:nvPr/>
        </p:nvGrpSpPr>
        <p:grpSpPr>
          <a:xfrm>
            <a:off x="3810000" y="3886200"/>
            <a:ext cx="152400" cy="152400"/>
            <a:chOff x="7924800" y="685800"/>
            <a:chExt cx="152400" cy="152400"/>
          </a:xfrm>
        </p:grpSpPr>
        <p:cxnSp>
          <p:nvCxnSpPr>
            <p:cNvPr id="59" name="Straight Connector 58"/>
            <p:cNvCxnSpPr/>
            <p:nvPr/>
          </p:nvCxnSpPr>
          <p:spPr>
            <a:xfrm>
              <a:off x="7924800" y="685800"/>
              <a:ext cx="1524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flipH="1">
              <a:off x="7924800" y="685800"/>
              <a:ext cx="1524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1" name="Group 60"/>
          <p:cNvGrpSpPr/>
          <p:nvPr/>
        </p:nvGrpSpPr>
        <p:grpSpPr>
          <a:xfrm>
            <a:off x="2362200" y="2971800"/>
            <a:ext cx="152400" cy="152400"/>
            <a:chOff x="7924800" y="685800"/>
            <a:chExt cx="152400" cy="152400"/>
          </a:xfrm>
        </p:grpSpPr>
        <p:cxnSp>
          <p:nvCxnSpPr>
            <p:cNvPr id="62" name="Straight Connector 61"/>
            <p:cNvCxnSpPr/>
            <p:nvPr/>
          </p:nvCxnSpPr>
          <p:spPr>
            <a:xfrm>
              <a:off x="7924800" y="685800"/>
              <a:ext cx="1524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flipH="1">
              <a:off x="7924800" y="685800"/>
              <a:ext cx="1524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4" name="Group 63"/>
          <p:cNvGrpSpPr/>
          <p:nvPr/>
        </p:nvGrpSpPr>
        <p:grpSpPr>
          <a:xfrm>
            <a:off x="1828800" y="3657600"/>
            <a:ext cx="152400" cy="152400"/>
            <a:chOff x="7924800" y="685800"/>
            <a:chExt cx="152400" cy="152400"/>
          </a:xfrm>
        </p:grpSpPr>
        <p:cxnSp>
          <p:nvCxnSpPr>
            <p:cNvPr id="65" name="Straight Connector 64"/>
            <p:cNvCxnSpPr/>
            <p:nvPr/>
          </p:nvCxnSpPr>
          <p:spPr>
            <a:xfrm>
              <a:off x="7924800" y="685800"/>
              <a:ext cx="1524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flipH="1">
              <a:off x="7924800" y="685800"/>
              <a:ext cx="1524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7" name="Group 66"/>
          <p:cNvGrpSpPr/>
          <p:nvPr/>
        </p:nvGrpSpPr>
        <p:grpSpPr>
          <a:xfrm>
            <a:off x="4953000" y="4343400"/>
            <a:ext cx="152400" cy="152400"/>
            <a:chOff x="7924800" y="685800"/>
            <a:chExt cx="152400" cy="152400"/>
          </a:xfrm>
        </p:grpSpPr>
        <p:cxnSp>
          <p:nvCxnSpPr>
            <p:cNvPr id="68" name="Straight Connector 67"/>
            <p:cNvCxnSpPr/>
            <p:nvPr/>
          </p:nvCxnSpPr>
          <p:spPr>
            <a:xfrm>
              <a:off x="7924800" y="685800"/>
              <a:ext cx="1524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flipH="1">
              <a:off x="7924800" y="685800"/>
              <a:ext cx="1524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0" name="Group 69"/>
          <p:cNvGrpSpPr/>
          <p:nvPr/>
        </p:nvGrpSpPr>
        <p:grpSpPr>
          <a:xfrm>
            <a:off x="4953000" y="4648200"/>
            <a:ext cx="152400" cy="152400"/>
            <a:chOff x="7924800" y="685800"/>
            <a:chExt cx="152400" cy="152400"/>
          </a:xfrm>
        </p:grpSpPr>
        <p:cxnSp>
          <p:nvCxnSpPr>
            <p:cNvPr id="71" name="Straight Connector 70"/>
            <p:cNvCxnSpPr/>
            <p:nvPr/>
          </p:nvCxnSpPr>
          <p:spPr>
            <a:xfrm>
              <a:off x="7924800" y="685800"/>
              <a:ext cx="1524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flipH="1">
              <a:off x="7924800" y="685800"/>
              <a:ext cx="1524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3" name="Group 72"/>
          <p:cNvGrpSpPr/>
          <p:nvPr/>
        </p:nvGrpSpPr>
        <p:grpSpPr>
          <a:xfrm>
            <a:off x="5410200" y="4572000"/>
            <a:ext cx="152400" cy="152400"/>
            <a:chOff x="7924800" y="685800"/>
            <a:chExt cx="152400" cy="152400"/>
          </a:xfrm>
        </p:grpSpPr>
        <p:cxnSp>
          <p:nvCxnSpPr>
            <p:cNvPr id="74" name="Straight Connector 73"/>
            <p:cNvCxnSpPr/>
            <p:nvPr/>
          </p:nvCxnSpPr>
          <p:spPr>
            <a:xfrm>
              <a:off x="7924800" y="685800"/>
              <a:ext cx="1524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flipH="1">
              <a:off x="7924800" y="685800"/>
              <a:ext cx="1524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6" name="Group 75"/>
          <p:cNvGrpSpPr/>
          <p:nvPr/>
        </p:nvGrpSpPr>
        <p:grpSpPr>
          <a:xfrm>
            <a:off x="4038600" y="4267200"/>
            <a:ext cx="152400" cy="152400"/>
            <a:chOff x="7924800" y="685800"/>
            <a:chExt cx="152400" cy="152400"/>
          </a:xfrm>
        </p:grpSpPr>
        <p:cxnSp>
          <p:nvCxnSpPr>
            <p:cNvPr id="77" name="Straight Connector 76"/>
            <p:cNvCxnSpPr/>
            <p:nvPr/>
          </p:nvCxnSpPr>
          <p:spPr>
            <a:xfrm>
              <a:off x="7924800" y="685800"/>
              <a:ext cx="1524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flipH="1">
              <a:off x="7924800" y="685800"/>
              <a:ext cx="1524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9" name="Group 78"/>
          <p:cNvGrpSpPr/>
          <p:nvPr/>
        </p:nvGrpSpPr>
        <p:grpSpPr>
          <a:xfrm>
            <a:off x="6705600" y="3124200"/>
            <a:ext cx="152400" cy="152400"/>
            <a:chOff x="7924800" y="685800"/>
            <a:chExt cx="152400" cy="152400"/>
          </a:xfrm>
        </p:grpSpPr>
        <p:cxnSp>
          <p:nvCxnSpPr>
            <p:cNvPr id="80" name="Straight Connector 79"/>
            <p:cNvCxnSpPr/>
            <p:nvPr/>
          </p:nvCxnSpPr>
          <p:spPr>
            <a:xfrm>
              <a:off x="7924800" y="685800"/>
              <a:ext cx="1524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flipH="1">
              <a:off x="7924800" y="685800"/>
              <a:ext cx="1524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2" name="Group 81"/>
          <p:cNvGrpSpPr/>
          <p:nvPr/>
        </p:nvGrpSpPr>
        <p:grpSpPr>
          <a:xfrm>
            <a:off x="7010400" y="3505200"/>
            <a:ext cx="152400" cy="152400"/>
            <a:chOff x="7924800" y="685800"/>
            <a:chExt cx="152400" cy="152400"/>
          </a:xfrm>
        </p:grpSpPr>
        <p:cxnSp>
          <p:nvCxnSpPr>
            <p:cNvPr id="83" name="Straight Connector 82"/>
            <p:cNvCxnSpPr/>
            <p:nvPr/>
          </p:nvCxnSpPr>
          <p:spPr>
            <a:xfrm>
              <a:off x="7924800" y="685800"/>
              <a:ext cx="1524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flipH="1">
              <a:off x="7924800" y="685800"/>
              <a:ext cx="1524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5" name="Group 84"/>
          <p:cNvGrpSpPr/>
          <p:nvPr/>
        </p:nvGrpSpPr>
        <p:grpSpPr>
          <a:xfrm>
            <a:off x="6781800" y="4800600"/>
            <a:ext cx="152400" cy="152400"/>
            <a:chOff x="7924800" y="685800"/>
            <a:chExt cx="152400" cy="152400"/>
          </a:xfrm>
        </p:grpSpPr>
        <p:cxnSp>
          <p:nvCxnSpPr>
            <p:cNvPr id="86" name="Straight Connector 85"/>
            <p:cNvCxnSpPr/>
            <p:nvPr/>
          </p:nvCxnSpPr>
          <p:spPr>
            <a:xfrm>
              <a:off x="7924800" y="685800"/>
              <a:ext cx="1524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flipH="1">
              <a:off x="7924800" y="685800"/>
              <a:ext cx="1524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8" name="Group 87"/>
          <p:cNvGrpSpPr/>
          <p:nvPr/>
        </p:nvGrpSpPr>
        <p:grpSpPr>
          <a:xfrm>
            <a:off x="8001000" y="4800600"/>
            <a:ext cx="152400" cy="152400"/>
            <a:chOff x="7924800" y="685800"/>
            <a:chExt cx="152400" cy="152400"/>
          </a:xfrm>
        </p:grpSpPr>
        <p:cxnSp>
          <p:nvCxnSpPr>
            <p:cNvPr id="89" name="Straight Connector 88"/>
            <p:cNvCxnSpPr/>
            <p:nvPr/>
          </p:nvCxnSpPr>
          <p:spPr>
            <a:xfrm>
              <a:off x="7924800" y="685800"/>
              <a:ext cx="1524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flipH="1">
              <a:off x="7924800" y="685800"/>
              <a:ext cx="1524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1" name="Group 90"/>
          <p:cNvGrpSpPr/>
          <p:nvPr/>
        </p:nvGrpSpPr>
        <p:grpSpPr>
          <a:xfrm>
            <a:off x="8229600" y="3124200"/>
            <a:ext cx="152400" cy="152400"/>
            <a:chOff x="7924800" y="685800"/>
            <a:chExt cx="152400" cy="152400"/>
          </a:xfrm>
        </p:grpSpPr>
        <p:cxnSp>
          <p:nvCxnSpPr>
            <p:cNvPr id="92" name="Straight Connector 91"/>
            <p:cNvCxnSpPr/>
            <p:nvPr/>
          </p:nvCxnSpPr>
          <p:spPr>
            <a:xfrm>
              <a:off x="7924800" y="685800"/>
              <a:ext cx="1524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Connector 92"/>
            <p:cNvCxnSpPr/>
            <p:nvPr/>
          </p:nvCxnSpPr>
          <p:spPr>
            <a:xfrm flipH="1">
              <a:off x="7924800" y="685800"/>
              <a:ext cx="1524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4" name="Group 93"/>
          <p:cNvGrpSpPr/>
          <p:nvPr/>
        </p:nvGrpSpPr>
        <p:grpSpPr>
          <a:xfrm>
            <a:off x="7391400" y="4267200"/>
            <a:ext cx="152400" cy="152400"/>
            <a:chOff x="7924800" y="685800"/>
            <a:chExt cx="152400" cy="152400"/>
          </a:xfrm>
        </p:grpSpPr>
        <p:cxnSp>
          <p:nvCxnSpPr>
            <p:cNvPr id="95" name="Straight Connector 94"/>
            <p:cNvCxnSpPr/>
            <p:nvPr/>
          </p:nvCxnSpPr>
          <p:spPr>
            <a:xfrm>
              <a:off x="7924800" y="685800"/>
              <a:ext cx="1524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/>
            <p:cNvCxnSpPr/>
            <p:nvPr/>
          </p:nvCxnSpPr>
          <p:spPr>
            <a:xfrm flipH="1">
              <a:off x="7924800" y="685800"/>
              <a:ext cx="1524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7" name="Group 96"/>
          <p:cNvGrpSpPr/>
          <p:nvPr/>
        </p:nvGrpSpPr>
        <p:grpSpPr>
          <a:xfrm>
            <a:off x="8382000" y="4267200"/>
            <a:ext cx="152400" cy="152400"/>
            <a:chOff x="7924800" y="685800"/>
            <a:chExt cx="152400" cy="152400"/>
          </a:xfrm>
        </p:grpSpPr>
        <p:cxnSp>
          <p:nvCxnSpPr>
            <p:cNvPr id="98" name="Straight Connector 97"/>
            <p:cNvCxnSpPr/>
            <p:nvPr/>
          </p:nvCxnSpPr>
          <p:spPr>
            <a:xfrm>
              <a:off x="7924800" y="685800"/>
              <a:ext cx="1524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/>
            <p:cNvCxnSpPr/>
            <p:nvPr/>
          </p:nvCxnSpPr>
          <p:spPr>
            <a:xfrm flipH="1">
              <a:off x="7924800" y="685800"/>
              <a:ext cx="1524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0" name="Group 99"/>
          <p:cNvGrpSpPr/>
          <p:nvPr/>
        </p:nvGrpSpPr>
        <p:grpSpPr>
          <a:xfrm>
            <a:off x="7848600" y="3733800"/>
            <a:ext cx="152400" cy="152400"/>
            <a:chOff x="7924800" y="685800"/>
            <a:chExt cx="152400" cy="152400"/>
          </a:xfrm>
        </p:grpSpPr>
        <p:cxnSp>
          <p:nvCxnSpPr>
            <p:cNvPr id="101" name="Straight Connector 100"/>
            <p:cNvCxnSpPr/>
            <p:nvPr/>
          </p:nvCxnSpPr>
          <p:spPr>
            <a:xfrm>
              <a:off x="7924800" y="685800"/>
              <a:ext cx="1524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/>
            <p:cNvCxnSpPr/>
            <p:nvPr/>
          </p:nvCxnSpPr>
          <p:spPr>
            <a:xfrm flipH="1">
              <a:off x="7924800" y="685800"/>
              <a:ext cx="1524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3" name="Group 102"/>
          <p:cNvGrpSpPr/>
          <p:nvPr/>
        </p:nvGrpSpPr>
        <p:grpSpPr>
          <a:xfrm>
            <a:off x="7543800" y="3276600"/>
            <a:ext cx="152400" cy="152400"/>
            <a:chOff x="7924800" y="685800"/>
            <a:chExt cx="152400" cy="152400"/>
          </a:xfrm>
        </p:grpSpPr>
        <p:cxnSp>
          <p:nvCxnSpPr>
            <p:cNvPr id="104" name="Straight Connector 103"/>
            <p:cNvCxnSpPr/>
            <p:nvPr/>
          </p:nvCxnSpPr>
          <p:spPr>
            <a:xfrm>
              <a:off x="7924800" y="685800"/>
              <a:ext cx="1524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/>
            <p:cNvCxnSpPr/>
            <p:nvPr/>
          </p:nvCxnSpPr>
          <p:spPr>
            <a:xfrm flipH="1">
              <a:off x="7924800" y="685800"/>
              <a:ext cx="1524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6" name="Group 105"/>
          <p:cNvGrpSpPr/>
          <p:nvPr/>
        </p:nvGrpSpPr>
        <p:grpSpPr>
          <a:xfrm>
            <a:off x="6858000" y="4114800"/>
            <a:ext cx="152400" cy="152400"/>
            <a:chOff x="7924800" y="685800"/>
            <a:chExt cx="152400" cy="152400"/>
          </a:xfrm>
        </p:grpSpPr>
        <p:cxnSp>
          <p:nvCxnSpPr>
            <p:cNvPr id="107" name="Straight Connector 106"/>
            <p:cNvCxnSpPr/>
            <p:nvPr/>
          </p:nvCxnSpPr>
          <p:spPr>
            <a:xfrm>
              <a:off x="7924800" y="685800"/>
              <a:ext cx="1524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flipH="1">
              <a:off x="7924800" y="685800"/>
              <a:ext cx="1524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2" name="Straight Connector 11"/>
          <p:cNvCxnSpPr/>
          <p:nvPr/>
        </p:nvCxnSpPr>
        <p:spPr>
          <a:xfrm flipV="1">
            <a:off x="990600" y="2971800"/>
            <a:ext cx="1219200" cy="2133600"/>
          </a:xfrm>
          <a:prstGeom prst="line">
            <a:avLst/>
          </a:prstGeom>
          <a:ln w="254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>
            <a:off x="3657600" y="3810000"/>
            <a:ext cx="1905000" cy="990600"/>
          </a:xfrm>
          <a:prstGeom prst="line">
            <a:avLst/>
          </a:prstGeom>
          <a:ln w="254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81000" y="5367024"/>
            <a:ext cx="2438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>
                <a:solidFill>
                  <a:srgbClr val="FF0000"/>
                </a:solidFill>
                <a:latin typeface="Comic Sans MS" pitchFamily="66" charset="0"/>
              </a:rPr>
              <a:t>Positive Correlation</a:t>
            </a:r>
          </a:p>
          <a:p>
            <a:pPr algn="ctr"/>
            <a:r>
              <a:rPr lang="en-GB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 As one value increases, the other increases</a:t>
            </a:r>
            <a:endParaRPr lang="en-GB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15" name="TextBox 114"/>
          <p:cNvSpPr txBox="1"/>
          <p:nvPr/>
        </p:nvSpPr>
        <p:spPr>
          <a:xfrm>
            <a:off x="3200400" y="5367024"/>
            <a:ext cx="2590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>
                <a:solidFill>
                  <a:srgbClr val="FF0000"/>
                </a:solidFill>
                <a:latin typeface="Comic Sans MS" pitchFamily="66" charset="0"/>
              </a:rPr>
              <a:t>Negative Correlation</a:t>
            </a:r>
          </a:p>
          <a:p>
            <a:pPr algn="ctr"/>
            <a:r>
              <a:rPr lang="en-GB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 As one value increases, the other decreases</a:t>
            </a:r>
            <a:endParaRPr lang="en-GB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16" name="TextBox 115"/>
          <p:cNvSpPr txBox="1"/>
          <p:nvPr/>
        </p:nvSpPr>
        <p:spPr>
          <a:xfrm>
            <a:off x="6172200" y="5367024"/>
            <a:ext cx="2590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>
                <a:solidFill>
                  <a:srgbClr val="FF0000"/>
                </a:solidFill>
                <a:latin typeface="Comic Sans MS" pitchFamily="66" charset="0"/>
              </a:rPr>
              <a:t>No Correlation</a:t>
            </a:r>
          </a:p>
          <a:p>
            <a:pPr algn="ctr"/>
            <a:r>
              <a:rPr lang="en-GB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 There is no pattern in the data (and therefore no line of best fit…)</a:t>
            </a:r>
            <a:endParaRPr lang="en-GB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1479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2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7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2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7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2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7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2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7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2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7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2" dur="500"/>
                                        <p:tgtEl>
                                          <p:spTgt spid="1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7" dur="500"/>
                                        <p:tgtEl>
                                          <p:spTgt spid="1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omic Sans MS" pitchFamily="66" charset="0"/>
              </a:rPr>
              <a:t>Scatter Graphs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52400" y="1371600"/>
            <a:ext cx="8763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u="sng" dirty="0">
                <a:latin typeface="Comic Sans MS" pitchFamily="66" charset="0"/>
              </a:rPr>
              <a:t>Using a line of best fit</a:t>
            </a:r>
          </a:p>
        </p:txBody>
      </p:sp>
      <p:sp>
        <p:nvSpPr>
          <p:cNvPr id="109" name="Rectangle 6"/>
          <p:cNvSpPr>
            <a:spLocks noChangeArrowheads="1"/>
          </p:cNvSpPr>
          <p:nvPr/>
        </p:nvSpPr>
        <p:spPr bwMode="auto">
          <a:xfrm>
            <a:off x="1120775" y="2006600"/>
            <a:ext cx="12700" cy="4330700"/>
          </a:xfrm>
          <a:prstGeom prst="rect">
            <a:avLst/>
          </a:prstGeom>
          <a:solidFill>
            <a:srgbClr val="000000"/>
          </a:solidFill>
          <a:ln w="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11" name="Rectangle 7"/>
          <p:cNvSpPr>
            <a:spLocks noChangeArrowheads="1"/>
          </p:cNvSpPr>
          <p:nvPr/>
        </p:nvSpPr>
        <p:spPr bwMode="auto">
          <a:xfrm>
            <a:off x="1630362" y="2006600"/>
            <a:ext cx="12700" cy="4330700"/>
          </a:xfrm>
          <a:prstGeom prst="rect">
            <a:avLst/>
          </a:prstGeom>
          <a:solidFill>
            <a:srgbClr val="000000"/>
          </a:solidFill>
          <a:ln w="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12" name="Rectangle 8"/>
          <p:cNvSpPr>
            <a:spLocks noChangeArrowheads="1"/>
          </p:cNvSpPr>
          <p:nvPr/>
        </p:nvSpPr>
        <p:spPr bwMode="auto">
          <a:xfrm>
            <a:off x="2141537" y="2006600"/>
            <a:ext cx="12700" cy="4330700"/>
          </a:xfrm>
          <a:prstGeom prst="rect">
            <a:avLst/>
          </a:prstGeom>
          <a:solidFill>
            <a:srgbClr val="000000"/>
          </a:solidFill>
          <a:ln w="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13" name="Rectangle 9"/>
          <p:cNvSpPr>
            <a:spLocks noChangeArrowheads="1"/>
          </p:cNvSpPr>
          <p:nvPr/>
        </p:nvSpPr>
        <p:spPr bwMode="auto">
          <a:xfrm>
            <a:off x="2651125" y="2006600"/>
            <a:ext cx="14288" cy="4330700"/>
          </a:xfrm>
          <a:prstGeom prst="rect">
            <a:avLst/>
          </a:prstGeom>
          <a:solidFill>
            <a:srgbClr val="000000"/>
          </a:solidFill>
          <a:ln w="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14" name="Rectangle 10"/>
          <p:cNvSpPr>
            <a:spLocks noChangeArrowheads="1"/>
          </p:cNvSpPr>
          <p:nvPr/>
        </p:nvSpPr>
        <p:spPr bwMode="auto">
          <a:xfrm>
            <a:off x="3162300" y="2006600"/>
            <a:ext cx="12700" cy="4330700"/>
          </a:xfrm>
          <a:prstGeom prst="rect">
            <a:avLst/>
          </a:prstGeom>
          <a:solidFill>
            <a:srgbClr val="000000"/>
          </a:solidFill>
          <a:ln w="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17" name="Rectangle 11"/>
          <p:cNvSpPr>
            <a:spLocks noChangeArrowheads="1"/>
          </p:cNvSpPr>
          <p:nvPr/>
        </p:nvSpPr>
        <p:spPr bwMode="auto">
          <a:xfrm>
            <a:off x="3673475" y="2006600"/>
            <a:ext cx="12700" cy="4330700"/>
          </a:xfrm>
          <a:prstGeom prst="rect">
            <a:avLst/>
          </a:prstGeom>
          <a:solidFill>
            <a:srgbClr val="000000"/>
          </a:solidFill>
          <a:ln w="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18" name="Rectangle 12"/>
          <p:cNvSpPr>
            <a:spLocks noChangeArrowheads="1"/>
          </p:cNvSpPr>
          <p:nvPr/>
        </p:nvSpPr>
        <p:spPr bwMode="auto">
          <a:xfrm>
            <a:off x="4183062" y="2006600"/>
            <a:ext cx="12700" cy="4330700"/>
          </a:xfrm>
          <a:prstGeom prst="rect">
            <a:avLst/>
          </a:prstGeom>
          <a:solidFill>
            <a:srgbClr val="000000"/>
          </a:solidFill>
          <a:ln w="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19" name="Rectangle 13"/>
          <p:cNvSpPr>
            <a:spLocks noChangeArrowheads="1"/>
          </p:cNvSpPr>
          <p:nvPr/>
        </p:nvSpPr>
        <p:spPr bwMode="auto">
          <a:xfrm>
            <a:off x="4694237" y="2006600"/>
            <a:ext cx="12700" cy="4330700"/>
          </a:xfrm>
          <a:prstGeom prst="rect">
            <a:avLst/>
          </a:prstGeom>
          <a:solidFill>
            <a:srgbClr val="000000"/>
          </a:solidFill>
          <a:ln w="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20" name="Rectangle 14"/>
          <p:cNvSpPr>
            <a:spLocks noChangeArrowheads="1"/>
          </p:cNvSpPr>
          <p:nvPr/>
        </p:nvSpPr>
        <p:spPr bwMode="auto">
          <a:xfrm>
            <a:off x="5203825" y="2006600"/>
            <a:ext cx="14288" cy="4330700"/>
          </a:xfrm>
          <a:prstGeom prst="rect">
            <a:avLst/>
          </a:prstGeom>
          <a:solidFill>
            <a:srgbClr val="000000"/>
          </a:solidFill>
          <a:ln w="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21" name="Rectangle 15"/>
          <p:cNvSpPr>
            <a:spLocks noChangeArrowheads="1"/>
          </p:cNvSpPr>
          <p:nvPr/>
        </p:nvSpPr>
        <p:spPr bwMode="auto">
          <a:xfrm>
            <a:off x="609600" y="2438400"/>
            <a:ext cx="5118100" cy="12700"/>
          </a:xfrm>
          <a:prstGeom prst="rect">
            <a:avLst/>
          </a:prstGeom>
          <a:solidFill>
            <a:srgbClr val="000000"/>
          </a:solidFill>
          <a:ln w="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22" name="Rectangle 16"/>
          <p:cNvSpPr>
            <a:spLocks noChangeArrowheads="1"/>
          </p:cNvSpPr>
          <p:nvPr/>
        </p:nvSpPr>
        <p:spPr bwMode="auto">
          <a:xfrm>
            <a:off x="609600" y="2870200"/>
            <a:ext cx="5118100" cy="12700"/>
          </a:xfrm>
          <a:prstGeom prst="rect">
            <a:avLst/>
          </a:prstGeom>
          <a:solidFill>
            <a:srgbClr val="000000"/>
          </a:solidFill>
          <a:ln w="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23" name="Rectangle 17"/>
          <p:cNvSpPr>
            <a:spLocks noChangeArrowheads="1"/>
          </p:cNvSpPr>
          <p:nvPr/>
        </p:nvSpPr>
        <p:spPr bwMode="auto">
          <a:xfrm>
            <a:off x="620712" y="3313112"/>
            <a:ext cx="5118100" cy="12700"/>
          </a:xfrm>
          <a:prstGeom prst="rect">
            <a:avLst/>
          </a:prstGeom>
          <a:solidFill>
            <a:srgbClr val="000000"/>
          </a:solidFill>
          <a:ln w="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24" name="Rectangle 18"/>
          <p:cNvSpPr>
            <a:spLocks noChangeArrowheads="1"/>
          </p:cNvSpPr>
          <p:nvPr/>
        </p:nvSpPr>
        <p:spPr bwMode="auto">
          <a:xfrm>
            <a:off x="609600" y="3733800"/>
            <a:ext cx="5118100" cy="12700"/>
          </a:xfrm>
          <a:prstGeom prst="rect">
            <a:avLst/>
          </a:prstGeom>
          <a:solidFill>
            <a:srgbClr val="000000"/>
          </a:solidFill>
          <a:ln w="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25" name="Rectangle 19"/>
          <p:cNvSpPr>
            <a:spLocks noChangeArrowheads="1"/>
          </p:cNvSpPr>
          <p:nvPr/>
        </p:nvSpPr>
        <p:spPr bwMode="auto">
          <a:xfrm>
            <a:off x="609600" y="4165600"/>
            <a:ext cx="5118100" cy="12700"/>
          </a:xfrm>
          <a:prstGeom prst="rect">
            <a:avLst/>
          </a:prstGeom>
          <a:solidFill>
            <a:srgbClr val="000000"/>
          </a:solidFill>
          <a:ln w="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26" name="Rectangle 20"/>
          <p:cNvSpPr>
            <a:spLocks noChangeArrowheads="1"/>
          </p:cNvSpPr>
          <p:nvPr/>
        </p:nvSpPr>
        <p:spPr bwMode="auto">
          <a:xfrm>
            <a:off x="609600" y="4597400"/>
            <a:ext cx="5118100" cy="12700"/>
          </a:xfrm>
          <a:prstGeom prst="rect">
            <a:avLst/>
          </a:prstGeom>
          <a:solidFill>
            <a:srgbClr val="000000"/>
          </a:solidFill>
          <a:ln w="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27" name="Rectangle 21"/>
          <p:cNvSpPr>
            <a:spLocks noChangeArrowheads="1"/>
          </p:cNvSpPr>
          <p:nvPr/>
        </p:nvSpPr>
        <p:spPr bwMode="auto">
          <a:xfrm>
            <a:off x="609600" y="5029200"/>
            <a:ext cx="5118100" cy="12700"/>
          </a:xfrm>
          <a:prstGeom prst="rect">
            <a:avLst/>
          </a:prstGeom>
          <a:solidFill>
            <a:srgbClr val="000000"/>
          </a:solidFill>
          <a:ln w="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28" name="Rectangle 22"/>
          <p:cNvSpPr>
            <a:spLocks noChangeArrowheads="1"/>
          </p:cNvSpPr>
          <p:nvPr/>
        </p:nvSpPr>
        <p:spPr bwMode="auto">
          <a:xfrm>
            <a:off x="609600" y="5461000"/>
            <a:ext cx="5118100" cy="12700"/>
          </a:xfrm>
          <a:prstGeom prst="rect">
            <a:avLst/>
          </a:prstGeom>
          <a:solidFill>
            <a:srgbClr val="000000"/>
          </a:solidFill>
          <a:ln w="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29" name="Rectangle 23"/>
          <p:cNvSpPr>
            <a:spLocks noChangeArrowheads="1"/>
          </p:cNvSpPr>
          <p:nvPr/>
        </p:nvSpPr>
        <p:spPr bwMode="auto">
          <a:xfrm>
            <a:off x="609600" y="5892800"/>
            <a:ext cx="5118100" cy="12700"/>
          </a:xfrm>
          <a:prstGeom prst="rect">
            <a:avLst/>
          </a:prstGeom>
          <a:solidFill>
            <a:srgbClr val="000000"/>
          </a:solidFill>
          <a:ln w="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30" name="Rectangle 24"/>
          <p:cNvSpPr>
            <a:spLocks noChangeArrowheads="1"/>
          </p:cNvSpPr>
          <p:nvPr/>
        </p:nvSpPr>
        <p:spPr bwMode="auto">
          <a:xfrm>
            <a:off x="609600" y="2006600"/>
            <a:ext cx="12700" cy="4330700"/>
          </a:xfrm>
          <a:prstGeom prst="rect">
            <a:avLst/>
          </a:prstGeom>
          <a:solidFill>
            <a:srgbClr val="000000"/>
          </a:solidFill>
          <a:ln w="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31" name="Rectangle 27"/>
          <p:cNvSpPr>
            <a:spLocks noChangeArrowheads="1"/>
          </p:cNvSpPr>
          <p:nvPr/>
        </p:nvSpPr>
        <p:spPr bwMode="auto">
          <a:xfrm>
            <a:off x="609600" y="6324600"/>
            <a:ext cx="5118100" cy="12700"/>
          </a:xfrm>
          <a:prstGeom prst="rect">
            <a:avLst/>
          </a:prstGeom>
          <a:solidFill>
            <a:srgbClr val="000000"/>
          </a:solidFill>
          <a:ln w="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" name="TextBox 2"/>
          <p:cNvSpPr txBox="1"/>
          <p:nvPr/>
        </p:nvSpPr>
        <p:spPr>
          <a:xfrm>
            <a:off x="2438400" y="6550223"/>
            <a:ext cx="13211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Science Mark</a:t>
            </a:r>
          </a:p>
        </p:txBody>
      </p:sp>
      <p:sp>
        <p:nvSpPr>
          <p:cNvPr id="132" name="TextBox 131"/>
          <p:cNvSpPr txBox="1"/>
          <p:nvPr/>
        </p:nvSpPr>
        <p:spPr>
          <a:xfrm rot="16200000">
            <a:off x="-444992" y="4088109"/>
            <a:ext cx="11977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Maths Mark</a:t>
            </a:r>
          </a:p>
        </p:txBody>
      </p:sp>
      <p:sp>
        <p:nvSpPr>
          <p:cNvPr id="133" name="TextBox 132"/>
          <p:cNvSpPr txBox="1"/>
          <p:nvPr/>
        </p:nvSpPr>
        <p:spPr>
          <a:xfrm>
            <a:off x="457200" y="6324600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0</a:t>
            </a:r>
          </a:p>
        </p:txBody>
      </p:sp>
      <p:sp>
        <p:nvSpPr>
          <p:cNvPr id="134" name="TextBox 133"/>
          <p:cNvSpPr txBox="1"/>
          <p:nvPr/>
        </p:nvSpPr>
        <p:spPr>
          <a:xfrm>
            <a:off x="914400" y="6324600"/>
            <a:ext cx="3738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10</a:t>
            </a:r>
          </a:p>
        </p:txBody>
      </p:sp>
      <p:sp>
        <p:nvSpPr>
          <p:cNvPr id="135" name="TextBox 134"/>
          <p:cNvSpPr txBox="1"/>
          <p:nvPr/>
        </p:nvSpPr>
        <p:spPr>
          <a:xfrm>
            <a:off x="1447800" y="6324600"/>
            <a:ext cx="4026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20</a:t>
            </a:r>
          </a:p>
        </p:txBody>
      </p:sp>
      <p:sp>
        <p:nvSpPr>
          <p:cNvPr id="136" name="TextBox 135"/>
          <p:cNvSpPr txBox="1"/>
          <p:nvPr/>
        </p:nvSpPr>
        <p:spPr>
          <a:xfrm>
            <a:off x="1937310" y="6324600"/>
            <a:ext cx="4026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30</a:t>
            </a:r>
          </a:p>
        </p:txBody>
      </p:sp>
      <p:sp>
        <p:nvSpPr>
          <p:cNvPr id="137" name="TextBox 136"/>
          <p:cNvSpPr txBox="1"/>
          <p:nvPr/>
        </p:nvSpPr>
        <p:spPr>
          <a:xfrm>
            <a:off x="2438400" y="6324600"/>
            <a:ext cx="4026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40</a:t>
            </a:r>
          </a:p>
        </p:txBody>
      </p:sp>
      <p:sp>
        <p:nvSpPr>
          <p:cNvPr id="138" name="TextBox 137"/>
          <p:cNvSpPr txBox="1"/>
          <p:nvPr/>
        </p:nvSpPr>
        <p:spPr>
          <a:xfrm>
            <a:off x="2971800" y="6324600"/>
            <a:ext cx="4026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50</a:t>
            </a:r>
          </a:p>
        </p:txBody>
      </p:sp>
      <p:sp>
        <p:nvSpPr>
          <p:cNvPr id="139" name="TextBox 138"/>
          <p:cNvSpPr txBox="1"/>
          <p:nvPr/>
        </p:nvSpPr>
        <p:spPr>
          <a:xfrm>
            <a:off x="3505200" y="6324600"/>
            <a:ext cx="4026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60</a:t>
            </a:r>
          </a:p>
        </p:txBody>
      </p:sp>
      <p:sp>
        <p:nvSpPr>
          <p:cNvPr id="140" name="TextBox 139"/>
          <p:cNvSpPr txBox="1"/>
          <p:nvPr/>
        </p:nvSpPr>
        <p:spPr>
          <a:xfrm>
            <a:off x="3981440" y="6327918"/>
            <a:ext cx="4026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70</a:t>
            </a:r>
          </a:p>
        </p:txBody>
      </p:sp>
      <p:sp>
        <p:nvSpPr>
          <p:cNvPr id="141" name="TextBox 140"/>
          <p:cNvSpPr txBox="1"/>
          <p:nvPr/>
        </p:nvSpPr>
        <p:spPr>
          <a:xfrm>
            <a:off x="5029200" y="6324600"/>
            <a:ext cx="4026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90</a:t>
            </a:r>
          </a:p>
        </p:txBody>
      </p:sp>
      <p:sp>
        <p:nvSpPr>
          <p:cNvPr id="142" name="TextBox 141"/>
          <p:cNvSpPr txBox="1"/>
          <p:nvPr/>
        </p:nvSpPr>
        <p:spPr>
          <a:xfrm>
            <a:off x="4495800" y="6324600"/>
            <a:ext cx="4026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80</a:t>
            </a:r>
          </a:p>
        </p:txBody>
      </p:sp>
      <p:sp>
        <p:nvSpPr>
          <p:cNvPr id="143" name="TextBox 142"/>
          <p:cNvSpPr txBox="1"/>
          <p:nvPr/>
        </p:nvSpPr>
        <p:spPr>
          <a:xfrm>
            <a:off x="5562600" y="6324600"/>
            <a:ext cx="48282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100</a:t>
            </a:r>
          </a:p>
        </p:txBody>
      </p:sp>
      <p:sp>
        <p:nvSpPr>
          <p:cNvPr id="145" name="TextBox 144"/>
          <p:cNvSpPr txBox="1"/>
          <p:nvPr/>
        </p:nvSpPr>
        <p:spPr>
          <a:xfrm>
            <a:off x="304800" y="6172200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0</a:t>
            </a:r>
          </a:p>
        </p:txBody>
      </p:sp>
      <p:sp>
        <p:nvSpPr>
          <p:cNvPr id="146" name="TextBox 145"/>
          <p:cNvSpPr txBox="1"/>
          <p:nvPr/>
        </p:nvSpPr>
        <p:spPr>
          <a:xfrm>
            <a:off x="228600" y="5758891"/>
            <a:ext cx="3738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10</a:t>
            </a:r>
          </a:p>
        </p:txBody>
      </p:sp>
      <p:sp>
        <p:nvSpPr>
          <p:cNvPr id="147" name="TextBox 146"/>
          <p:cNvSpPr txBox="1"/>
          <p:nvPr/>
        </p:nvSpPr>
        <p:spPr>
          <a:xfrm>
            <a:off x="228600" y="5334000"/>
            <a:ext cx="4026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20</a:t>
            </a:r>
          </a:p>
        </p:txBody>
      </p:sp>
      <p:sp>
        <p:nvSpPr>
          <p:cNvPr id="148" name="TextBox 147"/>
          <p:cNvSpPr txBox="1"/>
          <p:nvPr/>
        </p:nvSpPr>
        <p:spPr>
          <a:xfrm>
            <a:off x="228600" y="4876800"/>
            <a:ext cx="4026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30</a:t>
            </a:r>
          </a:p>
        </p:txBody>
      </p:sp>
      <p:sp>
        <p:nvSpPr>
          <p:cNvPr id="149" name="TextBox 148"/>
          <p:cNvSpPr txBox="1"/>
          <p:nvPr/>
        </p:nvSpPr>
        <p:spPr>
          <a:xfrm>
            <a:off x="228600" y="4434230"/>
            <a:ext cx="4026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40</a:t>
            </a:r>
          </a:p>
        </p:txBody>
      </p:sp>
      <p:sp>
        <p:nvSpPr>
          <p:cNvPr id="150" name="TextBox 149"/>
          <p:cNvSpPr txBox="1"/>
          <p:nvPr/>
        </p:nvSpPr>
        <p:spPr>
          <a:xfrm>
            <a:off x="228600" y="4006291"/>
            <a:ext cx="4026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50</a:t>
            </a:r>
          </a:p>
        </p:txBody>
      </p:sp>
      <p:sp>
        <p:nvSpPr>
          <p:cNvPr id="151" name="TextBox 150"/>
          <p:cNvSpPr txBox="1"/>
          <p:nvPr/>
        </p:nvSpPr>
        <p:spPr>
          <a:xfrm>
            <a:off x="228600" y="3581400"/>
            <a:ext cx="4026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60</a:t>
            </a:r>
          </a:p>
        </p:txBody>
      </p:sp>
      <p:sp>
        <p:nvSpPr>
          <p:cNvPr id="152" name="TextBox 151"/>
          <p:cNvSpPr txBox="1"/>
          <p:nvPr/>
        </p:nvSpPr>
        <p:spPr>
          <a:xfrm>
            <a:off x="228600" y="3175406"/>
            <a:ext cx="4026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70</a:t>
            </a:r>
          </a:p>
        </p:txBody>
      </p:sp>
      <p:sp>
        <p:nvSpPr>
          <p:cNvPr id="153" name="TextBox 152"/>
          <p:cNvSpPr txBox="1"/>
          <p:nvPr/>
        </p:nvSpPr>
        <p:spPr>
          <a:xfrm>
            <a:off x="228600" y="2286000"/>
            <a:ext cx="4026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90</a:t>
            </a:r>
          </a:p>
        </p:txBody>
      </p:sp>
      <p:sp>
        <p:nvSpPr>
          <p:cNvPr id="154" name="TextBox 153"/>
          <p:cNvSpPr txBox="1"/>
          <p:nvPr/>
        </p:nvSpPr>
        <p:spPr>
          <a:xfrm>
            <a:off x="228600" y="2743200"/>
            <a:ext cx="4026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80</a:t>
            </a:r>
          </a:p>
        </p:txBody>
      </p:sp>
      <p:sp>
        <p:nvSpPr>
          <p:cNvPr id="155" name="TextBox 154"/>
          <p:cNvSpPr txBox="1"/>
          <p:nvPr/>
        </p:nvSpPr>
        <p:spPr>
          <a:xfrm>
            <a:off x="152400" y="1828800"/>
            <a:ext cx="48282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100</a:t>
            </a:r>
          </a:p>
        </p:txBody>
      </p:sp>
      <p:grpSp>
        <p:nvGrpSpPr>
          <p:cNvPr id="156" name="Group 155"/>
          <p:cNvGrpSpPr/>
          <p:nvPr/>
        </p:nvGrpSpPr>
        <p:grpSpPr>
          <a:xfrm>
            <a:off x="3444950" y="3650512"/>
            <a:ext cx="152400" cy="152400"/>
            <a:chOff x="7924800" y="685800"/>
            <a:chExt cx="152400" cy="152400"/>
          </a:xfrm>
        </p:grpSpPr>
        <p:cxnSp>
          <p:nvCxnSpPr>
            <p:cNvPr id="157" name="Straight Connector 156"/>
            <p:cNvCxnSpPr/>
            <p:nvPr/>
          </p:nvCxnSpPr>
          <p:spPr>
            <a:xfrm>
              <a:off x="7924800" y="685800"/>
              <a:ext cx="1524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8" name="Straight Connector 157"/>
            <p:cNvCxnSpPr/>
            <p:nvPr/>
          </p:nvCxnSpPr>
          <p:spPr>
            <a:xfrm flipH="1">
              <a:off x="7924800" y="685800"/>
              <a:ext cx="1524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9" name="Group 158"/>
          <p:cNvGrpSpPr/>
          <p:nvPr/>
        </p:nvGrpSpPr>
        <p:grpSpPr>
          <a:xfrm>
            <a:off x="1364512" y="5153246"/>
            <a:ext cx="152400" cy="152400"/>
            <a:chOff x="7924800" y="685800"/>
            <a:chExt cx="152400" cy="152400"/>
          </a:xfrm>
        </p:grpSpPr>
        <p:cxnSp>
          <p:nvCxnSpPr>
            <p:cNvPr id="160" name="Straight Connector 159"/>
            <p:cNvCxnSpPr/>
            <p:nvPr/>
          </p:nvCxnSpPr>
          <p:spPr>
            <a:xfrm>
              <a:off x="7924800" y="685800"/>
              <a:ext cx="1524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1" name="Straight Connector 160"/>
            <p:cNvCxnSpPr/>
            <p:nvPr/>
          </p:nvCxnSpPr>
          <p:spPr>
            <a:xfrm flipH="1">
              <a:off x="7924800" y="685800"/>
              <a:ext cx="1524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2" name="Group 161"/>
          <p:cNvGrpSpPr/>
          <p:nvPr/>
        </p:nvGrpSpPr>
        <p:grpSpPr>
          <a:xfrm>
            <a:off x="5280838" y="2583711"/>
            <a:ext cx="152400" cy="152400"/>
            <a:chOff x="7924800" y="685800"/>
            <a:chExt cx="152400" cy="152400"/>
          </a:xfrm>
        </p:grpSpPr>
        <p:cxnSp>
          <p:nvCxnSpPr>
            <p:cNvPr id="163" name="Straight Connector 162"/>
            <p:cNvCxnSpPr/>
            <p:nvPr/>
          </p:nvCxnSpPr>
          <p:spPr>
            <a:xfrm>
              <a:off x="7924800" y="685800"/>
              <a:ext cx="1524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Straight Connector 163"/>
            <p:cNvCxnSpPr/>
            <p:nvPr/>
          </p:nvCxnSpPr>
          <p:spPr>
            <a:xfrm flipH="1">
              <a:off x="7924800" y="685800"/>
              <a:ext cx="1524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5" name="Group 164"/>
          <p:cNvGrpSpPr/>
          <p:nvPr/>
        </p:nvGrpSpPr>
        <p:grpSpPr>
          <a:xfrm>
            <a:off x="2275368" y="2427768"/>
            <a:ext cx="152400" cy="152400"/>
            <a:chOff x="7924800" y="685800"/>
            <a:chExt cx="152400" cy="152400"/>
          </a:xfrm>
        </p:grpSpPr>
        <p:cxnSp>
          <p:nvCxnSpPr>
            <p:cNvPr id="166" name="Straight Connector 165"/>
            <p:cNvCxnSpPr/>
            <p:nvPr/>
          </p:nvCxnSpPr>
          <p:spPr>
            <a:xfrm>
              <a:off x="7924800" y="685800"/>
              <a:ext cx="1524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7" name="Straight Connector 166"/>
            <p:cNvCxnSpPr/>
            <p:nvPr/>
          </p:nvCxnSpPr>
          <p:spPr>
            <a:xfrm flipH="1">
              <a:off x="7924800" y="685800"/>
              <a:ext cx="1524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8" name="Group 167"/>
          <p:cNvGrpSpPr/>
          <p:nvPr/>
        </p:nvGrpSpPr>
        <p:grpSpPr>
          <a:xfrm>
            <a:off x="4681870" y="2367517"/>
            <a:ext cx="152400" cy="152400"/>
            <a:chOff x="7924800" y="685800"/>
            <a:chExt cx="152400" cy="152400"/>
          </a:xfrm>
        </p:grpSpPr>
        <p:cxnSp>
          <p:nvCxnSpPr>
            <p:cNvPr id="169" name="Straight Connector 168"/>
            <p:cNvCxnSpPr/>
            <p:nvPr/>
          </p:nvCxnSpPr>
          <p:spPr>
            <a:xfrm>
              <a:off x="7924800" y="685800"/>
              <a:ext cx="1524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0" name="Straight Connector 169"/>
            <p:cNvCxnSpPr/>
            <p:nvPr/>
          </p:nvCxnSpPr>
          <p:spPr>
            <a:xfrm flipH="1">
              <a:off x="7924800" y="685800"/>
              <a:ext cx="1524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1" name="Group 170"/>
          <p:cNvGrpSpPr/>
          <p:nvPr/>
        </p:nvGrpSpPr>
        <p:grpSpPr>
          <a:xfrm>
            <a:off x="2154866" y="4529470"/>
            <a:ext cx="152400" cy="152400"/>
            <a:chOff x="7924800" y="685800"/>
            <a:chExt cx="152400" cy="152400"/>
          </a:xfrm>
        </p:grpSpPr>
        <p:cxnSp>
          <p:nvCxnSpPr>
            <p:cNvPr id="172" name="Straight Connector 171"/>
            <p:cNvCxnSpPr/>
            <p:nvPr/>
          </p:nvCxnSpPr>
          <p:spPr>
            <a:xfrm>
              <a:off x="7924800" y="685800"/>
              <a:ext cx="1524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flipH="1">
              <a:off x="7924800" y="685800"/>
              <a:ext cx="1524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5" name="Group 174"/>
          <p:cNvGrpSpPr/>
          <p:nvPr/>
        </p:nvGrpSpPr>
        <p:grpSpPr>
          <a:xfrm>
            <a:off x="1846521" y="4752753"/>
            <a:ext cx="152400" cy="152400"/>
            <a:chOff x="7924800" y="685800"/>
            <a:chExt cx="152400" cy="152400"/>
          </a:xfrm>
        </p:grpSpPr>
        <p:cxnSp>
          <p:nvCxnSpPr>
            <p:cNvPr id="176" name="Straight Connector 175"/>
            <p:cNvCxnSpPr/>
            <p:nvPr/>
          </p:nvCxnSpPr>
          <p:spPr>
            <a:xfrm>
              <a:off x="7924800" y="685800"/>
              <a:ext cx="1524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flipH="1">
              <a:off x="7924800" y="685800"/>
              <a:ext cx="1524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8" name="Group 177"/>
          <p:cNvGrpSpPr/>
          <p:nvPr/>
        </p:nvGrpSpPr>
        <p:grpSpPr>
          <a:xfrm>
            <a:off x="2785729" y="4384157"/>
            <a:ext cx="152400" cy="152400"/>
            <a:chOff x="7924800" y="685800"/>
            <a:chExt cx="152400" cy="152400"/>
          </a:xfrm>
        </p:grpSpPr>
        <p:cxnSp>
          <p:nvCxnSpPr>
            <p:cNvPr id="179" name="Straight Connector 178"/>
            <p:cNvCxnSpPr/>
            <p:nvPr/>
          </p:nvCxnSpPr>
          <p:spPr>
            <a:xfrm>
              <a:off x="7924800" y="685800"/>
              <a:ext cx="1524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0" name="Straight Connector 179"/>
            <p:cNvCxnSpPr/>
            <p:nvPr/>
          </p:nvCxnSpPr>
          <p:spPr>
            <a:xfrm flipH="1">
              <a:off x="7924800" y="685800"/>
              <a:ext cx="1524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1" name="Group 180"/>
          <p:cNvGrpSpPr/>
          <p:nvPr/>
        </p:nvGrpSpPr>
        <p:grpSpPr>
          <a:xfrm>
            <a:off x="4352260" y="3143692"/>
            <a:ext cx="152400" cy="152400"/>
            <a:chOff x="7924800" y="685800"/>
            <a:chExt cx="152400" cy="152400"/>
          </a:xfrm>
        </p:grpSpPr>
        <p:cxnSp>
          <p:nvCxnSpPr>
            <p:cNvPr id="182" name="Straight Connector 181"/>
            <p:cNvCxnSpPr/>
            <p:nvPr/>
          </p:nvCxnSpPr>
          <p:spPr>
            <a:xfrm>
              <a:off x="7924800" y="685800"/>
              <a:ext cx="1524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flipH="1">
              <a:off x="7924800" y="685800"/>
              <a:ext cx="1524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4" name="Group 183"/>
          <p:cNvGrpSpPr/>
          <p:nvPr/>
        </p:nvGrpSpPr>
        <p:grpSpPr>
          <a:xfrm>
            <a:off x="3590261" y="3434315"/>
            <a:ext cx="152400" cy="152400"/>
            <a:chOff x="7924800" y="685800"/>
            <a:chExt cx="152400" cy="152400"/>
          </a:xfrm>
        </p:grpSpPr>
        <p:cxnSp>
          <p:nvCxnSpPr>
            <p:cNvPr id="185" name="Straight Connector 184"/>
            <p:cNvCxnSpPr/>
            <p:nvPr/>
          </p:nvCxnSpPr>
          <p:spPr>
            <a:xfrm>
              <a:off x="7924800" y="685800"/>
              <a:ext cx="1524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flipH="1">
              <a:off x="7924800" y="685800"/>
              <a:ext cx="1524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" name="TextBox 5"/>
          <p:cNvSpPr txBox="1"/>
          <p:nvPr/>
        </p:nvSpPr>
        <p:spPr>
          <a:xfrm>
            <a:off x="5943600" y="3352800"/>
            <a:ext cx="308344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latin typeface="Comic Sans MS" pitchFamily="66" charset="0"/>
              </a:rPr>
              <a:t>A pupil scored a mark of 40 on their Science test but was absent for their Maths test. Use a line of best fit to estimate the score they would have achieved</a:t>
            </a:r>
          </a:p>
        </p:txBody>
      </p:sp>
    </p:spTree>
    <p:extLst>
      <p:ext uri="{BB962C8B-B14F-4D97-AF65-F5344CB8AC3E}">
        <p14:creationId xmlns:p14="http://schemas.microsoft.com/office/powerpoint/2010/main" val="4192750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omic Sans MS" pitchFamily="66" charset="0"/>
              </a:rPr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latin typeface="Comic Sans MS" pitchFamily="66" charset="0"/>
              </a:rPr>
              <a:t>We have learnt to plot Scatter Graphs</a:t>
            </a:r>
          </a:p>
          <a:p>
            <a:endParaRPr lang="en-GB" dirty="0">
              <a:latin typeface="Comic Sans MS" pitchFamily="66" charset="0"/>
            </a:endParaRPr>
          </a:p>
          <a:p>
            <a:r>
              <a:rPr lang="en-GB" dirty="0">
                <a:latin typeface="Comic Sans MS" pitchFamily="66" charset="0"/>
              </a:rPr>
              <a:t>We have seen the 3 main types of correlation</a:t>
            </a:r>
          </a:p>
          <a:p>
            <a:endParaRPr lang="en-GB" dirty="0">
              <a:latin typeface="Comic Sans MS" pitchFamily="66" charset="0"/>
            </a:endParaRPr>
          </a:p>
          <a:p>
            <a:r>
              <a:rPr lang="en-GB" dirty="0">
                <a:latin typeface="Comic Sans MS" pitchFamily="66" charset="0"/>
              </a:rPr>
              <a:t>We have learnt how to draw and use a line of best fit on a graph</a:t>
            </a:r>
          </a:p>
        </p:txBody>
      </p:sp>
    </p:spTree>
    <p:extLst>
      <p:ext uri="{BB962C8B-B14F-4D97-AF65-F5344CB8AC3E}">
        <p14:creationId xmlns:p14="http://schemas.microsoft.com/office/powerpoint/2010/main" val="29130295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280</Words>
  <Application>Microsoft Office PowerPoint</Application>
  <PresentationFormat>On-screen Show (4:3)</PresentationFormat>
  <Paragraphs>60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Comic Sans MS</vt:lpstr>
      <vt:lpstr>Wingdings</vt:lpstr>
      <vt:lpstr>Office Theme</vt:lpstr>
      <vt:lpstr>PowerPoint Presentation</vt:lpstr>
      <vt:lpstr>Scatter Graphs</vt:lpstr>
      <vt:lpstr>Scatter Graphs</vt:lpstr>
      <vt:lpstr>Scatter Graphs</vt:lpstr>
      <vt:lpstr>Scatter Graphs</vt:lpstr>
      <vt:lpstr>Summary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Bob Milton</dc:creator>
  <cp:lastModifiedBy>` emil</cp:lastModifiedBy>
  <cp:revision>22</cp:revision>
  <dcterms:created xsi:type="dcterms:W3CDTF">2006-08-16T00:00:00Z</dcterms:created>
  <dcterms:modified xsi:type="dcterms:W3CDTF">2024-04-18T14:47:57Z</dcterms:modified>
</cp:coreProperties>
</file>