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0080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7C3E6-0599-4CED-A4E7-A430A397FE6B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F0D2-F351-4C5B-B567-1E014BEF3A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555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1F0D2-F351-4C5B-B567-1E014BEF3AE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88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1F0D2-F351-4C5B-B567-1E014BEF3AE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88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80000">
              <a:srgbClr val="99FF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838200"/>
            <a:ext cx="53155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Scatter Graphs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623" y="1946196"/>
            <a:ext cx="6158753" cy="448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57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Scatter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omic Sans MS" pitchFamily="66" charset="0"/>
              </a:rPr>
              <a:t>Learning Objectives</a:t>
            </a: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	</a:t>
            </a:r>
            <a:r>
              <a:rPr lang="en-GB" b="1" u="sng" dirty="0">
                <a:solidFill>
                  <a:srgbClr val="008000"/>
                </a:solidFill>
                <a:latin typeface="Comic Sans MS" pitchFamily="66" charset="0"/>
              </a:rPr>
              <a:t>All</a:t>
            </a:r>
            <a:r>
              <a:rPr lang="en-GB" dirty="0">
                <a:solidFill>
                  <a:srgbClr val="008000"/>
                </a:solidFill>
                <a:latin typeface="Comic Sans MS" pitchFamily="66" charset="0"/>
              </a:rPr>
              <a:t> will be able to plot a Scatter Graph 	for a set of relevant data.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	</a:t>
            </a:r>
            <a:r>
              <a:rPr lang="en-GB" b="1" u="sng" dirty="0">
                <a:solidFill>
                  <a:srgbClr val="FF6600"/>
                </a:solidFill>
                <a:latin typeface="Comic Sans MS" pitchFamily="66" charset="0"/>
              </a:rPr>
              <a:t>Most</a:t>
            </a:r>
            <a:r>
              <a:rPr lang="en-GB" dirty="0">
                <a:solidFill>
                  <a:srgbClr val="FF6600"/>
                </a:solidFill>
                <a:latin typeface="Comic Sans MS" pitchFamily="66" charset="0"/>
              </a:rPr>
              <a:t> will then be able to state the type 	of correlation.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b="1" u="sng" dirty="0">
                <a:solidFill>
                  <a:srgbClr val="FF0000"/>
                </a:solidFill>
                <a:latin typeface="Comic Sans MS" pitchFamily="66" charset="0"/>
              </a:rPr>
              <a:t>Some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will be able to draw an 	appropriate line of best fit and use it 	to make estimates.</a:t>
            </a:r>
          </a:p>
        </p:txBody>
      </p:sp>
    </p:spTree>
    <p:extLst>
      <p:ext uri="{BB962C8B-B14F-4D97-AF65-F5344CB8AC3E}">
        <p14:creationId xmlns:p14="http://schemas.microsoft.com/office/powerpoint/2010/main" val="147169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Scatter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Comic Sans MS" pitchFamily="66" charset="0"/>
              </a:rPr>
              <a:t>Today we will be looking at plotting Scatter Graphs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Scatter Graphs are used to represent two linked pieces of data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Once plotted, patterns can more easily be found and estimates can be made from it</a:t>
            </a:r>
          </a:p>
        </p:txBody>
      </p:sp>
    </p:spTree>
    <p:extLst>
      <p:ext uri="{BB962C8B-B14F-4D97-AF65-F5344CB8AC3E}">
        <p14:creationId xmlns:p14="http://schemas.microsoft.com/office/powerpoint/2010/main" val="184377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Scatter Graphs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5240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omic Sans MS" pitchFamily="66" charset="0"/>
              </a:rPr>
              <a:t>You can draw a line of best fit on Data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marL="342900" indent="-342900" algn="ctr">
              <a:buFont typeface="Wingdings"/>
              <a:buChar char="à"/>
            </a:pPr>
            <a:r>
              <a:rPr lang="en-GB" sz="2000" dirty="0">
                <a:latin typeface="Comic Sans MS" pitchFamily="66" charset="0"/>
                <a:sym typeface="Wingdings" pitchFamily="2" charset="2"/>
              </a:rPr>
              <a:t>A line of best fit roughly follows the pattern of the points</a:t>
            </a:r>
          </a:p>
          <a:p>
            <a:pPr marL="342900" indent="-342900" algn="ctr">
              <a:buFont typeface="Wingdings"/>
              <a:buChar char="à"/>
            </a:pPr>
            <a:r>
              <a:rPr lang="en-GB" sz="2000" dirty="0">
                <a:latin typeface="Comic Sans MS" pitchFamily="66" charset="0"/>
                <a:sym typeface="Wingdings" pitchFamily="2" charset="2"/>
              </a:rPr>
              <a:t>It does NOT have to go through any points or start on the axes…</a:t>
            </a:r>
            <a:endParaRPr lang="en-GB" sz="2000" dirty="0">
              <a:latin typeface="Comic Sans MS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7200" y="2895600"/>
            <a:ext cx="2438400" cy="2438400"/>
            <a:chOff x="609600" y="3124200"/>
            <a:chExt cx="2438400" cy="2438400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609600" y="3124200"/>
              <a:ext cx="0" cy="2438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 flipV="1">
              <a:off x="1828800" y="4343400"/>
              <a:ext cx="0" cy="2438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429000" y="2895600"/>
            <a:ext cx="2438400" cy="2438400"/>
            <a:chOff x="609600" y="3124200"/>
            <a:chExt cx="2438400" cy="2438400"/>
          </a:xfrm>
        </p:grpSpPr>
        <p:cxnSp>
          <p:nvCxnSpPr>
            <p:cNvPr id="34" name="Straight Arrow Connector 33"/>
            <p:cNvCxnSpPr/>
            <p:nvPr/>
          </p:nvCxnSpPr>
          <p:spPr>
            <a:xfrm flipV="1">
              <a:off x="609600" y="3124200"/>
              <a:ext cx="0" cy="2438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5400000" flipV="1">
              <a:off x="1828800" y="4343400"/>
              <a:ext cx="0" cy="2438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400800" y="2895600"/>
            <a:ext cx="2438400" cy="2438400"/>
            <a:chOff x="609600" y="3124200"/>
            <a:chExt cx="2438400" cy="2438400"/>
          </a:xfrm>
        </p:grpSpPr>
        <p:cxnSp>
          <p:nvCxnSpPr>
            <p:cNvPr id="37" name="Straight Arrow Connector 36"/>
            <p:cNvCxnSpPr/>
            <p:nvPr/>
          </p:nvCxnSpPr>
          <p:spPr>
            <a:xfrm flipV="1">
              <a:off x="609600" y="3124200"/>
              <a:ext cx="0" cy="2438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 flipV="1">
              <a:off x="1828800" y="4343400"/>
              <a:ext cx="0" cy="2438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905000" y="3200400"/>
            <a:ext cx="152400" cy="152400"/>
            <a:chOff x="7924800" y="685800"/>
            <a:chExt cx="152400" cy="152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495800" y="4114800"/>
            <a:ext cx="152400" cy="152400"/>
            <a:chOff x="7924800" y="685800"/>
            <a:chExt cx="152400" cy="1524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1371600" y="3810000"/>
            <a:ext cx="152400" cy="152400"/>
            <a:chOff x="7924800" y="685800"/>
            <a:chExt cx="152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1447800" y="4343400"/>
            <a:ext cx="152400" cy="152400"/>
            <a:chOff x="7924800" y="685800"/>
            <a:chExt cx="152400" cy="1524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066800" y="4343400"/>
            <a:ext cx="152400" cy="152400"/>
            <a:chOff x="7924800" y="685800"/>
            <a:chExt cx="152400" cy="152400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914400" y="4876800"/>
            <a:ext cx="152400" cy="152400"/>
            <a:chOff x="7924800" y="685800"/>
            <a:chExt cx="152400" cy="1524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114800" y="3810000"/>
            <a:ext cx="152400" cy="152400"/>
            <a:chOff x="7924800" y="685800"/>
            <a:chExt cx="152400" cy="1524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810000" y="3886200"/>
            <a:ext cx="152400" cy="152400"/>
            <a:chOff x="7924800" y="685800"/>
            <a:chExt cx="152400" cy="1524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362200" y="2971800"/>
            <a:ext cx="152400" cy="152400"/>
            <a:chOff x="7924800" y="685800"/>
            <a:chExt cx="152400" cy="152400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1828800" y="3657600"/>
            <a:ext cx="152400" cy="152400"/>
            <a:chOff x="7924800" y="6858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4953000" y="4343400"/>
            <a:ext cx="152400" cy="152400"/>
            <a:chOff x="7924800" y="685800"/>
            <a:chExt cx="152400" cy="1524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4953000" y="4648200"/>
            <a:ext cx="152400" cy="152400"/>
            <a:chOff x="7924800" y="685800"/>
            <a:chExt cx="152400" cy="152400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5410200" y="4572000"/>
            <a:ext cx="152400" cy="152400"/>
            <a:chOff x="7924800" y="685800"/>
            <a:chExt cx="152400" cy="15240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4038600" y="4267200"/>
            <a:ext cx="152400" cy="152400"/>
            <a:chOff x="7924800" y="685800"/>
            <a:chExt cx="152400" cy="152400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6705600" y="3124200"/>
            <a:ext cx="152400" cy="152400"/>
            <a:chOff x="7924800" y="685800"/>
            <a:chExt cx="152400" cy="152400"/>
          </a:xfrm>
        </p:grpSpPr>
        <p:cxnSp>
          <p:nvCxnSpPr>
            <p:cNvPr id="80" name="Straight Connector 79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7010400" y="3505200"/>
            <a:ext cx="152400" cy="152400"/>
            <a:chOff x="7924800" y="685800"/>
            <a:chExt cx="152400" cy="152400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6781800" y="4800600"/>
            <a:ext cx="152400" cy="152400"/>
            <a:chOff x="7924800" y="685800"/>
            <a:chExt cx="152400" cy="1524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8001000" y="4800600"/>
            <a:ext cx="152400" cy="152400"/>
            <a:chOff x="7924800" y="685800"/>
            <a:chExt cx="152400" cy="1524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8229600" y="3124200"/>
            <a:ext cx="152400" cy="152400"/>
            <a:chOff x="7924800" y="685800"/>
            <a:chExt cx="152400" cy="152400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7391400" y="4267200"/>
            <a:ext cx="152400" cy="152400"/>
            <a:chOff x="7924800" y="685800"/>
            <a:chExt cx="152400" cy="1524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8382000" y="4267200"/>
            <a:ext cx="152400" cy="152400"/>
            <a:chOff x="7924800" y="685800"/>
            <a:chExt cx="152400" cy="152400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7848600" y="3733800"/>
            <a:ext cx="152400" cy="152400"/>
            <a:chOff x="7924800" y="685800"/>
            <a:chExt cx="152400" cy="1524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7543800" y="3276600"/>
            <a:ext cx="152400" cy="152400"/>
            <a:chOff x="7924800" y="685800"/>
            <a:chExt cx="152400" cy="1524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6858000" y="4114800"/>
            <a:ext cx="152400" cy="152400"/>
            <a:chOff x="7924800" y="685800"/>
            <a:chExt cx="152400" cy="152400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/>
          <p:cNvCxnSpPr/>
          <p:nvPr/>
        </p:nvCxnSpPr>
        <p:spPr>
          <a:xfrm flipV="1">
            <a:off x="990600" y="2971800"/>
            <a:ext cx="1219200" cy="21336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657600" y="3810000"/>
            <a:ext cx="1905000" cy="9906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5367024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rgbClr val="FF0000"/>
                </a:solidFill>
                <a:latin typeface="Comic Sans MS" pitchFamily="66" charset="0"/>
              </a:rPr>
              <a:t>Positive Correlation</a:t>
            </a:r>
          </a:p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As one value increases, the other increases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200400" y="5367024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rgbClr val="FF0000"/>
                </a:solidFill>
                <a:latin typeface="Comic Sans MS" pitchFamily="66" charset="0"/>
              </a:rPr>
              <a:t>Negative Correlation</a:t>
            </a:r>
          </a:p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As one value increases, the other decreases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172200" y="5367024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rgbClr val="FF0000"/>
                </a:solidFill>
                <a:latin typeface="Comic Sans MS" pitchFamily="66" charset="0"/>
              </a:rPr>
              <a:t>No Correlation</a:t>
            </a:r>
          </a:p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 is no pattern in the data (and therefore no line of best fit…)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7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Scatter Graphs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3716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omic Sans MS" pitchFamily="66" charset="0"/>
              </a:rPr>
              <a:t>Using a line of best fit</a:t>
            </a:r>
          </a:p>
        </p:txBody>
      </p:sp>
      <p:sp>
        <p:nvSpPr>
          <p:cNvPr id="109" name="Rectangle 6"/>
          <p:cNvSpPr>
            <a:spLocks noChangeArrowheads="1"/>
          </p:cNvSpPr>
          <p:nvPr/>
        </p:nvSpPr>
        <p:spPr bwMode="auto">
          <a:xfrm>
            <a:off x="1120775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Rectangle 7"/>
          <p:cNvSpPr>
            <a:spLocks noChangeArrowheads="1"/>
          </p:cNvSpPr>
          <p:nvPr/>
        </p:nvSpPr>
        <p:spPr bwMode="auto">
          <a:xfrm>
            <a:off x="1630362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Rectangle 8"/>
          <p:cNvSpPr>
            <a:spLocks noChangeArrowheads="1"/>
          </p:cNvSpPr>
          <p:nvPr/>
        </p:nvSpPr>
        <p:spPr bwMode="auto">
          <a:xfrm>
            <a:off x="2141537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Rectangle 9"/>
          <p:cNvSpPr>
            <a:spLocks noChangeArrowheads="1"/>
          </p:cNvSpPr>
          <p:nvPr/>
        </p:nvSpPr>
        <p:spPr bwMode="auto">
          <a:xfrm>
            <a:off x="2651125" y="2006600"/>
            <a:ext cx="14288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Rectangle 10"/>
          <p:cNvSpPr>
            <a:spLocks noChangeArrowheads="1"/>
          </p:cNvSpPr>
          <p:nvPr/>
        </p:nvSpPr>
        <p:spPr bwMode="auto">
          <a:xfrm>
            <a:off x="3162300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7" name="Rectangle 11"/>
          <p:cNvSpPr>
            <a:spLocks noChangeArrowheads="1"/>
          </p:cNvSpPr>
          <p:nvPr/>
        </p:nvSpPr>
        <p:spPr bwMode="auto">
          <a:xfrm>
            <a:off x="3673475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8" name="Rectangle 12"/>
          <p:cNvSpPr>
            <a:spLocks noChangeArrowheads="1"/>
          </p:cNvSpPr>
          <p:nvPr/>
        </p:nvSpPr>
        <p:spPr bwMode="auto">
          <a:xfrm>
            <a:off x="4183062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" name="Rectangle 13"/>
          <p:cNvSpPr>
            <a:spLocks noChangeArrowheads="1"/>
          </p:cNvSpPr>
          <p:nvPr/>
        </p:nvSpPr>
        <p:spPr bwMode="auto">
          <a:xfrm>
            <a:off x="4694237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0" name="Rectangle 14"/>
          <p:cNvSpPr>
            <a:spLocks noChangeArrowheads="1"/>
          </p:cNvSpPr>
          <p:nvPr/>
        </p:nvSpPr>
        <p:spPr bwMode="auto">
          <a:xfrm>
            <a:off x="5203825" y="2006600"/>
            <a:ext cx="14288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1" name="Rectangle 15"/>
          <p:cNvSpPr>
            <a:spLocks noChangeArrowheads="1"/>
          </p:cNvSpPr>
          <p:nvPr/>
        </p:nvSpPr>
        <p:spPr bwMode="auto">
          <a:xfrm>
            <a:off x="609600" y="24384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" name="Rectangle 16"/>
          <p:cNvSpPr>
            <a:spLocks noChangeArrowheads="1"/>
          </p:cNvSpPr>
          <p:nvPr/>
        </p:nvSpPr>
        <p:spPr bwMode="auto">
          <a:xfrm>
            <a:off x="609600" y="28702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" name="Rectangle 17"/>
          <p:cNvSpPr>
            <a:spLocks noChangeArrowheads="1"/>
          </p:cNvSpPr>
          <p:nvPr/>
        </p:nvSpPr>
        <p:spPr bwMode="auto">
          <a:xfrm>
            <a:off x="620712" y="3313112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4" name="Rectangle 18"/>
          <p:cNvSpPr>
            <a:spLocks noChangeArrowheads="1"/>
          </p:cNvSpPr>
          <p:nvPr/>
        </p:nvSpPr>
        <p:spPr bwMode="auto">
          <a:xfrm>
            <a:off x="609600" y="37338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5" name="Rectangle 19"/>
          <p:cNvSpPr>
            <a:spLocks noChangeArrowheads="1"/>
          </p:cNvSpPr>
          <p:nvPr/>
        </p:nvSpPr>
        <p:spPr bwMode="auto">
          <a:xfrm>
            <a:off x="609600" y="41656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Rectangle 20"/>
          <p:cNvSpPr>
            <a:spLocks noChangeArrowheads="1"/>
          </p:cNvSpPr>
          <p:nvPr/>
        </p:nvSpPr>
        <p:spPr bwMode="auto">
          <a:xfrm>
            <a:off x="609600" y="45974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7" name="Rectangle 21"/>
          <p:cNvSpPr>
            <a:spLocks noChangeArrowheads="1"/>
          </p:cNvSpPr>
          <p:nvPr/>
        </p:nvSpPr>
        <p:spPr bwMode="auto">
          <a:xfrm>
            <a:off x="609600" y="50292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8" name="Rectangle 22"/>
          <p:cNvSpPr>
            <a:spLocks noChangeArrowheads="1"/>
          </p:cNvSpPr>
          <p:nvPr/>
        </p:nvSpPr>
        <p:spPr bwMode="auto">
          <a:xfrm>
            <a:off x="609600" y="54610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9" name="Rectangle 23"/>
          <p:cNvSpPr>
            <a:spLocks noChangeArrowheads="1"/>
          </p:cNvSpPr>
          <p:nvPr/>
        </p:nvSpPr>
        <p:spPr bwMode="auto">
          <a:xfrm>
            <a:off x="609600" y="58928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0" name="Rectangle 24"/>
          <p:cNvSpPr>
            <a:spLocks noChangeArrowheads="1"/>
          </p:cNvSpPr>
          <p:nvPr/>
        </p:nvSpPr>
        <p:spPr bwMode="auto">
          <a:xfrm>
            <a:off x="609600" y="2006600"/>
            <a:ext cx="12700" cy="4330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1" name="Rectangle 27"/>
          <p:cNvSpPr>
            <a:spLocks noChangeArrowheads="1"/>
          </p:cNvSpPr>
          <p:nvPr/>
        </p:nvSpPr>
        <p:spPr bwMode="auto">
          <a:xfrm>
            <a:off x="609600" y="6324600"/>
            <a:ext cx="5118100" cy="1270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438400" y="6550223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Science Mark</a:t>
            </a: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-444992" y="4088109"/>
            <a:ext cx="1197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Maths Mark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57200" y="6324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14400" y="6324600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447800" y="63246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1937310" y="63246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438400" y="63246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971800" y="63246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50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3505200" y="63246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60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3981440" y="632791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70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5029200" y="63246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90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495800" y="63246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80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562600" y="6324600"/>
            <a:ext cx="4828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100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304800" y="6172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28600" y="5758891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28600" y="53340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228600" y="4876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228600" y="443423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28600" y="400629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50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228600" y="35814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60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228600" y="3175406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70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28600" y="22860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90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228600" y="2743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80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52400" y="1828800"/>
            <a:ext cx="4828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100</a:t>
            </a:r>
          </a:p>
        </p:txBody>
      </p:sp>
      <p:grpSp>
        <p:nvGrpSpPr>
          <p:cNvPr id="156" name="Group 155"/>
          <p:cNvGrpSpPr/>
          <p:nvPr/>
        </p:nvGrpSpPr>
        <p:grpSpPr>
          <a:xfrm>
            <a:off x="3444950" y="3650512"/>
            <a:ext cx="152400" cy="152400"/>
            <a:chOff x="7924800" y="685800"/>
            <a:chExt cx="152400" cy="152400"/>
          </a:xfrm>
        </p:grpSpPr>
        <p:cxnSp>
          <p:nvCxnSpPr>
            <p:cNvPr id="157" name="Straight Connector 156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364512" y="5153246"/>
            <a:ext cx="152400" cy="152400"/>
            <a:chOff x="7924800" y="685800"/>
            <a:chExt cx="152400" cy="152400"/>
          </a:xfrm>
        </p:grpSpPr>
        <p:cxnSp>
          <p:nvCxnSpPr>
            <p:cNvPr id="160" name="Straight Connector 159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>
            <a:off x="5280838" y="2583711"/>
            <a:ext cx="152400" cy="152400"/>
            <a:chOff x="7924800" y="685800"/>
            <a:chExt cx="152400" cy="152400"/>
          </a:xfrm>
        </p:grpSpPr>
        <p:cxnSp>
          <p:nvCxnSpPr>
            <p:cNvPr id="163" name="Straight Connector 162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2275368" y="2427768"/>
            <a:ext cx="152400" cy="152400"/>
            <a:chOff x="7924800" y="685800"/>
            <a:chExt cx="152400" cy="152400"/>
          </a:xfrm>
        </p:grpSpPr>
        <p:cxnSp>
          <p:nvCxnSpPr>
            <p:cNvPr id="166" name="Straight Connector 165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/>
          <p:cNvGrpSpPr/>
          <p:nvPr/>
        </p:nvGrpSpPr>
        <p:grpSpPr>
          <a:xfrm>
            <a:off x="4681870" y="2367517"/>
            <a:ext cx="152400" cy="152400"/>
            <a:chOff x="7924800" y="685800"/>
            <a:chExt cx="152400" cy="152400"/>
          </a:xfrm>
        </p:grpSpPr>
        <p:cxnSp>
          <p:nvCxnSpPr>
            <p:cNvPr id="169" name="Straight Connector 168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2154866" y="4529470"/>
            <a:ext cx="152400" cy="152400"/>
            <a:chOff x="7924800" y="685800"/>
            <a:chExt cx="152400" cy="152400"/>
          </a:xfrm>
        </p:grpSpPr>
        <p:cxnSp>
          <p:nvCxnSpPr>
            <p:cNvPr id="172" name="Straight Connector 171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1846521" y="4752753"/>
            <a:ext cx="152400" cy="152400"/>
            <a:chOff x="7924800" y="685800"/>
            <a:chExt cx="152400" cy="152400"/>
          </a:xfrm>
        </p:grpSpPr>
        <p:cxnSp>
          <p:nvCxnSpPr>
            <p:cNvPr id="176" name="Straight Connector 175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/>
          <p:cNvGrpSpPr/>
          <p:nvPr/>
        </p:nvGrpSpPr>
        <p:grpSpPr>
          <a:xfrm>
            <a:off x="2785729" y="4384157"/>
            <a:ext cx="152400" cy="152400"/>
            <a:chOff x="7924800" y="685800"/>
            <a:chExt cx="152400" cy="152400"/>
          </a:xfrm>
        </p:grpSpPr>
        <p:cxnSp>
          <p:nvCxnSpPr>
            <p:cNvPr id="179" name="Straight Connector 178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oup 180"/>
          <p:cNvGrpSpPr/>
          <p:nvPr/>
        </p:nvGrpSpPr>
        <p:grpSpPr>
          <a:xfrm>
            <a:off x="4352260" y="3143692"/>
            <a:ext cx="152400" cy="152400"/>
            <a:chOff x="7924800" y="685800"/>
            <a:chExt cx="152400" cy="152400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 183"/>
          <p:cNvGrpSpPr/>
          <p:nvPr/>
        </p:nvGrpSpPr>
        <p:grpSpPr>
          <a:xfrm>
            <a:off x="3590261" y="3434315"/>
            <a:ext cx="152400" cy="152400"/>
            <a:chOff x="7924800" y="685800"/>
            <a:chExt cx="152400" cy="152400"/>
          </a:xfrm>
        </p:grpSpPr>
        <p:cxnSp>
          <p:nvCxnSpPr>
            <p:cNvPr id="185" name="Straight Connector 184"/>
            <p:cNvCxnSpPr/>
            <p:nvPr/>
          </p:nvCxnSpPr>
          <p:spPr>
            <a:xfrm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H="1">
              <a:off x="7924800" y="685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943600" y="3352800"/>
            <a:ext cx="30834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 pupil scored a mark of 40 on their Science test but was absent for their Maths test. Use a line of best fit to estimate the score they would have achieved</a:t>
            </a:r>
          </a:p>
        </p:txBody>
      </p:sp>
    </p:spTree>
    <p:extLst>
      <p:ext uri="{BB962C8B-B14F-4D97-AF65-F5344CB8AC3E}">
        <p14:creationId xmlns:p14="http://schemas.microsoft.com/office/powerpoint/2010/main" val="41927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We have learnt to plot Scatter Graphs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We have seen the 3 main types of correlation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We have learnt how to draw and use a line of best fit on a graph</a:t>
            </a:r>
          </a:p>
        </p:txBody>
      </p:sp>
    </p:spTree>
    <p:extLst>
      <p:ext uri="{BB962C8B-B14F-4D97-AF65-F5344CB8AC3E}">
        <p14:creationId xmlns:p14="http://schemas.microsoft.com/office/powerpoint/2010/main" val="2913029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280</Words>
  <Application>Microsoft Office PowerPoint</Application>
  <PresentationFormat>On-screen Show (4:3)</PresentationFormat>
  <Paragraphs>60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Wingdings</vt:lpstr>
      <vt:lpstr>Office Theme</vt:lpstr>
      <vt:lpstr>PowerPoint Presentation</vt:lpstr>
      <vt:lpstr>Scatter Graphs</vt:lpstr>
      <vt:lpstr>Scatter Graphs</vt:lpstr>
      <vt:lpstr>Scatter Graphs</vt:lpstr>
      <vt:lpstr>Scatter Graphs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Milton</dc:creator>
  <cp:lastModifiedBy>` emil</cp:lastModifiedBy>
  <cp:revision>22</cp:revision>
  <dcterms:created xsi:type="dcterms:W3CDTF">2006-08-16T00:00:00Z</dcterms:created>
  <dcterms:modified xsi:type="dcterms:W3CDTF">2024-04-18T14:47:57Z</dcterms:modified>
</cp:coreProperties>
</file>