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64" r:id="rId2"/>
    <p:sldId id="256" r:id="rId3"/>
    <p:sldId id="266" r:id="rId4"/>
    <p:sldId id="257" r:id="rId5"/>
    <p:sldId id="258" r:id="rId6"/>
    <p:sldId id="259" r:id="rId7"/>
    <p:sldId id="260" r:id="rId8"/>
    <p:sldId id="262" r:id="rId9"/>
    <p:sldId id="263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50" autoAdjust="0"/>
    <p:restoredTop sz="94660"/>
  </p:normalViewPr>
  <p:slideViewPr>
    <p:cSldViewPr>
      <p:cViewPr varScale="1">
        <p:scale>
          <a:sx n="100" d="100"/>
          <a:sy n="100" d="100"/>
        </p:scale>
        <p:origin x="7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BFD509EC-30D6-47F3-9B04-9BB70397DDED}" type="slidenum">
              <a:rPr lang="pt-PT" altLang="de-DE" smtClean="0"/>
              <a:pPr/>
              <a:t>‹#›</a:t>
            </a:fld>
            <a:endParaRPr lang="pt-PT" alt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45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09EC-30D6-47F3-9B04-9BB70397DDED}" type="slidenum">
              <a:rPr lang="pt-PT" altLang="de-DE" smtClean="0"/>
              <a:pPr/>
              <a:t>‹#›</a:t>
            </a:fld>
            <a:endParaRPr lang="pt-PT" altLang="de-DE"/>
          </a:p>
        </p:txBody>
      </p:sp>
    </p:spTree>
    <p:extLst>
      <p:ext uri="{BB962C8B-B14F-4D97-AF65-F5344CB8AC3E}">
        <p14:creationId xmlns:p14="http://schemas.microsoft.com/office/powerpoint/2010/main" val="270509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09EC-30D6-47F3-9B04-9BB70397DDED}" type="slidenum">
              <a:rPr lang="pt-PT" altLang="de-DE" smtClean="0"/>
              <a:pPr/>
              <a:t>‹#›</a:t>
            </a:fld>
            <a:endParaRPr lang="pt-PT" alt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496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object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DB4A12-183B-7EE4-F9E9-147268364E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3DF32E-4EFF-703B-2C9A-6EE650CD1D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EA77D6-2EE5-B5D0-D83C-5DB132C350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BBF7F9-9AD3-460D-99C0-D783C698924B}" type="slidenum">
              <a:rPr lang="pt-PT" altLang="de-DE"/>
              <a:pPr/>
              <a:t>‹#›</a:t>
            </a:fld>
            <a:endParaRPr lang="pt-PT" altLang="de-DE"/>
          </a:p>
        </p:txBody>
      </p:sp>
    </p:spTree>
    <p:extLst>
      <p:ext uri="{BB962C8B-B14F-4D97-AF65-F5344CB8AC3E}">
        <p14:creationId xmlns:p14="http://schemas.microsoft.com/office/powerpoint/2010/main" val="4080745446"/>
      </p:ext>
    </p:extLst>
  </p:cSld>
  <p:clrMapOvr>
    <a:masterClrMapping/>
  </p:clrMapOvr>
  <p:transition>
    <p:split orient="vert"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09EC-30D6-47F3-9B04-9BB70397DDED}" type="slidenum">
              <a:rPr lang="pt-PT" altLang="de-DE" smtClean="0"/>
              <a:pPr/>
              <a:t>‹#›</a:t>
            </a:fld>
            <a:endParaRPr lang="pt-PT" altLang="de-D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5105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09EC-30D6-47F3-9B04-9BB70397DDED}" type="slidenum">
              <a:rPr lang="pt-PT" altLang="de-DE" smtClean="0"/>
              <a:pPr/>
              <a:t>‹#›</a:t>
            </a:fld>
            <a:endParaRPr lang="pt-PT" alt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139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09EC-30D6-47F3-9B04-9BB70397DDED}" type="slidenum">
              <a:rPr lang="pt-PT" altLang="de-DE" smtClean="0"/>
              <a:pPr/>
              <a:t>‹#›</a:t>
            </a:fld>
            <a:endParaRPr lang="pt-PT" altLang="de-D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706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09EC-30D6-47F3-9B04-9BB70397DDED}" type="slidenum">
              <a:rPr lang="pt-PT" altLang="de-DE" smtClean="0"/>
              <a:pPr/>
              <a:t>‹#›</a:t>
            </a:fld>
            <a:endParaRPr lang="pt-PT" altLang="de-DE"/>
          </a:p>
        </p:txBody>
      </p:sp>
    </p:spTree>
    <p:extLst>
      <p:ext uri="{BB962C8B-B14F-4D97-AF65-F5344CB8AC3E}">
        <p14:creationId xmlns:p14="http://schemas.microsoft.com/office/powerpoint/2010/main" val="78576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09EC-30D6-47F3-9B04-9BB70397DDED}" type="slidenum">
              <a:rPr lang="pt-PT" altLang="de-DE" smtClean="0"/>
              <a:pPr/>
              <a:t>‹#›</a:t>
            </a:fld>
            <a:endParaRPr lang="pt-PT" altLang="de-DE"/>
          </a:p>
        </p:txBody>
      </p:sp>
    </p:spTree>
    <p:extLst>
      <p:ext uri="{BB962C8B-B14F-4D97-AF65-F5344CB8AC3E}">
        <p14:creationId xmlns:p14="http://schemas.microsoft.com/office/powerpoint/2010/main" val="1573972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09EC-30D6-47F3-9B04-9BB70397DDED}" type="slidenum">
              <a:rPr lang="pt-PT" altLang="de-DE" smtClean="0"/>
              <a:pPr/>
              <a:t>‹#›</a:t>
            </a:fld>
            <a:endParaRPr lang="pt-PT" altLang="de-DE"/>
          </a:p>
        </p:txBody>
      </p:sp>
    </p:spTree>
    <p:extLst>
      <p:ext uri="{BB962C8B-B14F-4D97-AF65-F5344CB8AC3E}">
        <p14:creationId xmlns:p14="http://schemas.microsoft.com/office/powerpoint/2010/main" val="136412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09EC-30D6-47F3-9B04-9BB70397DDED}" type="slidenum">
              <a:rPr lang="pt-PT" altLang="de-DE" smtClean="0"/>
              <a:pPr/>
              <a:t>‹#›</a:t>
            </a:fld>
            <a:endParaRPr lang="pt-PT" altLang="de-D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2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09EC-30D6-47F3-9B04-9BB70397DDED}" type="slidenum">
              <a:rPr lang="pt-PT" altLang="de-DE" smtClean="0"/>
              <a:pPr/>
              <a:t>‹#›</a:t>
            </a:fld>
            <a:endParaRPr lang="pt-PT" altLang="de-D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56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FD509EC-30D6-47F3-9B04-9BB70397DDED}" type="slidenum">
              <a:rPr lang="pt-PT" altLang="de-DE" smtClean="0"/>
              <a:pPr/>
              <a:t>‹#›</a:t>
            </a:fld>
            <a:endParaRPr lang="pt-PT" altLang="de-DE"/>
          </a:p>
        </p:txBody>
      </p:sp>
    </p:spTree>
    <p:extLst>
      <p:ext uri="{BB962C8B-B14F-4D97-AF65-F5344CB8AC3E}">
        <p14:creationId xmlns:p14="http://schemas.microsoft.com/office/powerpoint/2010/main" val="2966483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/de/deutsch-als-fremdsprache-daf/630069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/de/deutsch-als-fremdsprache-daf/2139947" TargetMode="External"/><Relationship Id="rId2" Type="http://schemas.openxmlformats.org/officeDocument/2006/relationships/hyperlink" Target="https://www.liveworksheets.com/w/de/deutsch-als-fremdsprache-daf/951599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hyperlink" Target="https://www.youtube.com/watch?v=NXtW08WkTxE" TargetMode="External"/><Relationship Id="rId4" Type="http://schemas.openxmlformats.org/officeDocument/2006/relationships/hyperlink" Target="https://www.liveworksheets.com/w/de/deutsch-als-fremdsprache-daf/22904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eiertage und Ferien | Schulferien 2022 Bundesländer">
            <a:extLst>
              <a:ext uri="{FF2B5EF4-FFF2-40B4-BE49-F238E27FC236}">
                <a16:creationId xmlns:a16="http://schemas.microsoft.com/office/drawing/2014/main" id="{49FE2F41-90C8-A7E4-232E-D4F807AB6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4944"/>
            <a:ext cx="9144000" cy="316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155BEA3-B2DF-2A5C-7596-505D4BE4A0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88641"/>
            <a:ext cx="3096344" cy="12241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F9C28B-6988-BF70-669F-582E3C96F67E}"/>
              </a:ext>
            </a:extLst>
          </p:cNvPr>
          <p:cNvSpPr txBox="1"/>
          <p:nvPr/>
        </p:nvSpPr>
        <p:spPr>
          <a:xfrm>
            <a:off x="683568" y="1484784"/>
            <a:ext cx="92170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7. </a:t>
            </a:r>
            <a:r>
              <a:rPr lang="en-US" sz="2800" dirty="0" err="1"/>
              <a:t>Klasse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Lektion</a:t>
            </a:r>
            <a:r>
              <a:rPr lang="en-US" sz="2800" dirty="0"/>
              <a:t> 25 : </a:t>
            </a:r>
            <a:r>
              <a:rPr lang="en-US" sz="2800" dirty="0" err="1"/>
              <a:t>Nach</a:t>
            </a:r>
            <a:r>
              <a:rPr lang="en-US" sz="2800" dirty="0"/>
              <a:t> den </a:t>
            </a:r>
            <a:r>
              <a:rPr lang="en-US" sz="2800" dirty="0" err="1"/>
              <a:t>Ferien</a:t>
            </a:r>
            <a:r>
              <a:rPr lang="en-US" sz="2800" dirty="0"/>
              <a:t> </a:t>
            </a:r>
            <a:endParaRPr lang="de-DE" sz="2800" dirty="0"/>
          </a:p>
        </p:txBody>
      </p:sp>
    </p:spTree>
  </p:cSld>
  <p:clrMapOvr>
    <a:masterClrMapping/>
  </p:clrMapOvr>
  <p:transition>
    <p:split orient="vert"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269996C-CFFA-8C01-42D5-6DBBBAF14E1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pt-PT" altLang="pt-PT" sz="3600" dirty="0">
                <a:solidFill>
                  <a:srgbClr val="33CC33"/>
                </a:solidFill>
              </a:rPr>
              <a:t>Wo?</a:t>
            </a:r>
          </a:p>
          <a:p>
            <a:pPr eaLnBrk="1" hangingPunct="1"/>
            <a:r>
              <a:rPr lang="pt-PT" altLang="pt-PT" sz="3600" dirty="0"/>
              <a:t>Im Garten / auf dem Land </a:t>
            </a:r>
          </a:p>
          <a:p>
            <a:pPr eaLnBrk="1" hangingPunct="1"/>
            <a:r>
              <a:rPr lang="pt-PT" altLang="pt-PT" sz="3600" dirty="0">
                <a:solidFill>
                  <a:srgbClr val="FF3300"/>
                </a:solidFill>
              </a:rPr>
              <a:t>Was?</a:t>
            </a:r>
            <a:endParaRPr lang="ar-EG" altLang="pt-PT" sz="3600" dirty="0">
              <a:solidFill>
                <a:srgbClr val="FF3300"/>
              </a:solidFill>
            </a:endParaRPr>
          </a:p>
          <a:p>
            <a:pPr eaLnBrk="1" hangingPunct="1"/>
            <a:r>
              <a:rPr lang="de-DE" altLang="pt-PT" sz="3600" dirty="0"/>
              <a:t>Reiten</a:t>
            </a:r>
          </a:p>
        </p:txBody>
      </p:sp>
      <p:pic>
        <p:nvPicPr>
          <p:cNvPr id="1026" name="Picture 2" descr="Reitanlage Kajahn">
            <a:extLst>
              <a:ext uri="{FF2B5EF4-FFF2-40B4-BE49-F238E27FC236}">
                <a16:creationId xmlns:a16="http://schemas.microsoft.com/office/drawing/2014/main" id="{BA2EA3C0-2EF4-CD07-AFC6-E061442C35D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3672408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3644677"/>
      </p:ext>
    </p:extLst>
  </p:cSld>
  <p:clrMapOvr>
    <a:masterClrMapping/>
  </p:clrMapOvr>
  <p:transition>
    <p:split orient="vert"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82D7E-43E1-669D-0C93-43FBEB872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9201"/>
          </a:xfrm>
        </p:spPr>
        <p:txBody>
          <a:bodyPr>
            <a:normAutofit fontScale="90000"/>
          </a:bodyPr>
          <a:lstStyle/>
          <a:p>
            <a:r>
              <a:rPr lang="en-US" dirty="0"/>
              <a:t>Concept Check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  <a:endParaRPr lang="de-D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A7CA0-DC63-C316-94C1-D08622436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3400" y="980728"/>
            <a:ext cx="7783016" cy="1800199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4098" name="Picture 2" descr="Voting Concept. Check Box and Red Question Sign Stock Illustration -  Illustration of ballot, design: 77704770">
            <a:extLst>
              <a:ext uri="{FF2B5EF4-FFF2-40B4-BE49-F238E27FC236}">
                <a16:creationId xmlns:a16="http://schemas.microsoft.com/office/drawing/2014/main" id="{E80ED3C2-75E8-0131-D17D-CA65B42FA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1626"/>
            <a:ext cx="1781944" cy="15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AF0B51-0129-9FEC-0DBC-E757496C6E36}"/>
              </a:ext>
            </a:extLst>
          </p:cNvPr>
          <p:cNvSpPr txBox="1"/>
          <p:nvPr/>
        </p:nvSpPr>
        <p:spPr>
          <a:xfrm>
            <a:off x="395536" y="2204864"/>
            <a:ext cx="7783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Arbeitsbuch</a:t>
            </a:r>
            <a:r>
              <a:rPr lang="en-US" dirty="0"/>
              <a:t> S. 8 </a:t>
            </a:r>
            <a:r>
              <a:rPr lang="de-DE" dirty="0"/>
              <a:t>Übung 1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>
                <a:hlinkClick r:id="rId3"/>
              </a:rPr>
              <a:t>https://www.liveworksheets.com/w/de/deutsch-als-fremdsprache-daf/630069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2546015"/>
      </p:ext>
    </p:extLst>
  </p:cSld>
  <p:clrMapOvr>
    <a:masterClrMapping/>
  </p:clrMapOvr>
  <p:transition>
    <p:split orient="vert"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D9BA04-BB83-2F1F-CE56-4935727E51B9}"/>
              </a:ext>
            </a:extLst>
          </p:cNvPr>
          <p:cNvSpPr txBox="1"/>
          <p:nvPr/>
        </p:nvSpPr>
        <p:spPr>
          <a:xfrm>
            <a:off x="1403648" y="692696"/>
            <a:ext cx="45767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Extra </a:t>
            </a:r>
            <a:r>
              <a:rPr lang="en-US" sz="2800" dirty="0" err="1"/>
              <a:t>Linke</a:t>
            </a:r>
            <a:r>
              <a:rPr lang="en-US" sz="2800" dirty="0"/>
              <a:t> </a:t>
            </a:r>
            <a:endParaRPr lang="de-DE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3F2FA3-5BC3-4606-C71E-AA85055E04D0}"/>
              </a:ext>
            </a:extLst>
          </p:cNvPr>
          <p:cNvSpPr txBox="1"/>
          <p:nvPr/>
        </p:nvSpPr>
        <p:spPr>
          <a:xfrm>
            <a:off x="395536" y="2348880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https://www.liveworksheets.com/w/de/deutsch-als-fremdsprache-daf/951599</a:t>
            </a:r>
            <a:endParaRPr lang="de-DE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B050"/>
                </a:solidFill>
              </a:rPr>
              <a:t> </a:t>
            </a:r>
            <a:r>
              <a:rPr lang="de-DE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https://www.liveworksheets.com/w/de/deutsch-als-fremdsprache-daf/2139947</a:t>
            </a:r>
            <a:endParaRPr lang="de-DE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B05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https://www.liveworksheets.com/w/de/deutsch-als-fremdsprache-daf/229042</a:t>
            </a:r>
            <a:endParaRPr lang="de-DE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B05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https://www.youtube.com/watch?v=NXtW08WkTxE</a:t>
            </a:r>
            <a:endParaRPr lang="de-DE" dirty="0">
              <a:solidFill>
                <a:srgbClr val="00B050"/>
              </a:solidFill>
            </a:endParaRPr>
          </a:p>
          <a:p>
            <a:endParaRPr lang="de-DE" dirty="0"/>
          </a:p>
        </p:txBody>
      </p:sp>
      <p:pic>
        <p:nvPicPr>
          <p:cNvPr id="5122" name="Picture 2" descr="Learning German online for kids | iQ Lingua">
            <a:extLst>
              <a:ext uri="{FF2B5EF4-FFF2-40B4-BE49-F238E27FC236}">
                <a16:creationId xmlns:a16="http://schemas.microsoft.com/office/drawing/2014/main" id="{8437D4C5-3E2F-1903-5CE6-8AC6A4A07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76672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081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35B2B5F-6DE7-99C9-5363-30A0FF246A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006" y="1362345"/>
            <a:ext cx="7346707" cy="537981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Was hast du in den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Ferien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machen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  <a:b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-Ich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kann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………….</a:t>
            </a:r>
            <a:endParaRPr lang="de-DE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36F99E-26A6-87B4-04AC-1FBD5745AB54}"/>
              </a:ext>
            </a:extLst>
          </p:cNvPr>
          <p:cNvSpPr txBox="1"/>
          <p:nvPr/>
        </p:nvSpPr>
        <p:spPr>
          <a:xfrm>
            <a:off x="415121" y="2725665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srgbClr val="FF0000"/>
                </a:solidFill>
              </a:rPr>
              <a:t>Ziele</a:t>
            </a:r>
            <a:r>
              <a:rPr lang="en-US" sz="2800" u="sng" dirty="0">
                <a:solidFill>
                  <a:srgbClr val="FF0000"/>
                </a:solidFill>
              </a:rPr>
              <a:t> : </a:t>
            </a:r>
            <a:endParaRPr lang="de-DE" sz="2800" u="sng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75803A-204F-AFC1-F639-CC584BCBD80D}"/>
              </a:ext>
            </a:extLst>
          </p:cNvPr>
          <p:cNvSpPr txBox="1"/>
          <p:nvPr/>
        </p:nvSpPr>
        <p:spPr>
          <a:xfrm>
            <a:off x="429929" y="3601435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 </a:t>
            </a:r>
            <a:r>
              <a:rPr lang="en-US" dirty="0" err="1"/>
              <a:t>Wortschatz</a:t>
            </a:r>
            <a:r>
              <a:rPr lang="en-US" dirty="0"/>
              <a:t> </a:t>
            </a:r>
            <a:r>
              <a:rPr lang="en-US" dirty="0" err="1"/>
              <a:t>kennenlernen</a:t>
            </a:r>
            <a:r>
              <a:rPr lang="en-US" dirty="0"/>
              <a:t> </a:t>
            </a:r>
          </a:p>
          <a:p>
            <a:r>
              <a:rPr lang="en-US" dirty="0"/>
              <a:t>2- Concept check </a:t>
            </a:r>
          </a:p>
          <a:p>
            <a:r>
              <a:rPr lang="en-US" dirty="0"/>
              <a:t>3- Extra </a:t>
            </a:r>
            <a:r>
              <a:rPr lang="en-US" dirty="0" err="1"/>
              <a:t>Linke</a:t>
            </a:r>
            <a:r>
              <a:rPr lang="en-US" dirty="0"/>
              <a:t> </a:t>
            </a:r>
            <a:endParaRPr lang="de-DE" dirty="0"/>
          </a:p>
        </p:txBody>
      </p:sp>
      <p:pic>
        <p:nvPicPr>
          <p:cNvPr id="3077" name="Picture 5" descr="Premium Vector | Agenda business of the day business of the meeting vector  stock illustration">
            <a:extLst>
              <a:ext uri="{FF2B5EF4-FFF2-40B4-BE49-F238E27FC236}">
                <a16:creationId xmlns:a16="http://schemas.microsoft.com/office/drawing/2014/main" id="{6EF1DE87-2C2F-23DC-B046-F02246AE9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348" y="1475851"/>
            <a:ext cx="2413879" cy="3906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plit orient="vert"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C791F-EEDA-44E9-1D35-C8EAB3888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2204"/>
            <a:ext cx="6571344" cy="547045"/>
          </a:xfrm>
        </p:spPr>
        <p:txBody>
          <a:bodyPr/>
          <a:lstStyle/>
          <a:p>
            <a:r>
              <a:rPr lang="en-US" dirty="0"/>
              <a:t>Wan hast du </a:t>
            </a:r>
            <a:r>
              <a:rPr lang="en-US" dirty="0" err="1"/>
              <a:t>Ferien</a:t>
            </a:r>
            <a:r>
              <a:rPr lang="en-US" dirty="0"/>
              <a:t> ?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88E1B-0F7C-7CA2-C1AA-773FCC442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560" y="2060848"/>
            <a:ext cx="2160240" cy="801943"/>
          </a:xfrm>
        </p:spPr>
        <p:txBody>
          <a:bodyPr/>
          <a:lstStyle/>
          <a:p>
            <a:r>
              <a:rPr lang="en-US" dirty="0"/>
              <a:t>Sommer </a:t>
            </a:r>
            <a:endParaRPr lang="de-DE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A5AD6D3-7312-0C64-5113-197B95A1FF7D}"/>
              </a:ext>
            </a:extLst>
          </p:cNvPr>
          <p:cNvSpPr txBox="1">
            <a:spLocks/>
          </p:cNvSpPr>
          <p:nvPr/>
        </p:nvSpPr>
        <p:spPr>
          <a:xfrm>
            <a:off x="3885657" y="1787747"/>
            <a:ext cx="2160240" cy="8019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200" b="0" kern="1200" cap="all" baseline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500" b="1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35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Winter  </a:t>
            </a:r>
            <a:endParaRPr lang="de-DE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DCC1D5B-C958-7B27-09DF-9196EB4B32D9}"/>
              </a:ext>
            </a:extLst>
          </p:cNvPr>
          <p:cNvSpPr txBox="1">
            <a:spLocks/>
          </p:cNvSpPr>
          <p:nvPr/>
        </p:nvSpPr>
        <p:spPr>
          <a:xfrm>
            <a:off x="6732240" y="2518193"/>
            <a:ext cx="2592288" cy="8019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200" b="0" kern="1200" cap="all" baseline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500" b="1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35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Weihnachten</a:t>
            </a:r>
            <a:r>
              <a:rPr lang="en-US" dirty="0"/>
              <a:t> </a:t>
            </a:r>
            <a:endParaRPr lang="de-DE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591D9391-C0B3-68B8-E0D5-6B85FEE14F9D}"/>
              </a:ext>
            </a:extLst>
          </p:cNvPr>
          <p:cNvSpPr txBox="1">
            <a:spLocks/>
          </p:cNvSpPr>
          <p:nvPr/>
        </p:nvSpPr>
        <p:spPr>
          <a:xfrm>
            <a:off x="1164028" y="4312045"/>
            <a:ext cx="2160240" cy="8019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200" b="0" kern="1200" cap="all" baseline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500" b="1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35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Ostern</a:t>
            </a:r>
            <a:endParaRPr lang="de-DE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F439DD1E-B8AC-7743-28B2-79123B96E469}"/>
              </a:ext>
            </a:extLst>
          </p:cNvPr>
          <p:cNvSpPr txBox="1">
            <a:spLocks/>
          </p:cNvSpPr>
          <p:nvPr/>
        </p:nvSpPr>
        <p:spPr>
          <a:xfrm>
            <a:off x="4319584" y="4276233"/>
            <a:ext cx="2160240" cy="8019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200" b="0" kern="1200" cap="all" baseline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500" b="1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35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Feste </a:t>
            </a:r>
            <a:endParaRPr lang="de-DE" dirty="0"/>
          </a:p>
        </p:txBody>
      </p:sp>
      <p:pic>
        <p:nvPicPr>
          <p:cNvPr id="37890" name="Picture 2" descr="Sommerferien Images – Browse 30,120 Stock Photos, Vectors, and Video |  Adobe Stock">
            <a:extLst>
              <a:ext uri="{FF2B5EF4-FFF2-40B4-BE49-F238E27FC236}">
                <a16:creationId xmlns:a16="http://schemas.microsoft.com/office/drawing/2014/main" id="{7E10586E-4C18-3854-7DF2-9540CF4A98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47884"/>
            <a:ext cx="1992628" cy="141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2" name="Picture 4" descr="german 'Winterferien' 9winter holidays) written on blue background with  white pinecones and snowflakes Stock Photo - Alamy">
            <a:extLst>
              <a:ext uri="{FF2B5EF4-FFF2-40B4-BE49-F238E27FC236}">
                <a16:creationId xmlns:a16="http://schemas.microsoft.com/office/drawing/2014/main" id="{ABD9F6EB-0838-BAA0-BEA8-922E47314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698876"/>
            <a:ext cx="2160240" cy="1460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4" name="Picture 6" descr="Weihnachten in Großbritannien">
            <a:extLst>
              <a:ext uri="{FF2B5EF4-FFF2-40B4-BE49-F238E27FC236}">
                <a16:creationId xmlns:a16="http://schemas.microsoft.com/office/drawing/2014/main" id="{1D4DAE60-F706-D4BC-E35E-046E95D95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435" y="3553140"/>
            <a:ext cx="2695679" cy="182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6" name="Picture 8" descr="Ostern einmal anders – und wie es trotzdem schön wird! | Hausengel Holding  AG">
            <a:extLst>
              <a:ext uri="{FF2B5EF4-FFF2-40B4-BE49-F238E27FC236}">
                <a16:creationId xmlns:a16="http://schemas.microsoft.com/office/drawing/2014/main" id="{41CD518D-53B2-ECE3-66E6-902E636BC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29" y="5078176"/>
            <a:ext cx="277177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8" name="Picture 10" descr="بطاقات عيد الفطر">
            <a:extLst>
              <a:ext uri="{FF2B5EF4-FFF2-40B4-BE49-F238E27FC236}">
                <a16:creationId xmlns:a16="http://schemas.microsoft.com/office/drawing/2014/main" id="{A6F591AD-C58B-0C24-2C7B-1771C5380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917" y="5167637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246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6">
            <a:extLst>
              <a:ext uri="{FF2B5EF4-FFF2-40B4-BE49-F238E27FC236}">
                <a16:creationId xmlns:a16="http://schemas.microsoft.com/office/drawing/2014/main" id="{19146430-8D10-4B6C-0E4D-5A3DE5FCCFA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05775" y="404664"/>
            <a:ext cx="4038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pt-PT" altLang="pt-PT" sz="3600" dirty="0">
                <a:solidFill>
                  <a:srgbClr val="33CC33"/>
                </a:solidFill>
              </a:rPr>
              <a:t>Wo?</a:t>
            </a:r>
          </a:p>
          <a:p>
            <a:pPr eaLnBrk="1" hangingPunct="1"/>
            <a:r>
              <a:rPr lang="pt-PT" altLang="pt-PT" sz="3600" dirty="0"/>
              <a:t>auf einer Insel</a:t>
            </a:r>
          </a:p>
          <a:p>
            <a:pPr eaLnBrk="1" hangingPunct="1"/>
            <a:r>
              <a:rPr lang="pt-PT" altLang="pt-PT" sz="3600" dirty="0">
                <a:solidFill>
                  <a:srgbClr val="FF3300"/>
                </a:solidFill>
              </a:rPr>
              <a:t>Was?</a:t>
            </a:r>
          </a:p>
          <a:p>
            <a:pPr eaLnBrk="1" hangingPunct="1"/>
            <a:r>
              <a:rPr lang="pt-PT" altLang="pt-PT" sz="3600" dirty="0"/>
              <a:t>die Sonne genieß</a:t>
            </a:r>
            <a:r>
              <a:rPr lang="pt-PT" altLang="pt-PT" sz="3600" dirty="0">
                <a:sym typeface="Symbol" panose="05050102010706020507" pitchFamily="18" charset="2"/>
              </a:rPr>
              <a:t>en</a:t>
            </a:r>
            <a:endParaRPr lang="pt-PT" altLang="pt-PT" sz="3600" dirty="0"/>
          </a:p>
          <a:p>
            <a:pPr eaLnBrk="1" hangingPunct="1"/>
            <a:r>
              <a:rPr lang="pt-PT" altLang="pt-PT" sz="3600" dirty="0">
                <a:sym typeface="Symbol" panose="05050102010706020507" pitchFamily="18" charset="2"/>
              </a:rPr>
              <a:t>ein Buch lesen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0E6B67-95C1-9414-8D6C-0BCE3A53A49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102" name="Picture 6" descr="Nice relax area overlook Ao po Marina - Picture of The Naka Island, a  Luxury Collection Resort &amp; Spa Phuket - Tripadvisor">
            <a:extLst>
              <a:ext uri="{FF2B5EF4-FFF2-40B4-BE49-F238E27FC236}">
                <a16:creationId xmlns:a16="http://schemas.microsoft.com/office/drawing/2014/main" id="{CAA5FCAC-05E8-8D6F-6DFC-38EA0809D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1"/>
            <a:ext cx="4038600" cy="4394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plit orient="vert"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>
            <a:extLst>
              <a:ext uri="{FF2B5EF4-FFF2-40B4-BE49-F238E27FC236}">
                <a16:creationId xmlns:a16="http://schemas.microsoft.com/office/drawing/2014/main" id="{32F14F32-506C-1E1E-A8A5-B9AD700CE3C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1"/>
            <a:ext cx="4038600" cy="326896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altLang="pt-PT" sz="3600" dirty="0">
                <a:solidFill>
                  <a:srgbClr val="33CC33"/>
                </a:solidFill>
              </a:rPr>
              <a:t>Wo?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PT" sz="3600" dirty="0"/>
              <a:t>am Strand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PT" altLang="pt-PT" sz="1200" dirty="0"/>
          </a:p>
          <a:p>
            <a:pPr eaLnBrk="1" hangingPunct="1">
              <a:lnSpc>
                <a:spcPct val="90000"/>
              </a:lnSpc>
            </a:pPr>
            <a:r>
              <a:rPr lang="pt-PT" altLang="pt-PT" sz="3600" dirty="0">
                <a:solidFill>
                  <a:srgbClr val="FF3300"/>
                </a:solidFill>
              </a:rPr>
              <a:t>Was?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PT" sz="3600" dirty="0"/>
              <a:t>schwimmen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pt-PT" altLang="pt-PT" sz="3600" dirty="0"/>
          </a:p>
        </p:txBody>
      </p:sp>
      <p:pic>
        <p:nvPicPr>
          <p:cNvPr id="5126" name="Picture 6" descr="Baderegeln: Den Badeurlaub mit Sicherheit genießen">
            <a:extLst>
              <a:ext uri="{FF2B5EF4-FFF2-40B4-BE49-F238E27FC236}">
                <a16:creationId xmlns:a16="http://schemas.microsoft.com/office/drawing/2014/main" id="{11009D43-771F-0E46-2BE4-1CC5FDF098C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3600400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plit orient="vert"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>
            <a:extLst>
              <a:ext uri="{FF2B5EF4-FFF2-40B4-BE49-F238E27FC236}">
                <a16:creationId xmlns:a16="http://schemas.microsoft.com/office/drawing/2014/main" id="{875BD002-7A04-09B4-F899-607F24895BA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356100" y="1600201"/>
            <a:ext cx="4330700" cy="370100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PT" altLang="pt-PT" sz="3600" dirty="0">
                <a:solidFill>
                  <a:srgbClr val="33CC33"/>
                </a:solidFill>
              </a:rPr>
              <a:t>Wo?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PT" sz="3600" dirty="0"/>
              <a:t>im Wald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PT" sz="3600" dirty="0"/>
              <a:t>in Afrika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PT" sz="3600" dirty="0">
                <a:solidFill>
                  <a:srgbClr val="FF3300"/>
                </a:solidFill>
              </a:rPr>
              <a:t>Was?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PT" sz="3600" dirty="0"/>
              <a:t>auf Safari gehen</a:t>
            </a:r>
          </a:p>
        </p:txBody>
      </p:sp>
      <p:pic>
        <p:nvPicPr>
          <p:cNvPr id="6150" name="Picture 6" descr="Wo kann man in Afrika auf Safari gehen? 🦁 Tipps! | Roll and Feel">
            <a:extLst>
              <a:ext uri="{FF2B5EF4-FFF2-40B4-BE49-F238E27FC236}">
                <a16:creationId xmlns:a16="http://schemas.microsoft.com/office/drawing/2014/main" id="{33FF0335-29FB-8BE8-CF16-A90F7A025E1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00202"/>
            <a:ext cx="3960440" cy="420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plit orient="vert"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>
            <a:extLst>
              <a:ext uri="{FF2B5EF4-FFF2-40B4-BE49-F238E27FC236}">
                <a16:creationId xmlns:a16="http://schemas.microsoft.com/office/drawing/2014/main" id="{4EE28FF2-BB16-935B-BBED-F53EEC581DB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pt-PT" altLang="pt-PT" sz="3600">
                <a:solidFill>
                  <a:srgbClr val="33CC33"/>
                </a:solidFill>
              </a:rPr>
              <a:t>Wo?</a:t>
            </a:r>
          </a:p>
          <a:p>
            <a:pPr eaLnBrk="1" hangingPunct="1"/>
            <a:r>
              <a:rPr lang="pt-PT" altLang="pt-PT" sz="3600"/>
              <a:t>auf dem Land</a:t>
            </a:r>
          </a:p>
          <a:p>
            <a:pPr eaLnBrk="1" hangingPunct="1"/>
            <a:endParaRPr lang="pt-PT" altLang="pt-PT" sz="2800"/>
          </a:p>
          <a:p>
            <a:pPr eaLnBrk="1" hangingPunct="1"/>
            <a:r>
              <a:rPr lang="pt-PT" altLang="pt-PT" sz="3600">
                <a:solidFill>
                  <a:srgbClr val="FF3300"/>
                </a:solidFill>
              </a:rPr>
              <a:t>Was?</a:t>
            </a:r>
          </a:p>
          <a:p>
            <a:pPr eaLnBrk="1" hangingPunct="1"/>
            <a:r>
              <a:rPr lang="pt-PT" altLang="pt-PT" sz="3600"/>
              <a:t>Golf spielen</a:t>
            </a:r>
          </a:p>
          <a:p>
            <a:pPr eaLnBrk="1" hangingPunct="1"/>
            <a:r>
              <a:rPr lang="pt-PT" altLang="pt-PT" sz="3600"/>
              <a:t>Sport treiben</a:t>
            </a:r>
          </a:p>
          <a:p>
            <a:pPr eaLnBrk="1" hangingPunct="1"/>
            <a:r>
              <a:rPr lang="pt-PT" altLang="pt-PT" sz="3600"/>
              <a:t>wandern</a:t>
            </a:r>
          </a:p>
        </p:txBody>
      </p:sp>
      <p:pic>
        <p:nvPicPr>
          <p:cNvPr id="7174" name="Picture 6" descr="Leben auf dem Land: Privatsphäre – Was ist das nochmal? | BRIGITTE.de">
            <a:extLst>
              <a:ext uri="{FF2B5EF4-FFF2-40B4-BE49-F238E27FC236}">
                <a16:creationId xmlns:a16="http://schemas.microsoft.com/office/drawing/2014/main" id="{72D8A1C8-94B2-4429-2937-29ABF56CD4E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00200"/>
            <a:ext cx="381642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plit orient="vert"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>
            <a:extLst>
              <a:ext uri="{FF2B5EF4-FFF2-40B4-BE49-F238E27FC236}">
                <a16:creationId xmlns:a16="http://schemas.microsoft.com/office/drawing/2014/main" id="{D42A66FF-883D-E771-1B09-C2A9947ACBE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779838" y="1600200"/>
            <a:ext cx="4906962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PT" altLang="pt-PT" sz="3600" dirty="0">
                <a:solidFill>
                  <a:srgbClr val="33CC33"/>
                </a:solidFill>
              </a:rPr>
              <a:t>Wo?</a:t>
            </a:r>
          </a:p>
          <a:p>
            <a:pPr eaLnBrk="1" hangingPunct="1"/>
            <a:r>
              <a:rPr lang="pt-PT" altLang="pt-PT" sz="3600" dirty="0"/>
              <a:t>in den Bergen</a:t>
            </a:r>
          </a:p>
          <a:p>
            <a:pPr eaLnBrk="1" hangingPunct="1"/>
            <a:r>
              <a:rPr lang="pt-PT" altLang="pt-PT" sz="3600" dirty="0"/>
              <a:t>ins Gebirge</a:t>
            </a:r>
          </a:p>
          <a:p>
            <a:pPr eaLnBrk="1" hangingPunct="1"/>
            <a:r>
              <a:rPr lang="pt-PT" altLang="pt-PT" sz="3600" dirty="0">
                <a:solidFill>
                  <a:srgbClr val="FF3300"/>
                </a:solidFill>
              </a:rPr>
              <a:t>Was?</a:t>
            </a:r>
          </a:p>
          <a:p>
            <a:pPr eaLnBrk="1" hangingPunct="1"/>
            <a:r>
              <a:rPr lang="pt-PT" altLang="pt-PT" sz="3600" dirty="0"/>
              <a:t>auf einen Berg klettern</a:t>
            </a:r>
          </a:p>
          <a:p>
            <a:pPr eaLnBrk="1" hangingPunct="1"/>
            <a:r>
              <a:rPr lang="pt-PT" altLang="pt-PT" sz="3600" dirty="0"/>
              <a:t>Ski fahren </a:t>
            </a:r>
          </a:p>
        </p:txBody>
      </p:sp>
      <p:pic>
        <p:nvPicPr>
          <p:cNvPr id="2050" name="Picture 2" descr="Klettern in den Dolomiten ⛰️Sportklettern Südtirol | Seiser Alm">
            <a:extLst>
              <a:ext uri="{FF2B5EF4-FFF2-40B4-BE49-F238E27FC236}">
                <a16:creationId xmlns:a16="http://schemas.microsoft.com/office/drawing/2014/main" id="{8882F2C6-2852-0481-41FC-5E51DF82D09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88" y="548680"/>
            <a:ext cx="306169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as Zillertal – Ski-Berge zum Verlieben - besser länger leben">
            <a:extLst>
              <a:ext uri="{FF2B5EF4-FFF2-40B4-BE49-F238E27FC236}">
                <a16:creationId xmlns:a16="http://schemas.microsoft.com/office/drawing/2014/main" id="{2F4C9439-1C22-3534-9AF5-C236E4D2F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88" y="3060948"/>
            <a:ext cx="3061692" cy="281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plit orient="vert"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7">
            <a:extLst>
              <a:ext uri="{FF2B5EF4-FFF2-40B4-BE49-F238E27FC236}">
                <a16:creationId xmlns:a16="http://schemas.microsoft.com/office/drawing/2014/main" id="{17BB7C94-BF92-FD99-3DB3-291FC5EF8F8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16016" y="342900"/>
            <a:ext cx="4038600" cy="524634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PT" altLang="pt-PT" sz="3600" dirty="0">
                <a:solidFill>
                  <a:srgbClr val="33CC33"/>
                </a:solidFill>
              </a:rPr>
              <a:t>Wo?</a:t>
            </a:r>
          </a:p>
          <a:p>
            <a:pPr eaLnBrk="1" hangingPunct="1"/>
            <a:r>
              <a:rPr lang="pt-PT" altLang="pt-PT" sz="3600" dirty="0"/>
              <a:t>zu Hause</a:t>
            </a:r>
          </a:p>
          <a:p>
            <a:pPr eaLnBrk="1" hangingPunct="1"/>
            <a:r>
              <a:rPr lang="pt-PT" altLang="pt-PT" sz="3600" dirty="0"/>
              <a:t>auf Balkonien</a:t>
            </a:r>
          </a:p>
          <a:p>
            <a:pPr eaLnBrk="1" hangingPunct="1"/>
            <a:r>
              <a:rPr lang="pt-PT" altLang="pt-PT" sz="3600" dirty="0">
                <a:solidFill>
                  <a:srgbClr val="FF3300"/>
                </a:solidFill>
              </a:rPr>
              <a:t>Was?</a:t>
            </a:r>
            <a:endParaRPr lang="ar-EG" altLang="pt-PT" sz="3600" dirty="0">
              <a:solidFill>
                <a:srgbClr val="FF3300"/>
              </a:solidFill>
            </a:endParaRPr>
          </a:p>
          <a:p>
            <a:pPr eaLnBrk="1" hangingPunct="1"/>
            <a:r>
              <a:rPr lang="de-DE" altLang="pt-PT" sz="3600" dirty="0"/>
              <a:t>Faulenzen</a:t>
            </a:r>
          </a:p>
          <a:p>
            <a:pPr eaLnBrk="1" hangingPunct="1"/>
            <a:r>
              <a:rPr lang="de-DE" altLang="pt-PT" sz="3600" dirty="0"/>
              <a:t>Grillen</a:t>
            </a:r>
          </a:p>
          <a:p>
            <a:pPr eaLnBrk="1" hangingPunct="1"/>
            <a:r>
              <a:rPr lang="de-DE" altLang="pt-PT" sz="3600" dirty="0"/>
              <a:t>Schlafen</a:t>
            </a:r>
          </a:p>
          <a:p>
            <a:pPr eaLnBrk="1" hangingPunct="1"/>
            <a:endParaRPr lang="pt-PT" altLang="pt-PT" sz="3600" dirty="0"/>
          </a:p>
        </p:txBody>
      </p:sp>
      <p:pic>
        <p:nvPicPr>
          <p:cNvPr id="3074" name="Picture 2" descr="Gesund grillen: acht Tipps für ungetrübten Grillgenuss |  Verbraucherzentrale.de">
            <a:extLst>
              <a:ext uri="{FF2B5EF4-FFF2-40B4-BE49-F238E27FC236}">
                <a16:creationId xmlns:a16="http://schemas.microsoft.com/office/drawing/2014/main" id="{C65F0005-BAE5-3D1F-A50F-84CDC769F47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42900"/>
            <a:ext cx="309634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inschlafprobleme: Schlafmediziner verrät, was wirklich hilft | GQ Germany">
            <a:extLst>
              <a:ext uri="{FF2B5EF4-FFF2-40B4-BE49-F238E27FC236}">
                <a16:creationId xmlns:a16="http://schemas.microsoft.com/office/drawing/2014/main" id="{561C94C9-DC17-A56C-2C89-B8F240CF8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51" y="2348880"/>
            <a:ext cx="3073821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o gesund ist faulenzen">
            <a:extLst>
              <a:ext uri="{FF2B5EF4-FFF2-40B4-BE49-F238E27FC236}">
                <a16:creationId xmlns:a16="http://schemas.microsoft.com/office/drawing/2014/main" id="{8F403CA5-AED5-E083-FFD4-D87BFD5D7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34" y="4221088"/>
            <a:ext cx="3073821" cy="1882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plit orient="vert" dir="in"/>
  </p:transition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0</TotalTime>
  <Words>212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Gallery</vt:lpstr>
      <vt:lpstr>PowerPoint Presentation</vt:lpstr>
      <vt:lpstr>Was hast du in den Ferien machen ? -Ich kann ………….</vt:lpstr>
      <vt:lpstr>Wan hast du Ferien 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Concept Check     </vt:lpstr>
      <vt:lpstr>PowerPoint Presentation</vt:lpstr>
    </vt:vector>
  </TitlesOfParts>
  <Company>Isabel silva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Ferien</dc:title>
  <dc:creator>Isabel Silva</dc:creator>
  <cp:lastModifiedBy>HP</cp:lastModifiedBy>
  <cp:revision>18</cp:revision>
  <dcterms:created xsi:type="dcterms:W3CDTF">2007-11-14T13:49:51Z</dcterms:created>
  <dcterms:modified xsi:type="dcterms:W3CDTF">2023-09-14T08:13:27Z</dcterms:modified>
</cp:coreProperties>
</file>