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3" d="100"/>
          <a:sy n="63" d="100"/>
        </p:scale>
        <p:origin x="-126" y="-2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3173" y="-925"/>
            <a:ext cx="12195173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1089484" y="1730403"/>
            <a:ext cx="7531497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616370" y="2470926"/>
            <a:ext cx="8681508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96A1D-39AB-44B0-8EBE-CF2ED2F1248E}" type="datetimeFigureOut">
              <a:rPr lang="fr-FR" smtClean="0"/>
              <a:t>24/08/2023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A178A-6955-4714-BB4E-E128CD466CBF}" type="slidenum">
              <a:rPr lang="fr-FR" smtClean="0"/>
              <a:t>‹#›</a:t>
            </a:fld>
            <a:endParaRPr lang="fr-FR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133B6B2-F42D-1FDE-25F9-F4E122E23AB5}"/>
              </a:ext>
            </a:extLst>
          </p:cNvPr>
          <p:cNvSpPr txBox="1"/>
          <p:nvPr userDrawn="1"/>
        </p:nvSpPr>
        <p:spPr>
          <a:xfrm rot="20631368">
            <a:off x="38453" y="572975"/>
            <a:ext cx="1823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>
                    <a:lumMod val="65000"/>
                  </a:schemeClr>
                </a:solidFill>
              </a:rPr>
              <a:t>Madame </a:t>
            </a:r>
            <a:r>
              <a:rPr lang="fr-FR" dirty="0" err="1">
                <a:solidFill>
                  <a:schemeClr val="bg1">
                    <a:lumMod val="65000"/>
                  </a:schemeClr>
                </a:solidFill>
              </a:rPr>
              <a:t>Nevine</a:t>
            </a:r>
            <a:r>
              <a:rPr lang="fr-FR" dirty="0">
                <a:solidFill>
                  <a:schemeClr val="bg1">
                    <a:lumMod val="65000"/>
                  </a:schemeClr>
                </a:solidFill>
              </a:rPr>
              <a:t> 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96A1D-39AB-44B0-8EBE-CF2ED2F1248E}" type="datetimeFigureOut">
              <a:rPr lang="fr-FR" smtClean="0"/>
              <a:t>24/08/2023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A178A-6955-4714-BB4E-E128CD466CBF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96A1D-39AB-44B0-8EBE-CF2ED2F1248E}" type="datetimeFigureOut">
              <a:rPr lang="fr-FR" smtClean="0"/>
              <a:t>24/08/2023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A178A-6955-4714-BB4E-E128CD466CBF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96A1D-39AB-44B0-8EBE-CF2ED2F1248E}" type="datetimeFigureOut">
              <a:rPr lang="fr-FR" smtClean="0"/>
              <a:t>24/08/2023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A178A-6955-4714-BB4E-E128CD466CBF}" type="slidenum">
              <a:rPr lang="fr-FR" smtClean="0"/>
              <a:t>‹#›</a:t>
            </a:fld>
            <a:endParaRPr lang="fr-FR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AA11CEE-0389-9E88-AC1A-EA4CFB088D99}"/>
              </a:ext>
            </a:extLst>
          </p:cNvPr>
          <p:cNvSpPr txBox="1"/>
          <p:nvPr userDrawn="1"/>
        </p:nvSpPr>
        <p:spPr>
          <a:xfrm>
            <a:off x="440286" y="101652"/>
            <a:ext cx="1816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>
                    <a:lumMod val="65000"/>
                  </a:schemeClr>
                </a:solidFill>
              </a:rPr>
              <a:t>Madame </a:t>
            </a:r>
            <a:r>
              <a:rPr lang="fr-FR" dirty="0" err="1">
                <a:solidFill>
                  <a:schemeClr val="bg1">
                    <a:lumMod val="65000"/>
                  </a:schemeClr>
                </a:solidFill>
              </a:rPr>
              <a:t>Nevine</a:t>
            </a:r>
            <a:endParaRPr lang="fr-FR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3173" y="-925"/>
            <a:ext cx="12195173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092532" y="1726738"/>
            <a:ext cx="7534656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621536" y="2468304"/>
            <a:ext cx="8680704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96A1D-39AB-44B0-8EBE-CF2ED2F1248E}" type="datetimeFigureOut">
              <a:rPr lang="fr-FR" smtClean="0"/>
              <a:t>24/08/2023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A178A-6955-4714-BB4E-E128CD466CBF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097280"/>
            <a:ext cx="42672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6688" y="1097280"/>
            <a:ext cx="42672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96A1D-39AB-44B0-8EBE-CF2ED2F1248E}" type="datetimeFigureOut">
              <a:rPr lang="fr-FR" smtClean="0"/>
              <a:t>24/08/2023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A178A-6955-4714-BB4E-E128CD466CBF}" type="slidenum">
              <a:rPr lang="fr-FR" smtClean="0"/>
              <a:t>‹#›</a:t>
            </a:fld>
            <a:endParaRPr lang="fr-F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097280"/>
            <a:ext cx="42672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2200" y="1701848"/>
            <a:ext cx="42672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6688" y="1097280"/>
            <a:ext cx="42672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6688" y="1701848"/>
            <a:ext cx="42672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96A1D-39AB-44B0-8EBE-CF2ED2F1248E}" type="datetimeFigureOut">
              <a:rPr lang="fr-FR" smtClean="0"/>
              <a:t>24/08/2023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A178A-6955-4714-BB4E-E128CD466CBF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96A1D-39AB-44B0-8EBE-CF2ED2F1248E}" type="datetimeFigureOut">
              <a:rPr lang="fr-FR" smtClean="0"/>
              <a:t>24/08/2023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A178A-6955-4714-BB4E-E128CD466CBF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96A1D-39AB-44B0-8EBE-CF2ED2F1248E}" type="datetimeFigureOut">
              <a:rPr lang="fr-FR" smtClean="0"/>
              <a:t>24/08/2023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A178A-6955-4714-BB4E-E128CD466CBF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1720852" y="-1720850"/>
            <a:ext cx="6858000" cy="10299704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046573" y="1576104"/>
            <a:ext cx="694944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2737" y="2618913"/>
            <a:ext cx="507703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730605" y="2253385"/>
            <a:ext cx="7726347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96A1D-39AB-44B0-8EBE-CF2ED2F1248E}" type="datetimeFigureOut">
              <a:rPr lang="fr-FR" smtClean="0"/>
              <a:t>24/08/2023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7FA178A-6955-4714-BB4E-E128CD466CBF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705101" y="0"/>
            <a:ext cx="9486900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" y="5048250"/>
            <a:ext cx="4762500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94929" y="1717501"/>
            <a:ext cx="73152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524639" y="2180529"/>
            <a:ext cx="8128727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96A1D-39AB-44B0-8EBE-CF2ED2F1248E}" type="datetimeFigureOut">
              <a:rPr lang="fr-FR" smtClean="0"/>
              <a:t>24/08/2023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A178A-6955-4714-BB4E-E128CD466CBF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3175" y="5050633"/>
            <a:ext cx="4765676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3173" y="5051293"/>
            <a:ext cx="12195173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365760"/>
            <a:ext cx="1002792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100629"/>
            <a:ext cx="1002792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68224" y="5870448"/>
            <a:ext cx="2901696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D3496A1D-39AB-44B0-8EBE-CF2ED2F1248E}" type="datetimeFigureOut">
              <a:rPr lang="fr-FR" smtClean="0"/>
              <a:t>24/08/2023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90019" y="6285122"/>
            <a:ext cx="62992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01384" y="6170822"/>
            <a:ext cx="67056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C7FA178A-6955-4714-BB4E-E128CD466CBF}" type="slidenum">
              <a:rPr lang="fr-FR" smtClean="0"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73C17E8-3333-6BCD-7C24-132D7B7D25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3680" y="2691493"/>
            <a:ext cx="10993549" cy="1475013"/>
          </a:xfrm>
        </p:spPr>
        <p:txBody>
          <a:bodyPr/>
          <a:lstStyle/>
          <a:p>
            <a:r>
              <a:rPr lang="fr-FR" dirty="0">
                <a:solidFill>
                  <a:schemeClr val="tx1"/>
                </a:solidFill>
              </a:rPr>
              <a:t>            </a:t>
            </a:r>
            <a:r>
              <a:rPr lang="fr-FR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                 </a:t>
            </a:r>
            <a:r>
              <a:rPr lang="fr-FR" dirty="0">
                <a:solidFill>
                  <a:srgbClr val="FFC000"/>
                </a:solidFill>
              </a:rPr>
              <a:t>la négation</a:t>
            </a:r>
          </a:p>
        </p:txBody>
      </p:sp>
    </p:spTree>
    <p:extLst>
      <p:ext uri="{BB962C8B-B14F-4D97-AF65-F5344CB8AC3E}">
        <p14:creationId xmlns:p14="http://schemas.microsoft.com/office/powerpoint/2010/main" val="152657766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43B428E-1090-6D86-7467-56EA4ED6E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                       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3847196-810D-BD79-FD3C-B566ED971F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3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Comment transformer une phrase á la forme négative?</a:t>
            </a:r>
          </a:p>
          <a:p>
            <a:endParaRPr lang="fr-FR" sz="32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r>
              <a:rPr lang="fr-FR" sz="3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On ajoute </a:t>
            </a:r>
            <a:r>
              <a:rPr lang="fr-FR" sz="3200" dirty="0">
                <a:solidFill>
                  <a:srgbClr val="FF0000"/>
                </a:solidFill>
              </a:rPr>
              <a:t>ne pas </a:t>
            </a:r>
            <a:r>
              <a:rPr lang="fr-FR" sz="3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á la phrase. </a:t>
            </a:r>
          </a:p>
          <a:p>
            <a:pPr marL="0" indent="0">
              <a:buNone/>
            </a:pPr>
            <a:endParaRPr lang="fr-FR" sz="3200" dirty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0861472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2837BC1-1EE1-5702-892E-C5BA02CCAE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393" y="1286913"/>
            <a:ext cx="10753725" cy="3766185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fr-FR" sz="16000" u="sng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fr-FR" sz="16000" u="sng" dirty="0">
                <a:solidFill>
                  <a:srgbClr val="0070C0"/>
                </a:solidFill>
              </a:rPr>
              <a:t>Exemples : </a:t>
            </a:r>
          </a:p>
          <a:p>
            <a:pPr marL="0" indent="0">
              <a:buNone/>
            </a:pPr>
            <a:endParaRPr lang="fr-FR" sz="16000" u="sng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fr-FR" sz="16000" dirty="0">
                <a:solidFill>
                  <a:srgbClr val="0070C0"/>
                </a:solidFill>
              </a:rPr>
              <a:t>      1-  </a:t>
            </a:r>
            <a:r>
              <a:rPr lang="fr-FR" sz="16000" dirty="0" smtClean="0">
                <a:solidFill>
                  <a:srgbClr val="0070C0"/>
                </a:solidFill>
              </a:rPr>
              <a:t>Fouad </a:t>
            </a:r>
            <a:r>
              <a:rPr lang="fr-FR" sz="16000" dirty="0">
                <a:solidFill>
                  <a:srgbClr val="0070C0"/>
                </a:solidFill>
              </a:rPr>
              <a:t>regarde la télévision. </a:t>
            </a:r>
          </a:p>
          <a:p>
            <a:pPr marL="0" indent="0">
              <a:buNone/>
            </a:pPr>
            <a:endParaRPr lang="fr-FR" sz="160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fr-FR" sz="16000" dirty="0">
                <a:solidFill>
                  <a:srgbClr val="0070C0"/>
                </a:solidFill>
              </a:rPr>
              <a:t>     2-   </a:t>
            </a:r>
            <a:r>
              <a:rPr lang="fr-FR" sz="16000" dirty="0" smtClean="0">
                <a:solidFill>
                  <a:srgbClr val="0070C0"/>
                </a:solidFill>
              </a:rPr>
              <a:t>Fouad </a:t>
            </a:r>
            <a:r>
              <a:rPr lang="fr-FR" sz="16000" dirty="0">
                <a:solidFill>
                  <a:srgbClr val="FF0000"/>
                </a:solidFill>
              </a:rPr>
              <a:t>ne</a:t>
            </a:r>
            <a:r>
              <a:rPr lang="fr-FR" sz="16000" dirty="0">
                <a:solidFill>
                  <a:srgbClr val="0070C0"/>
                </a:solidFill>
              </a:rPr>
              <a:t> regarde </a:t>
            </a:r>
            <a:r>
              <a:rPr lang="fr-FR" sz="16000" dirty="0">
                <a:solidFill>
                  <a:srgbClr val="FF0000"/>
                </a:solidFill>
              </a:rPr>
              <a:t>pas</a:t>
            </a:r>
            <a:r>
              <a:rPr lang="fr-FR" sz="16000" dirty="0">
                <a:solidFill>
                  <a:srgbClr val="0070C0"/>
                </a:solidFill>
              </a:rPr>
              <a:t> la</a:t>
            </a:r>
          </a:p>
          <a:p>
            <a:pPr marL="0" indent="0">
              <a:buNone/>
            </a:pPr>
            <a:r>
              <a:rPr lang="fr-FR" sz="16000" dirty="0">
                <a:solidFill>
                  <a:srgbClr val="0070C0"/>
                </a:solidFill>
              </a:rPr>
              <a:t>           télévision.</a:t>
            </a:r>
            <a:r>
              <a:rPr lang="fr-FR" sz="3600" dirty="0">
                <a:solidFill>
                  <a:srgbClr val="0070C0"/>
                </a:solidFill>
              </a:rPr>
              <a:t>.         </a:t>
            </a:r>
          </a:p>
          <a:p>
            <a:pPr marL="0" indent="0">
              <a:buNone/>
            </a:pPr>
            <a:endParaRPr lang="fr-FR" sz="3600" dirty="0"/>
          </a:p>
          <a:p>
            <a:pPr marL="0" indent="0">
              <a:buNone/>
            </a:pPr>
            <a:endParaRPr lang="fr-FR" sz="3600" dirty="0"/>
          </a:p>
          <a:p>
            <a:pPr marL="0" indent="0">
              <a:buNone/>
            </a:pPr>
            <a:endParaRPr lang="fr-FR" sz="3600" dirty="0"/>
          </a:p>
          <a:p>
            <a:pPr marL="0" indent="0">
              <a:buNone/>
            </a:pPr>
            <a:endParaRPr lang="fr-FR" sz="36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E98B61F-ED41-F195-251C-6C815DA65D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603" b="3909"/>
          <a:stretch/>
        </p:blipFill>
        <p:spPr>
          <a:xfrm>
            <a:off x="8377299" y="4519236"/>
            <a:ext cx="2111086" cy="19524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3D0F375-C9ED-6F75-3150-EE675CD2CA7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1324"/>
          <a:stretch/>
        </p:blipFill>
        <p:spPr>
          <a:xfrm>
            <a:off x="8377299" y="1850184"/>
            <a:ext cx="3053195" cy="2105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472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AA09853-9FB6-9A82-E775-73A40E0309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sz="4000" dirty="0">
                <a:solidFill>
                  <a:schemeClr val="accent1"/>
                </a:solidFill>
              </a:rPr>
              <a:t>      </a:t>
            </a:r>
            <a:r>
              <a:rPr lang="fr-FR" sz="4000" dirty="0">
                <a:solidFill>
                  <a:srgbClr val="0070C0"/>
                </a:solidFill>
              </a:rPr>
              <a:t>1- Je fais le devoir.</a:t>
            </a:r>
          </a:p>
          <a:p>
            <a:pPr marL="0" indent="0">
              <a:buNone/>
            </a:pPr>
            <a:endParaRPr lang="fr-FR" sz="40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fr-FR" sz="4000" dirty="0">
                <a:solidFill>
                  <a:srgbClr val="0070C0"/>
                </a:solidFill>
              </a:rPr>
              <a:t>     2-  Je </a:t>
            </a:r>
            <a:r>
              <a:rPr lang="fr-FR" sz="4000" dirty="0">
                <a:solidFill>
                  <a:srgbClr val="FF0000"/>
                </a:solidFill>
              </a:rPr>
              <a:t>ne</a:t>
            </a:r>
            <a:r>
              <a:rPr lang="fr-FR" sz="4000" dirty="0">
                <a:solidFill>
                  <a:srgbClr val="0070C0"/>
                </a:solidFill>
              </a:rPr>
              <a:t> fais </a:t>
            </a:r>
            <a:r>
              <a:rPr lang="fr-FR" sz="4000" dirty="0">
                <a:solidFill>
                  <a:srgbClr val="FF0000"/>
                </a:solidFill>
              </a:rPr>
              <a:t>pas</a:t>
            </a:r>
            <a:r>
              <a:rPr lang="fr-FR" sz="4000" dirty="0">
                <a:solidFill>
                  <a:srgbClr val="0070C0"/>
                </a:solidFill>
              </a:rPr>
              <a:t> le devoir</a:t>
            </a:r>
            <a:r>
              <a:rPr lang="fr-FR" sz="4000" dirty="0">
                <a:solidFill>
                  <a:srgbClr val="FFC000"/>
                </a:solidFill>
              </a:rPr>
              <a:t>.                            </a:t>
            </a:r>
          </a:p>
          <a:p>
            <a:pPr marL="0" indent="0">
              <a:buNone/>
            </a:pPr>
            <a:endParaRPr lang="fr-FR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6DADE1F-69D4-FE15-6299-C9EF6B3F16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8997" y="1914622"/>
            <a:ext cx="2171700" cy="21050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FCC7C9C-1374-47C8-CA8B-DAAFBE0C2F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5159" y="4381598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92383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2A5497C-B34F-258E-68CA-8759989E6E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sz="2400" dirty="0">
                <a:solidFill>
                  <a:srgbClr val="FFC000"/>
                </a:solidFill>
              </a:rPr>
              <a:t>         </a:t>
            </a:r>
            <a:r>
              <a:rPr lang="fr-FR" sz="4000" dirty="0">
                <a:solidFill>
                  <a:srgbClr val="0070C0"/>
                </a:solidFill>
              </a:rPr>
              <a:t>1- Elle lit le livre.</a:t>
            </a:r>
          </a:p>
          <a:p>
            <a:pPr marL="0" indent="0">
              <a:buNone/>
            </a:pPr>
            <a:endParaRPr lang="fr-FR" sz="40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fr-FR" sz="4000" dirty="0">
                <a:solidFill>
                  <a:srgbClr val="0070C0"/>
                </a:solidFill>
              </a:rPr>
              <a:t>     2-  </a:t>
            </a:r>
            <a:r>
              <a:rPr lang="fr-FR" sz="4000" dirty="0" err="1">
                <a:solidFill>
                  <a:srgbClr val="0070C0"/>
                </a:solidFill>
              </a:rPr>
              <a:t>EIle</a:t>
            </a:r>
            <a:r>
              <a:rPr lang="fr-FR" sz="4000" dirty="0">
                <a:solidFill>
                  <a:srgbClr val="0070C0"/>
                </a:solidFill>
              </a:rPr>
              <a:t> </a:t>
            </a:r>
            <a:r>
              <a:rPr lang="fr-FR" sz="4000" dirty="0">
                <a:solidFill>
                  <a:srgbClr val="FF0000"/>
                </a:solidFill>
              </a:rPr>
              <a:t>ne</a:t>
            </a:r>
            <a:r>
              <a:rPr lang="fr-FR" sz="4000" dirty="0">
                <a:solidFill>
                  <a:srgbClr val="0070C0"/>
                </a:solidFill>
              </a:rPr>
              <a:t> lit </a:t>
            </a:r>
            <a:r>
              <a:rPr lang="fr-FR" sz="4000" dirty="0">
                <a:solidFill>
                  <a:srgbClr val="FF0000"/>
                </a:solidFill>
              </a:rPr>
              <a:t>pas</a:t>
            </a:r>
            <a:r>
              <a:rPr lang="fr-FR" sz="4000" dirty="0">
                <a:solidFill>
                  <a:srgbClr val="0070C0"/>
                </a:solidFill>
              </a:rPr>
              <a:t> le livre</a:t>
            </a:r>
            <a:r>
              <a:rPr lang="fr-FR" sz="4000" dirty="0">
                <a:solidFill>
                  <a:srgbClr val="FFC000"/>
                </a:solidFill>
              </a:rPr>
              <a:t>.</a:t>
            </a:r>
          </a:p>
          <a:p>
            <a:endParaRPr lang="fr-FR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D42DF6B-E9F1-292B-183C-1768ABF6A9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1465" y="1794503"/>
            <a:ext cx="1726712" cy="222514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C849301-980D-5BCC-05B9-D891C67B34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1603" y="4405640"/>
            <a:ext cx="3028950" cy="151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2614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916E970-F6FE-D9D5-5E41-468D09F89A2D}"/>
              </a:ext>
            </a:extLst>
          </p:cNvPr>
          <p:cNvSpPr/>
          <p:nvPr/>
        </p:nvSpPr>
        <p:spPr>
          <a:xfrm>
            <a:off x="4343231" y="711023"/>
            <a:ext cx="28955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</a:rPr>
              <a:t>Au revoir 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0070C0"/>
              </a:solidFill>
              <a:effectLst/>
            </a:endParaRPr>
          </a:p>
        </p:txBody>
      </p:sp>
      <p:pic>
        <p:nvPicPr>
          <p:cNvPr id="2050" name="Picture 2" descr="Top Au Revoir Stickers for Android &amp; iOS | Gfycat">
            <a:extLst>
              <a:ext uri="{FF2B5EF4-FFF2-40B4-BE49-F238E27FC236}">
                <a16:creationId xmlns:a16="http://schemas.microsoft.com/office/drawing/2014/main" xmlns="" id="{71491FBE-6F9A-0FE0-F431-A426E86BB4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7392" y="2233550"/>
            <a:ext cx="4480956" cy="4480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262398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66</TotalTime>
  <Words>75</Words>
  <Application>Microsoft Office PowerPoint</Application>
  <PresentationFormat>Custom</PresentationFormat>
  <Paragraphs>23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Angles</vt:lpstr>
      <vt:lpstr>                              la négation</vt:lpstr>
      <vt:lpstr>                        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négation</dc:title>
  <dc:creator>Neven Mansour Elleathy</dc:creator>
  <cp:lastModifiedBy>EL HUDA</cp:lastModifiedBy>
  <cp:revision>16</cp:revision>
  <dcterms:created xsi:type="dcterms:W3CDTF">2023-05-17T06:11:08Z</dcterms:created>
  <dcterms:modified xsi:type="dcterms:W3CDTF">2023-08-24T11:36:14Z</dcterms:modified>
</cp:coreProperties>
</file>