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58" r:id="rId2"/>
    <p:sldId id="264" r:id="rId3"/>
    <p:sldId id="280" r:id="rId4"/>
    <p:sldId id="281" r:id="rId5"/>
    <p:sldId id="285" r:id="rId6"/>
    <p:sldId id="291" r:id="rId7"/>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winkl" panose="020B060402020202020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7BC"/>
    <a:srgbClr val="A673AE"/>
    <a:srgbClr val="EC74A8"/>
    <a:srgbClr val="4DB1E3"/>
    <a:srgbClr val="18A0DB"/>
    <a:srgbClr val="DE1E5A"/>
    <a:srgbClr val="BC0105"/>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showGuides="1">
      <p:cViewPr varScale="1">
        <p:scale>
          <a:sx n="85" d="100"/>
          <a:sy n="85" d="100"/>
        </p:scale>
        <p:origin x="1406" y="62"/>
      </p:cViewPr>
      <p:guideLst>
        <p:guide orient="horz" pos="2160"/>
        <p:guide pos="2880"/>
        <p:guide pos="340"/>
        <p:guide orient="horz" pos="3952"/>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www.twinkl.co.uk/resources/ks2-writing/ks2-fiction/ks2-poetr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22B598F8-14A9-4FA6-8468-EE83FF910BEA}"/>
              </a:ext>
            </a:extLst>
          </p:cNvPr>
          <p:cNvSpPr/>
          <p:nvPr/>
        </p:nvSpPr>
        <p:spPr>
          <a:xfrm>
            <a:off x="3951215" y="5444455"/>
            <a:ext cx="1199625" cy="830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67090BB0-A21B-49E8-BC22-819E77D87FDD}"/>
              </a:ext>
            </a:extLst>
          </p:cNvPr>
          <p:cNvSpPr/>
          <p:nvPr/>
        </p:nvSpPr>
        <p:spPr>
          <a:xfrm>
            <a:off x="8506437" y="6157519"/>
            <a:ext cx="555070" cy="637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Poetry</a:t>
            </a:r>
          </a:p>
        </p:txBody>
      </p:sp>
      <p:sp>
        <p:nvSpPr>
          <p:cNvPr id="5" name="Rectangle 4"/>
          <p:cNvSpPr/>
          <p:nvPr/>
        </p:nvSpPr>
        <p:spPr>
          <a:xfrm>
            <a:off x="755650" y="1513946"/>
            <a:ext cx="7632700" cy="2215991"/>
          </a:xfrm>
          <a:prstGeom prst="rect">
            <a:avLst/>
          </a:prstGeom>
        </p:spPr>
        <p:txBody>
          <a:bodyPr wrap="square" lIns="0" tIns="0" rIns="0" bIns="0">
            <a:spAutoFit/>
          </a:bodyPr>
          <a:lstStyle/>
          <a:p>
            <a:pPr algn="just"/>
            <a:r>
              <a:rPr lang="en-GB" dirty="0"/>
              <a:t>Poetry is a form of literature and a very wide genre of writing. It is a form of imaginative writing that can be written by anybody. People choose to write poetry based on many different things. Expressing thoughts and feelings about something in a creative way is what poetry is all about. </a:t>
            </a:r>
          </a:p>
          <a:p>
            <a:pPr algn="just"/>
            <a:endParaRPr lang="en-GB" dirty="0"/>
          </a:p>
          <a:p>
            <a:pPr algn="just"/>
            <a:r>
              <a:rPr lang="en-GB" dirty="0"/>
              <a:t>The main aim of poetry is to involve and stimulate the thoughts of the reader. Poetry can connect with a reader on an emotional level too. </a:t>
            </a:r>
          </a:p>
          <a:p>
            <a:pPr algn="just"/>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97470" y="3931495"/>
            <a:ext cx="2875228" cy="3127841"/>
          </a:xfrm>
          <a:prstGeom prst="rect">
            <a:avLst/>
          </a:prstGeom>
        </p:spPr>
      </p:pic>
      <p:sp>
        <p:nvSpPr>
          <p:cNvPr id="6" name="Rectangle 5"/>
          <p:cNvSpPr/>
          <p:nvPr/>
        </p:nvSpPr>
        <p:spPr>
          <a:xfrm>
            <a:off x="658535" y="3583520"/>
            <a:ext cx="6497274" cy="1754326"/>
          </a:xfrm>
          <a:prstGeom prst="rect">
            <a:avLst/>
          </a:prstGeom>
        </p:spPr>
        <p:txBody>
          <a:bodyPr wrap="square">
            <a:spAutoFit/>
          </a:bodyPr>
          <a:lstStyle/>
          <a:p>
            <a:r>
              <a:rPr lang="en-GB" dirty="0"/>
              <a:t>Poetry has many different forms, and can be written in many different ways. They can be short or long, fun or sad, real or imagined, structured or unstructured, rhyming or not. There is a lot of freedom when writing poetry and because of this, the writer is able to express their thoughts and feelings in very unique ways. </a:t>
            </a:r>
          </a:p>
        </p:txBody>
      </p:sp>
      <p:sp>
        <p:nvSpPr>
          <p:cNvPr id="2" name="Rectangle 1">
            <a:hlinkClick r:id="rId3"/>
            <a:extLst>
              <a:ext uri="{FF2B5EF4-FFF2-40B4-BE49-F238E27FC236}">
                <a16:creationId xmlns:a16="http://schemas.microsoft.com/office/drawing/2014/main" id="{9F2E3F4F-38CB-454A-B60B-D4B981AAB740}"/>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Syllables </a:t>
            </a:r>
          </a:p>
        </p:txBody>
      </p:sp>
      <p:sp>
        <p:nvSpPr>
          <p:cNvPr id="3" name="TextBox 2"/>
          <p:cNvSpPr txBox="1"/>
          <p:nvPr/>
        </p:nvSpPr>
        <p:spPr>
          <a:xfrm>
            <a:off x="755650" y="1364145"/>
            <a:ext cx="7632700" cy="646331"/>
          </a:xfrm>
          <a:prstGeom prst="rect">
            <a:avLst/>
          </a:prstGeom>
          <a:noFill/>
        </p:spPr>
        <p:txBody>
          <a:bodyPr wrap="square" rtlCol="0">
            <a:spAutoFit/>
          </a:bodyPr>
          <a:lstStyle/>
          <a:p>
            <a:pPr algn="ctr"/>
            <a:r>
              <a:rPr lang="en-GB" dirty="0"/>
              <a:t>A syllable is a unit of written or spoken words. </a:t>
            </a:r>
            <a:br>
              <a:rPr lang="en-GB" dirty="0"/>
            </a:br>
            <a:r>
              <a:rPr lang="en-GB" dirty="0"/>
              <a:t>Syllables are broken up sounds that are used to create words. </a:t>
            </a:r>
          </a:p>
        </p:txBody>
      </p:sp>
      <p:sp>
        <p:nvSpPr>
          <p:cNvPr id="4" name="TextBox 3"/>
          <p:cNvSpPr txBox="1"/>
          <p:nvPr/>
        </p:nvSpPr>
        <p:spPr>
          <a:xfrm>
            <a:off x="662730" y="4233720"/>
            <a:ext cx="7905801" cy="1754326"/>
          </a:xfrm>
          <a:prstGeom prst="rect">
            <a:avLst/>
          </a:prstGeom>
          <a:noFill/>
        </p:spPr>
        <p:txBody>
          <a:bodyPr wrap="square" rtlCol="0">
            <a:spAutoFit/>
          </a:bodyPr>
          <a:lstStyle/>
          <a:p>
            <a:pPr algn="ctr">
              <a:lnSpc>
                <a:spcPct val="150000"/>
              </a:lnSpc>
            </a:pPr>
            <a:r>
              <a:rPr lang="en-GB" b="1" dirty="0"/>
              <a:t>Cat, (1) </a:t>
            </a:r>
            <a:endParaRPr lang="en-GB" dirty="0"/>
          </a:p>
          <a:p>
            <a:pPr algn="ctr">
              <a:lnSpc>
                <a:spcPct val="150000"/>
              </a:lnSpc>
            </a:pPr>
            <a:r>
              <a:rPr lang="en-GB" b="1" dirty="0"/>
              <a:t>Fluffy, (2) </a:t>
            </a:r>
            <a:endParaRPr lang="en-GB" dirty="0"/>
          </a:p>
          <a:p>
            <a:pPr algn="ctr">
              <a:lnSpc>
                <a:spcPct val="150000"/>
              </a:lnSpc>
            </a:pPr>
            <a:r>
              <a:rPr lang="en-GB" b="1" dirty="0"/>
              <a:t>Catches mice, (3) </a:t>
            </a:r>
            <a:endParaRPr lang="en-GB" dirty="0"/>
          </a:p>
          <a:p>
            <a:pPr algn="ctr">
              <a:lnSpc>
                <a:spcPct val="150000"/>
              </a:lnSpc>
            </a:pPr>
            <a:r>
              <a:rPr lang="en-GB" b="1" dirty="0"/>
              <a:t>My faithful pet. (4)</a:t>
            </a:r>
            <a:endParaRPr lang="en-GB" sz="2800" dirty="0"/>
          </a:p>
        </p:txBody>
      </p:sp>
      <p:sp>
        <p:nvSpPr>
          <p:cNvPr id="5" name="Rectangle 4"/>
          <p:cNvSpPr/>
          <p:nvPr/>
        </p:nvSpPr>
        <p:spPr>
          <a:xfrm>
            <a:off x="440419" y="3668967"/>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Look at the syllable pattern in this poem: </a:t>
            </a:r>
            <a:endParaRPr lang="en-GB" dirty="0"/>
          </a:p>
        </p:txBody>
      </p:sp>
      <p:sp>
        <p:nvSpPr>
          <p:cNvPr id="6" name="TextBox 5"/>
          <p:cNvSpPr txBox="1"/>
          <p:nvPr/>
        </p:nvSpPr>
        <p:spPr>
          <a:xfrm>
            <a:off x="755650" y="2161222"/>
            <a:ext cx="7632700" cy="646331"/>
          </a:xfrm>
          <a:prstGeom prst="rect">
            <a:avLst/>
          </a:prstGeom>
          <a:noFill/>
        </p:spPr>
        <p:txBody>
          <a:bodyPr wrap="square" rtlCol="0">
            <a:spAutoFit/>
          </a:bodyPr>
          <a:lstStyle/>
          <a:p>
            <a:pPr algn="ctr"/>
            <a:r>
              <a:rPr lang="en-GB" b="1" dirty="0"/>
              <a:t>One syllable = monosyllabic </a:t>
            </a:r>
            <a:endParaRPr lang="en-GB" dirty="0"/>
          </a:p>
          <a:p>
            <a:pPr algn="ctr"/>
            <a:r>
              <a:rPr lang="en-GB" b="1" dirty="0"/>
              <a:t>More than one syllable = polysyllabic </a:t>
            </a:r>
            <a:endParaRPr lang="en-GB" dirty="0"/>
          </a:p>
        </p:txBody>
      </p:sp>
      <p:sp>
        <p:nvSpPr>
          <p:cNvPr id="7" name="TextBox 6"/>
          <p:cNvSpPr txBox="1"/>
          <p:nvPr/>
        </p:nvSpPr>
        <p:spPr>
          <a:xfrm>
            <a:off x="755650" y="3002974"/>
            <a:ext cx="7632700" cy="369332"/>
          </a:xfrm>
          <a:prstGeom prst="rect">
            <a:avLst/>
          </a:prstGeom>
          <a:noFill/>
        </p:spPr>
        <p:txBody>
          <a:bodyPr wrap="square" rtlCol="0">
            <a:spAutoFit/>
          </a:bodyPr>
          <a:lstStyle/>
          <a:p>
            <a:pPr algn="ctr"/>
            <a:r>
              <a:rPr lang="en-GB" dirty="0"/>
              <a:t>Syllables are used in poetry to create rhythm. </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007" y="5275915"/>
            <a:ext cx="3984771" cy="997885"/>
          </a:xfrm>
          <a:prstGeom prst="rect">
            <a:avLst/>
          </a:prstGeom>
        </p:spPr>
      </p:pic>
      <p:sp>
        <p:nvSpPr>
          <p:cNvPr id="10" name="Rectangle 9">
            <a:hlinkClick r:id="rId3"/>
            <a:extLst>
              <a:ext uri="{FF2B5EF4-FFF2-40B4-BE49-F238E27FC236}">
                <a16:creationId xmlns:a16="http://schemas.microsoft.com/office/drawing/2014/main" id="{A70A0EEC-E7B0-43D2-83E6-2D1D7083C80D}"/>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591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42" presetClass="path" presetSubtype="0" accel="50000" decel="50000" fill="hold" nodeType="afterEffect">
                                  <p:stCondLst>
                                    <p:cond delay="0"/>
                                  </p:stCondLst>
                                  <p:childTnLst>
                                    <p:animMotion origin="layout" path="M 1.66667E-6 1.85185E-6 L 0.71805 0.00717 " pathEditMode="relative" rAng="0" ptsTypes="AA">
                                      <p:cBhvr>
                                        <p:cTn id="18" dur="2000" fill="hold"/>
                                        <p:tgtEl>
                                          <p:spTgt spid="8"/>
                                        </p:tgtEl>
                                        <p:attrNameLst>
                                          <p:attrName>ppt_x</p:attrName>
                                          <p:attrName>ppt_y</p:attrName>
                                        </p:attrNameLst>
                                      </p:cBhvr>
                                      <p:rCtr x="35903"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Verb</a:t>
            </a:r>
          </a:p>
        </p:txBody>
      </p:sp>
      <p:sp>
        <p:nvSpPr>
          <p:cNvPr id="3" name="TextBox 2"/>
          <p:cNvSpPr txBox="1"/>
          <p:nvPr/>
        </p:nvSpPr>
        <p:spPr>
          <a:xfrm>
            <a:off x="755650" y="1364145"/>
            <a:ext cx="7632700" cy="369332"/>
          </a:xfrm>
          <a:prstGeom prst="rect">
            <a:avLst/>
          </a:prstGeom>
          <a:noFill/>
        </p:spPr>
        <p:txBody>
          <a:bodyPr wrap="square" rtlCol="0">
            <a:spAutoFit/>
          </a:bodyPr>
          <a:lstStyle/>
          <a:p>
            <a:pPr algn="ctr"/>
            <a:r>
              <a:rPr lang="en-GB" b="1" dirty="0"/>
              <a:t>Verbs are doing words. They show actions within a sentence.</a:t>
            </a:r>
            <a:endParaRPr lang="en-GB" dirty="0"/>
          </a:p>
        </p:txBody>
      </p:sp>
      <p:sp>
        <p:nvSpPr>
          <p:cNvPr id="4" name="TextBox 3"/>
          <p:cNvSpPr txBox="1"/>
          <p:nvPr/>
        </p:nvSpPr>
        <p:spPr>
          <a:xfrm>
            <a:off x="575469" y="3540812"/>
            <a:ext cx="7993062" cy="1338828"/>
          </a:xfrm>
          <a:prstGeom prst="rect">
            <a:avLst/>
          </a:prstGeom>
          <a:noFill/>
        </p:spPr>
        <p:txBody>
          <a:bodyPr wrap="square" rtlCol="0">
            <a:spAutoFit/>
          </a:bodyPr>
          <a:lstStyle/>
          <a:p>
            <a:pPr algn="ctr">
              <a:lnSpc>
                <a:spcPct val="150000"/>
              </a:lnSpc>
            </a:pPr>
            <a:r>
              <a:rPr lang="en-GB" b="1" dirty="0"/>
              <a:t>The boy </a:t>
            </a:r>
            <a:r>
              <a:rPr lang="en-GB" b="1" dirty="0">
                <a:solidFill>
                  <a:srgbClr val="2CB7BC"/>
                </a:solidFill>
              </a:rPr>
              <a:t>ran</a:t>
            </a:r>
            <a:r>
              <a:rPr lang="en-GB" b="1" dirty="0"/>
              <a:t> along the shoreline. </a:t>
            </a:r>
            <a:endParaRPr lang="en-GB" dirty="0"/>
          </a:p>
          <a:p>
            <a:pPr algn="ctr">
              <a:lnSpc>
                <a:spcPct val="150000"/>
              </a:lnSpc>
            </a:pPr>
            <a:r>
              <a:rPr lang="en-GB" b="1" dirty="0"/>
              <a:t>The women </a:t>
            </a:r>
            <a:r>
              <a:rPr lang="en-GB" b="1" dirty="0">
                <a:solidFill>
                  <a:srgbClr val="2CB7BC"/>
                </a:solidFill>
              </a:rPr>
              <a:t>held</a:t>
            </a:r>
            <a:r>
              <a:rPr lang="en-GB" b="1" dirty="0"/>
              <a:t> her baby tightly. </a:t>
            </a:r>
            <a:endParaRPr lang="en-GB" dirty="0"/>
          </a:p>
          <a:p>
            <a:pPr algn="ctr">
              <a:lnSpc>
                <a:spcPct val="150000"/>
              </a:lnSpc>
            </a:pPr>
            <a:r>
              <a:rPr lang="en-GB" b="1" dirty="0"/>
              <a:t>It </a:t>
            </a:r>
            <a:r>
              <a:rPr lang="en-GB" b="1" dirty="0">
                <a:solidFill>
                  <a:srgbClr val="2CB7BC"/>
                </a:solidFill>
              </a:rPr>
              <a:t>followed</a:t>
            </a:r>
            <a:r>
              <a:rPr lang="en-GB" b="1" dirty="0"/>
              <a:t> her to school one day. </a:t>
            </a:r>
            <a:endParaRPr lang="en-GB" sz="2800" dirty="0"/>
          </a:p>
        </p:txBody>
      </p:sp>
      <p:sp>
        <p:nvSpPr>
          <p:cNvPr id="5" name="Rectangle 4"/>
          <p:cNvSpPr/>
          <p:nvPr/>
        </p:nvSpPr>
        <p:spPr>
          <a:xfrm>
            <a:off x="440419" y="2933892"/>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verbs: </a:t>
            </a:r>
            <a:endParaRPr lang="en-GB" dirty="0"/>
          </a:p>
        </p:txBody>
      </p:sp>
      <p:sp>
        <p:nvSpPr>
          <p:cNvPr id="7" name="TextBox 6"/>
          <p:cNvSpPr txBox="1"/>
          <p:nvPr/>
        </p:nvSpPr>
        <p:spPr>
          <a:xfrm>
            <a:off x="755650" y="1803122"/>
            <a:ext cx="7632700" cy="923330"/>
          </a:xfrm>
          <a:prstGeom prst="rect">
            <a:avLst/>
          </a:prstGeom>
          <a:noFill/>
        </p:spPr>
        <p:txBody>
          <a:bodyPr wrap="square" rtlCol="0">
            <a:spAutoFit/>
          </a:bodyPr>
          <a:lstStyle/>
          <a:p>
            <a:pPr algn="ctr"/>
            <a:r>
              <a:rPr lang="en-GB" dirty="0"/>
              <a:t>Verbs are used in poetry to create a range of effects. They are used to create more interesting sentences, and to help describe what different people and objects are doing. </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1579" y="4025723"/>
            <a:ext cx="1412532" cy="2931133"/>
          </a:xfrm>
          <a:prstGeom prst="rect">
            <a:avLst/>
          </a:prstGeom>
        </p:spPr>
      </p:pic>
      <p:sp>
        <p:nvSpPr>
          <p:cNvPr id="6" name="Rectangle 5">
            <a:hlinkClick r:id="rId3"/>
            <a:extLst>
              <a:ext uri="{FF2B5EF4-FFF2-40B4-BE49-F238E27FC236}">
                <a16:creationId xmlns:a16="http://schemas.microsoft.com/office/drawing/2014/main" id="{DDA43246-B914-4978-A4BA-C57ADA2526EC}"/>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70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34892" y="5831300"/>
            <a:ext cx="3313651" cy="1265024"/>
          </a:xfrm>
          <a:prstGeom prst="rect">
            <a:avLst/>
          </a:prstGeom>
        </p:spPr>
      </p:pic>
      <p:sp>
        <p:nvSpPr>
          <p:cNvPr id="2" name="Title 1"/>
          <p:cNvSpPr>
            <a:spLocks noGrp="1"/>
          </p:cNvSpPr>
          <p:nvPr>
            <p:ph type="title"/>
          </p:nvPr>
        </p:nvSpPr>
        <p:spPr/>
        <p:txBody>
          <a:bodyPr/>
          <a:lstStyle/>
          <a:p>
            <a:r>
              <a:rPr lang="en-GB" dirty="0"/>
              <a:t>Rhyme  </a:t>
            </a:r>
          </a:p>
        </p:txBody>
      </p:sp>
      <p:sp>
        <p:nvSpPr>
          <p:cNvPr id="4" name="TextBox 3"/>
          <p:cNvSpPr txBox="1"/>
          <p:nvPr/>
        </p:nvSpPr>
        <p:spPr>
          <a:xfrm>
            <a:off x="575469" y="3394411"/>
            <a:ext cx="7993062" cy="2862322"/>
          </a:xfrm>
          <a:prstGeom prst="rect">
            <a:avLst/>
          </a:prstGeom>
          <a:noFill/>
        </p:spPr>
        <p:txBody>
          <a:bodyPr wrap="square" rtlCol="0">
            <a:spAutoFit/>
          </a:bodyPr>
          <a:lstStyle/>
          <a:p>
            <a:pPr algn="ctr"/>
            <a:r>
              <a:rPr lang="en-GB" b="1" dirty="0"/>
              <a:t>Fright and night </a:t>
            </a:r>
            <a:endParaRPr lang="en-GB" dirty="0"/>
          </a:p>
          <a:p>
            <a:pPr algn="ctr"/>
            <a:r>
              <a:rPr lang="en-GB" b="1" dirty="0"/>
              <a:t>Would hood </a:t>
            </a:r>
            <a:endParaRPr lang="en-GB" dirty="0"/>
          </a:p>
          <a:p>
            <a:pPr algn="ctr"/>
            <a:r>
              <a:rPr lang="en-GB" b="1" dirty="0"/>
              <a:t>Should could </a:t>
            </a:r>
            <a:endParaRPr lang="en-GB" dirty="0"/>
          </a:p>
          <a:p>
            <a:pPr algn="ctr"/>
            <a:r>
              <a:rPr lang="en-GB" b="1" dirty="0"/>
              <a:t>Hail and pale </a:t>
            </a:r>
            <a:endParaRPr lang="en-GB" dirty="0"/>
          </a:p>
          <a:p>
            <a:pPr algn="ctr"/>
            <a:r>
              <a:rPr lang="en-GB" b="1" dirty="0"/>
              <a:t>Male and stale </a:t>
            </a:r>
            <a:endParaRPr lang="en-GB" dirty="0"/>
          </a:p>
          <a:p>
            <a:pPr algn="ctr"/>
            <a:r>
              <a:rPr lang="en-GB" b="1" dirty="0"/>
              <a:t>Air and fare </a:t>
            </a:r>
            <a:endParaRPr lang="en-GB" dirty="0"/>
          </a:p>
          <a:p>
            <a:pPr algn="ctr"/>
            <a:r>
              <a:rPr lang="en-GB" b="1" dirty="0"/>
              <a:t>Two and do </a:t>
            </a:r>
            <a:endParaRPr lang="en-GB" dirty="0"/>
          </a:p>
          <a:p>
            <a:pPr algn="ctr"/>
            <a:r>
              <a:rPr lang="en-GB" b="1" dirty="0"/>
              <a:t>Day and sway </a:t>
            </a:r>
            <a:endParaRPr lang="en-GB" dirty="0"/>
          </a:p>
          <a:p>
            <a:pPr algn="ctr"/>
            <a:r>
              <a:rPr lang="en-GB" b="1" dirty="0"/>
              <a:t>Pause and claws </a:t>
            </a:r>
            <a:endParaRPr lang="en-GB" dirty="0"/>
          </a:p>
          <a:p>
            <a:pPr algn="ctr"/>
            <a:r>
              <a:rPr lang="en-GB" b="1" dirty="0"/>
              <a:t>Bears and stairs</a:t>
            </a:r>
            <a:endParaRPr lang="en-GB" sz="2800" dirty="0"/>
          </a:p>
        </p:txBody>
      </p:sp>
      <p:sp>
        <p:nvSpPr>
          <p:cNvPr id="5" name="Rectangle 4"/>
          <p:cNvSpPr/>
          <p:nvPr/>
        </p:nvSpPr>
        <p:spPr>
          <a:xfrm>
            <a:off x="440419" y="2844606"/>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rhyme: </a:t>
            </a:r>
          </a:p>
        </p:txBody>
      </p:sp>
      <p:sp>
        <p:nvSpPr>
          <p:cNvPr id="7" name="TextBox 6"/>
          <p:cNvSpPr txBox="1"/>
          <p:nvPr/>
        </p:nvSpPr>
        <p:spPr>
          <a:xfrm>
            <a:off x="755650" y="1333722"/>
            <a:ext cx="7632700" cy="1477328"/>
          </a:xfrm>
          <a:prstGeom prst="rect">
            <a:avLst/>
          </a:prstGeom>
          <a:noFill/>
        </p:spPr>
        <p:txBody>
          <a:bodyPr wrap="square" rtlCol="0">
            <a:spAutoFit/>
          </a:bodyPr>
          <a:lstStyle/>
          <a:p>
            <a:pPr algn="ctr"/>
            <a:r>
              <a:rPr lang="en-GB" dirty="0"/>
              <a:t>Rhyme occurs when two words sound the same when spoken out loud. These words usually have the same ending sounds, </a:t>
            </a:r>
            <a:br>
              <a:rPr lang="en-GB" dirty="0"/>
            </a:br>
            <a:r>
              <a:rPr lang="en-GB" dirty="0"/>
              <a:t>however they don’t need to be spelt the same. </a:t>
            </a:r>
          </a:p>
          <a:p>
            <a:pPr algn="ctr"/>
            <a:r>
              <a:rPr lang="en-GB" dirty="0"/>
              <a:t>Rhyme is used in poetry to create something interesting to read. </a:t>
            </a:r>
            <a:br>
              <a:rPr lang="en-GB" dirty="0"/>
            </a:br>
            <a:r>
              <a:rPr lang="en-GB" dirty="0"/>
              <a:t>It is used to create a pattern within a poem.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638" y="4018747"/>
            <a:ext cx="1714634" cy="2424828"/>
          </a:xfrm>
          <a:prstGeom prst="rect">
            <a:avLst/>
          </a:prstGeom>
        </p:spPr>
      </p:pic>
      <p:sp>
        <p:nvSpPr>
          <p:cNvPr id="3" name="Rectangle 2">
            <a:hlinkClick r:id="rId4"/>
            <a:extLst>
              <a:ext uri="{FF2B5EF4-FFF2-40B4-BE49-F238E27FC236}">
                <a16:creationId xmlns:a16="http://schemas.microsoft.com/office/drawing/2014/main" id="{8A53A4D8-9748-417B-9DAB-186A0AF9F3B5}"/>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357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Stanza</a:t>
            </a:r>
          </a:p>
        </p:txBody>
      </p:sp>
      <p:sp>
        <p:nvSpPr>
          <p:cNvPr id="5" name="Rectangle 4"/>
          <p:cNvSpPr/>
          <p:nvPr/>
        </p:nvSpPr>
        <p:spPr>
          <a:xfrm>
            <a:off x="440419" y="3362296"/>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stanzas: </a:t>
            </a:r>
          </a:p>
        </p:txBody>
      </p:sp>
      <p:sp>
        <p:nvSpPr>
          <p:cNvPr id="7" name="TextBox 6"/>
          <p:cNvSpPr txBox="1"/>
          <p:nvPr/>
        </p:nvSpPr>
        <p:spPr>
          <a:xfrm>
            <a:off x="704995" y="1228098"/>
            <a:ext cx="7734009" cy="1200329"/>
          </a:xfrm>
          <a:prstGeom prst="rect">
            <a:avLst/>
          </a:prstGeom>
          <a:noFill/>
        </p:spPr>
        <p:txBody>
          <a:bodyPr wrap="square" rtlCol="0">
            <a:spAutoFit/>
          </a:bodyPr>
          <a:lstStyle/>
          <a:p>
            <a:pPr algn="ctr"/>
            <a:r>
              <a:rPr lang="en-GB" dirty="0"/>
              <a:t>A stanza is a group of lines gathered together by rhythmical pattern and meter. A stanza with four or more lines can be referred to as a verse. The length and pattern of a stanza decides what type of poem it is. Stanzas are made by leaving a blank space before and after it. </a:t>
            </a:r>
          </a:p>
        </p:txBody>
      </p:sp>
      <p:sp>
        <p:nvSpPr>
          <p:cNvPr id="6" name="TextBox 5"/>
          <p:cNvSpPr txBox="1"/>
          <p:nvPr/>
        </p:nvSpPr>
        <p:spPr>
          <a:xfrm>
            <a:off x="1325780" y="2381496"/>
            <a:ext cx="7734009" cy="1200329"/>
          </a:xfrm>
          <a:prstGeom prst="rect">
            <a:avLst/>
          </a:prstGeom>
          <a:noFill/>
        </p:spPr>
        <p:txBody>
          <a:bodyPr wrap="square" numCol="2" rtlCol="0">
            <a:spAutoFit/>
          </a:bodyPr>
          <a:lstStyle/>
          <a:p>
            <a:r>
              <a:rPr lang="en-GB" b="1" dirty="0"/>
              <a:t>Two lines = Couplet </a:t>
            </a:r>
            <a:endParaRPr lang="en-GB" dirty="0"/>
          </a:p>
          <a:p>
            <a:r>
              <a:rPr lang="en-GB" b="1" dirty="0"/>
              <a:t>Three lines = </a:t>
            </a:r>
            <a:r>
              <a:rPr lang="en-GB" b="1" dirty="0" err="1"/>
              <a:t>Tercet</a:t>
            </a:r>
            <a:endParaRPr lang="en-GB" b="1" dirty="0"/>
          </a:p>
          <a:p>
            <a:endParaRPr lang="en-GB" b="1" dirty="0"/>
          </a:p>
          <a:p>
            <a:r>
              <a:rPr lang="en-GB" b="1" dirty="0"/>
              <a:t> </a:t>
            </a:r>
            <a:endParaRPr lang="en-GB" dirty="0"/>
          </a:p>
          <a:p>
            <a:r>
              <a:rPr lang="en-GB" b="1" dirty="0"/>
              <a:t>Four lines = Quatrain </a:t>
            </a:r>
            <a:endParaRPr lang="en-GB" dirty="0"/>
          </a:p>
          <a:p>
            <a:r>
              <a:rPr lang="en-GB" b="1" dirty="0"/>
              <a:t>Five lines = </a:t>
            </a:r>
            <a:r>
              <a:rPr lang="en-GB" b="1" dirty="0" err="1"/>
              <a:t>Cinquain</a:t>
            </a:r>
            <a:r>
              <a:rPr lang="en-GB" b="1" dirty="0"/>
              <a:t> </a:t>
            </a:r>
            <a:endParaRPr lang="en-GB" dirty="0"/>
          </a:p>
        </p:txBody>
      </p:sp>
      <p:sp>
        <p:nvSpPr>
          <p:cNvPr id="8" name="TextBox 7"/>
          <p:cNvSpPr txBox="1"/>
          <p:nvPr/>
        </p:nvSpPr>
        <p:spPr>
          <a:xfrm>
            <a:off x="704995" y="2992964"/>
            <a:ext cx="7734009" cy="369332"/>
          </a:xfrm>
          <a:prstGeom prst="rect">
            <a:avLst/>
          </a:prstGeom>
          <a:noFill/>
        </p:spPr>
        <p:txBody>
          <a:bodyPr wrap="square" rtlCol="0">
            <a:spAutoFit/>
          </a:bodyPr>
          <a:lstStyle/>
          <a:p>
            <a:pPr algn="ctr"/>
            <a:r>
              <a:rPr lang="en-GB" dirty="0"/>
              <a:t>Stanzas are used in poetry to provide structure and form. </a:t>
            </a:r>
          </a:p>
        </p:txBody>
      </p:sp>
      <p:grpSp>
        <p:nvGrpSpPr>
          <p:cNvPr id="14" name="Group 13"/>
          <p:cNvGrpSpPr/>
          <p:nvPr/>
        </p:nvGrpSpPr>
        <p:grpSpPr>
          <a:xfrm>
            <a:off x="3355596" y="3951157"/>
            <a:ext cx="4093827" cy="1169551"/>
            <a:chOff x="3355596" y="3951157"/>
            <a:chExt cx="4093827" cy="1169551"/>
          </a:xfrm>
        </p:grpSpPr>
        <p:sp>
          <p:nvSpPr>
            <p:cNvPr id="3" name="TextBox 2"/>
            <p:cNvSpPr txBox="1"/>
            <p:nvPr/>
          </p:nvSpPr>
          <p:spPr>
            <a:xfrm>
              <a:off x="3355596" y="3951157"/>
              <a:ext cx="2432807" cy="1169551"/>
            </a:xfrm>
            <a:prstGeom prst="rect">
              <a:avLst/>
            </a:prstGeom>
            <a:ln w="28575">
              <a:solidFill>
                <a:srgbClr val="A673AE"/>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400" b="1" dirty="0"/>
                <a:t>I love to dance, </a:t>
              </a:r>
              <a:endParaRPr lang="en-GB" sz="1400" dirty="0"/>
            </a:p>
            <a:p>
              <a:pPr algn="ctr"/>
              <a:r>
                <a:rPr lang="en-GB" sz="1400" b="1" dirty="0"/>
                <a:t>I love to prance. </a:t>
              </a:r>
              <a:endParaRPr lang="en-GB" sz="1400" dirty="0"/>
            </a:p>
            <a:p>
              <a:pPr algn="ctr"/>
              <a:r>
                <a:rPr lang="en-GB" sz="1400" b="1" dirty="0"/>
                <a:t>What my heart would do, </a:t>
              </a:r>
              <a:endParaRPr lang="en-GB" sz="1400" dirty="0"/>
            </a:p>
            <a:p>
              <a:pPr algn="ctr"/>
              <a:r>
                <a:rPr lang="en-GB" sz="1400" b="1" dirty="0"/>
                <a:t>But be sad and blue, </a:t>
              </a:r>
              <a:endParaRPr lang="en-GB" sz="1400" dirty="0"/>
            </a:p>
            <a:p>
              <a:pPr algn="ctr"/>
              <a:r>
                <a:rPr lang="en-GB" sz="1400" b="1" dirty="0"/>
                <a:t>If I could not dance. </a:t>
              </a:r>
              <a:endParaRPr lang="en-GB" sz="1400" dirty="0"/>
            </a:p>
          </p:txBody>
        </p:sp>
        <p:sp>
          <p:nvSpPr>
            <p:cNvPr id="11" name="TextBox 10"/>
            <p:cNvSpPr txBox="1"/>
            <p:nvPr/>
          </p:nvSpPr>
          <p:spPr>
            <a:xfrm>
              <a:off x="5788403" y="4261607"/>
              <a:ext cx="1661020" cy="369332"/>
            </a:xfrm>
            <a:prstGeom prst="rect">
              <a:avLst/>
            </a:prstGeom>
            <a:noFill/>
          </p:spPr>
          <p:txBody>
            <a:bodyPr wrap="square" rtlCol="0">
              <a:spAutoFit/>
            </a:bodyPr>
            <a:lstStyle/>
            <a:p>
              <a:r>
                <a:rPr lang="en-GB" b="1" dirty="0">
                  <a:solidFill>
                    <a:srgbClr val="A673AE"/>
                  </a:solidFill>
                </a:rPr>
                <a:t>First Stanza</a:t>
              </a:r>
            </a:p>
          </p:txBody>
        </p:sp>
      </p:grpSp>
      <p:grpSp>
        <p:nvGrpSpPr>
          <p:cNvPr id="15" name="Group 14"/>
          <p:cNvGrpSpPr/>
          <p:nvPr/>
        </p:nvGrpSpPr>
        <p:grpSpPr>
          <a:xfrm>
            <a:off x="3355596" y="5194032"/>
            <a:ext cx="4387441" cy="954107"/>
            <a:chOff x="3355596" y="5194032"/>
            <a:chExt cx="4387441" cy="954107"/>
          </a:xfrm>
        </p:grpSpPr>
        <p:sp>
          <p:nvSpPr>
            <p:cNvPr id="10" name="TextBox 9"/>
            <p:cNvSpPr txBox="1"/>
            <p:nvPr/>
          </p:nvSpPr>
          <p:spPr>
            <a:xfrm>
              <a:off x="3355596" y="5194032"/>
              <a:ext cx="2432807" cy="954107"/>
            </a:xfrm>
            <a:prstGeom prst="rect">
              <a:avLst/>
            </a:prstGeom>
            <a:ln w="28575">
              <a:solidFill>
                <a:srgbClr val="A673AE"/>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400" b="1" dirty="0"/>
                <a:t>Dancing feels nice, </a:t>
              </a:r>
              <a:endParaRPr lang="en-GB" sz="1400" dirty="0"/>
            </a:p>
            <a:p>
              <a:pPr algn="ctr"/>
              <a:r>
                <a:rPr lang="en-GB" sz="1400" b="1" dirty="0"/>
                <a:t>But it come at a price. </a:t>
              </a:r>
              <a:endParaRPr lang="en-GB" sz="1400" dirty="0"/>
            </a:p>
            <a:p>
              <a:pPr algn="ctr"/>
              <a:r>
                <a:rPr lang="en-GB" sz="1400" b="1" dirty="0"/>
                <a:t>Dancing tutus and shoes </a:t>
              </a:r>
              <a:endParaRPr lang="en-GB" sz="1400" dirty="0"/>
            </a:p>
            <a:p>
              <a:pPr algn="ctr"/>
              <a:r>
                <a:rPr lang="en-GB" sz="1400" b="1" dirty="0"/>
                <a:t>My gosh you can’t lose! </a:t>
              </a:r>
              <a:endParaRPr lang="en-GB" sz="1100" dirty="0"/>
            </a:p>
          </p:txBody>
        </p:sp>
        <p:sp>
          <p:nvSpPr>
            <p:cNvPr id="12" name="TextBox 11"/>
            <p:cNvSpPr txBox="1"/>
            <p:nvPr/>
          </p:nvSpPr>
          <p:spPr>
            <a:xfrm>
              <a:off x="5788403" y="5431158"/>
              <a:ext cx="1954634" cy="369332"/>
            </a:xfrm>
            <a:prstGeom prst="rect">
              <a:avLst/>
            </a:prstGeom>
            <a:noFill/>
          </p:spPr>
          <p:txBody>
            <a:bodyPr wrap="square" rtlCol="0">
              <a:spAutoFit/>
            </a:bodyPr>
            <a:lstStyle/>
            <a:p>
              <a:r>
                <a:rPr lang="en-GB" b="1" dirty="0">
                  <a:solidFill>
                    <a:srgbClr val="A673AE"/>
                  </a:solidFill>
                </a:rPr>
                <a:t>Second Stanza</a:t>
              </a:r>
            </a:p>
          </p:txBody>
        </p:sp>
      </p:gr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8985" y="3409227"/>
            <a:ext cx="1517613" cy="2778937"/>
          </a:xfrm>
          <a:prstGeom prst="rect">
            <a:avLst/>
          </a:prstGeom>
        </p:spPr>
      </p:pic>
      <p:sp>
        <p:nvSpPr>
          <p:cNvPr id="4" name="Rectangle 3">
            <a:hlinkClick r:id="rId3"/>
            <a:extLst>
              <a:ext uri="{FF2B5EF4-FFF2-40B4-BE49-F238E27FC236}">
                <a16:creationId xmlns:a16="http://schemas.microsoft.com/office/drawing/2014/main" id="{6BA4B185-3154-455F-AB86-0EAE331BF630}"/>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43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215</TotalTime>
  <Words>538</Words>
  <Application>Microsoft Office PowerPoint</Application>
  <PresentationFormat>On-screen Show (4:3)</PresentationFormat>
  <Paragraphs>57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Twinkl</vt:lpstr>
      <vt:lpstr>Office Theme</vt:lpstr>
      <vt:lpstr>PowerPoint Presentation</vt:lpstr>
      <vt:lpstr>Poetry</vt:lpstr>
      <vt:lpstr>Using Syllables </vt:lpstr>
      <vt:lpstr>Verb</vt:lpstr>
      <vt:lpstr>Rhyme  </vt:lpstr>
      <vt:lpstr>Stanza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Maddison Wells</dc:creator>
  <cp:lastModifiedBy>LENOVO</cp:lastModifiedBy>
  <cp:revision>32</cp:revision>
  <dcterms:created xsi:type="dcterms:W3CDTF">2019-06-13T06:07:58Z</dcterms:created>
  <dcterms:modified xsi:type="dcterms:W3CDTF">2023-11-04T13:55:10Z</dcterms:modified>
</cp:coreProperties>
</file>