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20"/>
  </p:notesMasterIdLst>
  <p:handoutMasterIdLst>
    <p:handoutMasterId r:id="rId21"/>
  </p:handoutMasterIdLst>
  <p:sldIdLst>
    <p:sldId id="281" r:id="rId5"/>
    <p:sldId id="297" r:id="rId6"/>
    <p:sldId id="290" r:id="rId7"/>
    <p:sldId id="296" r:id="rId8"/>
    <p:sldId id="303" r:id="rId9"/>
    <p:sldId id="259" r:id="rId10"/>
    <p:sldId id="304" r:id="rId11"/>
    <p:sldId id="292" r:id="rId12"/>
    <p:sldId id="302" r:id="rId13"/>
    <p:sldId id="305" r:id="rId14"/>
    <p:sldId id="306" r:id="rId15"/>
    <p:sldId id="307" r:id="rId16"/>
    <p:sldId id="308" r:id="rId17"/>
    <p:sldId id="285" r:id="rId18"/>
    <p:sldId id="289"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1" autoAdjust="0"/>
    <p:restoredTop sz="93725" autoAdjust="0"/>
  </p:normalViewPr>
  <p:slideViewPr>
    <p:cSldViewPr showGuides="1">
      <p:cViewPr varScale="1">
        <p:scale>
          <a:sx n="74" d="100"/>
          <a:sy n="74" d="100"/>
        </p:scale>
        <p:origin x="270" y="72"/>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1/8/2024</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1/8/2024</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311895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6</a:t>
            </a:fld>
            <a:endParaRPr lang="en-US" dirty="0"/>
          </a:p>
        </p:txBody>
      </p:sp>
    </p:spTree>
    <p:extLst>
      <p:ext uri="{BB962C8B-B14F-4D97-AF65-F5344CB8AC3E}">
        <p14:creationId xmlns:p14="http://schemas.microsoft.com/office/powerpoint/2010/main" val="256269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8</a:t>
            </a:fld>
            <a:endParaRPr lang="en-US" dirty="0"/>
          </a:p>
        </p:txBody>
      </p:sp>
    </p:spTree>
    <p:extLst>
      <p:ext uri="{BB962C8B-B14F-4D97-AF65-F5344CB8AC3E}">
        <p14:creationId xmlns:p14="http://schemas.microsoft.com/office/powerpoint/2010/main" val="156096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dirty="0"/>
          </a:p>
        </p:txBody>
      </p:sp>
    </p:spTree>
    <p:extLst>
      <p:ext uri="{BB962C8B-B14F-4D97-AF65-F5344CB8AC3E}">
        <p14:creationId xmlns:p14="http://schemas.microsoft.com/office/powerpoint/2010/main" val="420346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7FAF0-53C7-8B48-9783-34AE5E291E62}"/>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xmlns="" id="{804C912F-EB93-9BC7-3E00-C8DC8A268ADF}"/>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9B2535-7063-6148-D540-F18004FFF427}"/>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5" name="Footer Placeholder 4">
            <a:extLst>
              <a:ext uri="{FF2B5EF4-FFF2-40B4-BE49-F238E27FC236}">
                <a16:creationId xmlns:a16="http://schemas.microsoft.com/office/drawing/2014/main" xmlns="" id="{B161978A-8911-E221-7657-0B67B716014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xmlns="" id="{7B701DE9-08B9-BA59-AEEF-A9D061E949A3}"/>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6217706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99053-E34D-434E-E224-4B5DA54967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264D331-C221-A5BD-4294-0DF0782191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6134A9-0C55-BF37-ABFC-E6437C57B332}"/>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5" name="Footer Placeholder 4">
            <a:extLst>
              <a:ext uri="{FF2B5EF4-FFF2-40B4-BE49-F238E27FC236}">
                <a16:creationId xmlns:a16="http://schemas.microsoft.com/office/drawing/2014/main" xmlns="" id="{1BFD74F9-CF93-A0BD-D024-F1A43598D947}"/>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xmlns="" id="{6B17F100-D818-2AEB-6E69-4EBD812A720D}"/>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082904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4FECD4-32C6-90EA-B8F9-B2069E535100}"/>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AD1CE42-CE6C-518E-50B4-B9BCD59F9AE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40081A-1FE8-764A-876B-3F92D927CEC8}"/>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5" name="Footer Placeholder 4">
            <a:extLst>
              <a:ext uri="{FF2B5EF4-FFF2-40B4-BE49-F238E27FC236}">
                <a16:creationId xmlns:a16="http://schemas.microsoft.com/office/drawing/2014/main" xmlns="" id="{2D8015B8-2130-0EF6-A511-49DA46522EAB}"/>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xmlns="" id="{36FDACB9-AFC6-AE88-0ED3-61CEBABB758B}"/>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42662812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344AB447-BDFD-4FA4-9A82-52202FFDC88D}"/>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xmlns="" id="{FADFEC34-EAD1-470C-B1D7-476DAA0BDC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xmlns="" id="{6FF142A7-701F-6940-8E95-0D4830D7641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xmlns=""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xmlns=""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xmlns=""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7875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xmlns="" id="{688A6A42-7A89-44E1-BBDF-14C2FD2245B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xmlns=""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1907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xmlns=""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1067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9698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xmlns=""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21806-F972-B521-6BCE-F30491EA3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27369A-B9C4-3E5C-1D7C-7158C8975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32A86C-1475-88BD-E8B0-965D304B6C33}"/>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5" name="Footer Placeholder 4">
            <a:extLst>
              <a:ext uri="{FF2B5EF4-FFF2-40B4-BE49-F238E27FC236}">
                <a16:creationId xmlns:a16="http://schemas.microsoft.com/office/drawing/2014/main" xmlns="" id="{D8977615-69CE-51D2-64D6-C586D0429812}"/>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xmlns="" id="{024BB1E5-F8D3-6F11-A069-E4AF0CC70BFC}"/>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2203257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45558-DCFA-D420-DB02-B4086DAA942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xmlns="" id="{EE70D07A-57CA-DB53-C972-8B1C7C8BCB5B}"/>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C20DA8-5514-BF7F-9BE5-0327B2DEA71B}"/>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5" name="Footer Placeholder 4">
            <a:extLst>
              <a:ext uri="{FF2B5EF4-FFF2-40B4-BE49-F238E27FC236}">
                <a16:creationId xmlns:a16="http://schemas.microsoft.com/office/drawing/2014/main" xmlns="" id="{17058058-A91A-A971-871A-F5CBD1362D9B}"/>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xmlns="" id="{DC7B2BD0-7C52-E8A9-C2DC-EBB4F0C8BCAF}"/>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39084936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B36BB3-C7EA-6FA7-9C78-026F2634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5702ED-01DB-1063-3A01-197CAE4F02CC}"/>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B0A337B-44AA-7097-F3C6-2429C6F6C4CD}"/>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3D3932-FC04-DAB5-1706-C3859D9779EE}"/>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6" name="Footer Placeholder 5">
            <a:extLst>
              <a:ext uri="{FF2B5EF4-FFF2-40B4-BE49-F238E27FC236}">
                <a16:creationId xmlns:a16="http://schemas.microsoft.com/office/drawing/2014/main" xmlns="" id="{F8B19360-09D1-FCD6-76BE-1C528ED03CA9}"/>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xmlns="" id="{2D918D97-6870-B3C5-9C29-42D44F8AD932}"/>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5032225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E7332-915C-8AF4-31E9-28263554BC34}"/>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FA4D9C8-492E-7DB9-B8E7-017D0902FFC4}"/>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5C48277-2259-1F7A-F01D-EA73EE80E8FE}"/>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6FB809-7630-115B-2EA1-F6F16A75CBF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C9BAAEE-8360-53B7-C819-A55C2CFFFF1E}"/>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AAD42A6-2449-DAFA-E35E-347DB47FF44E}"/>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8" name="Footer Placeholder 7">
            <a:extLst>
              <a:ext uri="{FF2B5EF4-FFF2-40B4-BE49-F238E27FC236}">
                <a16:creationId xmlns:a16="http://schemas.microsoft.com/office/drawing/2014/main" xmlns="" id="{D349E145-1269-12A5-571A-6683DCDC9776}"/>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xmlns="" id="{68B244CC-C63F-3B57-7F04-79EA63E1703A}"/>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6074633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C1FF9-21C9-EE97-B432-3E1A5E5BF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4EAE67B-C75D-C2D0-EA52-0A18A12AAD87}"/>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4" name="Footer Placeholder 3">
            <a:extLst>
              <a:ext uri="{FF2B5EF4-FFF2-40B4-BE49-F238E27FC236}">
                <a16:creationId xmlns:a16="http://schemas.microsoft.com/office/drawing/2014/main" xmlns="" id="{06DC1195-0CD8-ECC9-BF39-CBED50BF5F27}"/>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xmlns="" id="{C8933D4E-B5ED-296D-BD0E-CCDE53B9C626}"/>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2528955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69C8D8-9F81-F87B-E6A8-11D00FCBBCAE}"/>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3" name="Footer Placeholder 2">
            <a:extLst>
              <a:ext uri="{FF2B5EF4-FFF2-40B4-BE49-F238E27FC236}">
                <a16:creationId xmlns:a16="http://schemas.microsoft.com/office/drawing/2014/main" xmlns="" id="{F8F092DB-500F-A449-9CFF-B4833D5EF01F}"/>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xmlns="" id="{86DECF51-A845-E66D-04D0-3591A66F5652}"/>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7277491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080EE-7424-0006-FD4E-5BC2A55E9D5E}"/>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xmlns="" id="{A59C29C4-2F45-8EBA-1A81-291161C3A96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3149AFD-7A48-3D9E-3FD4-BEAC293B4E9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5B26483-FC01-09FE-BCDC-13ED1F14AFD7}"/>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6" name="Footer Placeholder 5">
            <a:extLst>
              <a:ext uri="{FF2B5EF4-FFF2-40B4-BE49-F238E27FC236}">
                <a16:creationId xmlns:a16="http://schemas.microsoft.com/office/drawing/2014/main" xmlns="" id="{C407B6DD-656A-C33A-6C53-C4F5B5CBD61D}"/>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xmlns="" id="{D60FA1DC-7679-301E-692C-884F5EA4312A}"/>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34588633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DE862-3273-D0F3-A1EB-EE57A6DCDDC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xmlns="" id="{DDAC1DBA-A474-A14B-18FE-F22235F7BB65}"/>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xmlns="" id="{D69B97A0-2923-B1E0-B024-97AA4460A7A8}"/>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1C50A6-B55D-792C-1921-5DDD106FD22A}"/>
              </a:ext>
            </a:extLst>
          </p:cNvPr>
          <p:cNvSpPr>
            <a:spLocks noGrp="1"/>
          </p:cNvSpPr>
          <p:nvPr>
            <p:ph type="dt" sz="half" idx="10"/>
          </p:nvPr>
        </p:nvSpPr>
        <p:spPr/>
        <p:txBody>
          <a:bodyPr/>
          <a:lstStyle/>
          <a:p>
            <a:fld id="{859468AF-EFCF-4AAD-ACF4-3BA83EC4AF4E}" type="datetime1">
              <a:rPr lang="en-US" smtClean="0"/>
              <a:pPr/>
              <a:t>1/8/2024</a:t>
            </a:fld>
            <a:endParaRPr lang="en-US" dirty="0"/>
          </a:p>
        </p:txBody>
      </p:sp>
      <p:sp>
        <p:nvSpPr>
          <p:cNvPr id="6" name="Footer Placeholder 5">
            <a:extLst>
              <a:ext uri="{FF2B5EF4-FFF2-40B4-BE49-F238E27FC236}">
                <a16:creationId xmlns:a16="http://schemas.microsoft.com/office/drawing/2014/main" xmlns="" id="{D90A0D58-C91A-6459-3E22-F4333C06EE07}"/>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xmlns="" id="{481AFF37-D650-5F9E-98AC-EE71F2308EA9}"/>
              </a:ext>
            </a:extLst>
          </p:cNvPr>
          <p:cNvSpPr>
            <a:spLocks noGrp="1"/>
          </p:cNvSpPr>
          <p:nvPr>
            <p:ph type="sldNum" sz="quarter" idx="12"/>
          </p:nvPr>
        </p:nvSpPr>
        <p:spPr/>
        <p:txBody>
          <a:body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3688451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425040D-830E-AD25-8BFA-48C876CA1510}"/>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4806098-E945-302B-3F8E-7F889B30A8CB}"/>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75CF98-B1CE-3F45-CA28-8D64D7B85BB1}"/>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468AF-EFCF-4AAD-ACF4-3BA83EC4AF4E}" type="datetime1">
              <a:rPr lang="en-US" smtClean="0"/>
              <a:pPr/>
              <a:t>1/8/2024</a:t>
            </a:fld>
            <a:endParaRPr lang="en-US" dirty="0"/>
          </a:p>
        </p:txBody>
      </p:sp>
      <p:sp>
        <p:nvSpPr>
          <p:cNvPr id="5" name="Footer Placeholder 4">
            <a:extLst>
              <a:ext uri="{FF2B5EF4-FFF2-40B4-BE49-F238E27FC236}">
                <a16:creationId xmlns:a16="http://schemas.microsoft.com/office/drawing/2014/main" xmlns="" id="{5BF77052-4431-BB4F-A6FC-5DC4D35440F8}"/>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xmlns="" id="{AFDD3992-260B-2F30-1150-B095803D0445}"/>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9803943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01" r:id="rId16"/>
    <p:sldLayoutId id="214748370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body" sz="quarter" idx="10"/>
          </p:nvPr>
        </p:nvSpPr>
        <p:spPr>
          <a:xfrm>
            <a:off x="4214813" y="1099458"/>
            <a:ext cx="3757612" cy="609600"/>
          </a:xfrm>
        </p:spPr>
        <p:txBody>
          <a:bodyPr>
            <a:normAutofit/>
          </a:bodyPr>
          <a:lstStyle/>
          <a:p>
            <a:pPr algn="ctr">
              <a:lnSpc>
                <a:spcPct val="100000"/>
              </a:lnSpc>
            </a:pPr>
            <a:r>
              <a:rPr lang="en-US" sz="2000" b="1" dirty="0">
                <a:solidFill>
                  <a:schemeClr val="accent1"/>
                </a:solidFill>
                <a:latin typeface="Times New Roman" panose="02020603050405020304" pitchFamily="18" charset="0"/>
                <a:cs typeface="Times New Roman" panose="02020603050405020304" pitchFamily="18" charset="0"/>
              </a:rPr>
              <a:t>Reading for annotation</a:t>
            </a:r>
          </a:p>
        </p:txBody>
      </p:sp>
      <p:sp>
        <p:nvSpPr>
          <p:cNvPr id="6" name="Text Placeholder 5">
            <a:extLst>
              <a:ext uri="{FF2B5EF4-FFF2-40B4-BE49-F238E27FC236}">
                <a16:creationId xmlns:a16="http://schemas.microsoft.com/office/drawing/2014/main" xmlns="" id="{C48CFC9F-74F4-A951-5062-E42299FB6780}"/>
              </a:ext>
            </a:extLst>
          </p:cNvPr>
          <p:cNvSpPr>
            <a:spLocks noGrp="1"/>
          </p:cNvSpPr>
          <p:nvPr>
            <p:ph type="body" sz="quarter" idx="11"/>
          </p:nvPr>
        </p:nvSpPr>
        <p:spPr>
          <a:xfrm>
            <a:off x="4177505" y="5562600"/>
            <a:ext cx="3757612" cy="609600"/>
          </a:xfrm>
        </p:spPr>
        <p:txBody>
          <a:bodyPr/>
          <a:lstStyle/>
          <a:p>
            <a:r>
              <a:rPr lang="en-US" dirty="0"/>
              <a:t>Year 8</a:t>
            </a:r>
          </a:p>
        </p:txBody>
      </p:sp>
      <p:sp>
        <p:nvSpPr>
          <p:cNvPr id="2" name="Title 1">
            <a:extLst>
              <a:ext uri="{FF2B5EF4-FFF2-40B4-BE49-F238E27FC236}">
                <a16:creationId xmlns:a16="http://schemas.microsoft.com/office/drawing/2014/main" xmlns="" id="{0F7DEB8F-68B5-45C7-B2E2-C7CEA0B52A93}"/>
              </a:ext>
            </a:extLst>
          </p:cNvPr>
          <p:cNvSpPr>
            <a:spLocks noGrp="1"/>
          </p:cNvSpPr>
          <p:nvPr>
            <p:ph type="title"/>
          </p:nvPr>
        </p:nvSpPr>
        <p:spPr>
          <a:xfrm>
            <a:off x="3351212" y="2133601"/>
            <a:ext cx="5410199" cy="2709862"/>
          </a:xfrm>
        </p:spPr>
        <p:txBody>
          <a:bodyPr>
            <a:normAutofit fontScale="90000"/>
          </a:bodyPr>
          <a:lstStyle/>
          <a:p>
            <a:r>
              <a:rPr lang="en-US" dirty="0"/>
              <a:t>2021</a:t>
            </a:r>
            <a:br>
              <a:rPr lang="en-US" dirty="0"/>
            </a:br>
            <a:r>
              <a:rPr lang="en-US" dirty="0"/>
              <a:t>April</a:t>
            </a:r>
            <a:br>
              <a:rPr lang="en-US" dirty="0"/>
            </a:br>
            <a:r>
              <a:rPr lang="en-US" sz="6000" dirty="0"/>
              <a:t>Paper 2</a:t>
            </a:r>
            <a:r>
              <a:rPr lang="en-US" dirty="0"/>
              <a:t>-</a:t>
            </a:r>
            <a:br>
              <a:rPr lang="en-US" dirty="0"/>
            </a:br>
            <a:r>
              <a:rPr lang="en-US" sz="6000" dirty="0"/>
              <a:t>p. </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8B4B331-A149-F832-7232-B769C2625E30}"/>
              </a:ext>
            </a:extLst>
          </p:cNvPr>
          <p:cNvSpPr>
            <a:spLocks noGrp="1"/>
          </p:cNvSpPr>
          <p:nvPr>
            <p:ph idx="1"/>
          </p:nvPr>
        </p:nvSpPr>
        <p:spPr>
          <a:xfrm>
            <a:off x="684212" y="457200"/>
            <a:ext cx="11241087" cy="4470400"/>
          </a:xfrm>
        </p:spPr>
        <p:txBody>
          <a:bodyPr>
            <a:noAutofit/>
          </a:bodyPr>
          <a:lstStyle/>
          <a:p>
            <a:pPr marL="0" indent="0">
              <a:buNone/>
            </a:pPr>
            <a:r>
              <a:rPr lang="en-US" sz="3200" b="0" i="0" dirty="0">
                <a:solidFill>
                  <a:srgbClr val="000000"/>
                </a:solidFill>
                <a:effectLst/>
                <a:latin typeface="Arial" panose="020B0604020202020204" pitchFamily="34" charset="0"/>
              </a:rPr>
              <a:t>I knew then I had to have a house. A real house. One I could point to. But this isn’t it. The house on Mango Street isn’t it. For the time being, Mama says. </a:t>
            </a:r>
            <a:r>
              <a:rPr lang="en-US" sz="3200" b="1" i="0" dirty="0">
                <a:solidFill>
                  <a:srgbClr val="00B050"/>
                </a:solidFill>
                <a:effectLst/>
                <a:latin typeface="Arial" panose="020B0604020202020204" pitchFamily="34" charset="0"/>
              </a:rPr>
              <a:t>Temporary</a:t>
            </a:r>
            <a:r>
              <a:rPr lang="en-US" sz="3200" b="0" i="0" dirty="0">
                <a:solidFill>
                  <a:srgbClr val="000000"/>
                </a:solidFill>
                <a:effectLst/>
                <a:latin typeface="Arial" panose="020B0604020202020204" pitchFamily="34" charset="0"/>
              </a:rPr>
              <a:t>, says Papa. But I know how those things go.</a:t>
            </a:r>
          </a:p>
          <a:p>
            <a:pPr marL="0" indent="0">
              <a:buNone/>
            </a:pPr>
            <a:r>
              <a:rPr lang="en-US" sz="3200" b="1" i="0" dirty="0">
                <a:solidFill>
                  <a:srgbClr val="000000"/>
                </a:solidFill>
                <a:effectLst/>
                <a:latin typeface="Arial" panose="020B0604020202020204" pitchFamily="34" charset="0"/>
              </a:rPr>
              <a:t>Hairs</a:t>
            </a:r>
          </a:p>
          <a:p>
            <a:pPr marL="0" indent="0">
              <a:buNone/>
            </a:pPr>
            <a:r>
              <a:rPr lang="en-US" sz="3200" b="0" i="0" dirty="0">
                <a:solidFill>
                  <a:srgbClr val="000000"/>
                </a:solidFill>
                <a:effectLst/>
                <a:latin typeface="Arial" panose="020B0604020202020204" pitchFamily="34" charset="0"/>
              </a:rPr>
              <a:t>Everybody in our family has different hair. My Papa’s hair is like a broom, all up in the air. And me, my hair is lazy. It never obeys barrettes or bands. Carlos’ hair is thick and straight. He doesn’t need to comb it. </a:t>
            </a:r>
            <a:r>
              <a:rPr lang="en-US" sz="3200" b="0" i="0" dirty="0" err="1">
                <a:solidFill>
                  <a:srgbClr val="000000"/>
                </a:solidFill>
                <a:effectLst/>
                <a:latin typeface="Arial" panose="020B0604020202020204" pitchFamily="34" charset="0"/>
              </a:rPr>
              <a:t>Nenny’s</a:t>
            </a:r>
            <a:r>
              <a:rPr lang="en-US" sz="3200" b="0" i="0" dirty="0">
                <a:solidFill>
                  <a:srgbClr val="000000"/>
                </a:solidFill>
                <a:effectLst/>
                <a:latin typeface="Arial" panose="020B0604020202020204" pitchFamily="34" charset="0"/>
              </a:rPr>
              <a:t> hair is slippery – slides out of your hand. And Kiki, who is the youngest, has hair like fur.</a:t>
            </a:r>
          </a:p>
          <a:p>
            <a:pPr marL="0" indent="0">
              <a:buNone/>
            </a:pPr>
            <a:r>
              <a:rPr lang="en-US" sz="3200" dirty="0"/>
              <a:t/>
            </a:r>
            <a:br>
              <a:rPr lang="en-US" sz="3200" dirty="0"/>
            </a:br>
            <a:endParaRPr lang="en-US" sz="3200" dirty="0"/>
          </a:p>
        </p:txBody>
      </p:sp>
    </p:spTree>
    <p:extLst>
      <p:ext uri="{BB962C8B-B14F-4D97-AF65-F5344CB8AC3E}">
        <p14:creationId xmlns:p14="http://schemas.microsoft.com/office/powerpoint/2010/main" val="213856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E2E2A3-E3EA-6C65-D4BF-36F401D80873}"/>
              </a:ext>
            </a:extLst>
          </p:cNvPr>
          <p:cNvSpPr>
            <a:spLocks noGrp="1"/>
          </p:cNvSpPr>
          <p:nvPr>
            <p:ph idx="1"/>
          </p:nvPr>
        </p:nvSpPr>
        <p:spPr>
          <a:xfrm>
            <a:off x="1217612" y="381000"/>
            <a:ext cx="9336087" cy="4953000"/>
          </a:xfrm>
          <a:solidFill>
            <a:schemeClr val="bg1"/>
          </a:solidFill>
        </p:spPr>
        <p:txBody>
          <a:bodyPr>
            <a:normAutofit fontScale="47500" lnSpcReduction="20000"/>
          </a:bodyPr>
          <a:lstStyle/>
          <a:p>
            <a:pPr marL="0" indent="0">
              <a:lnSpc>
                <a:spcPct val="120000"/>
              </a:lnSpc>
              <a:buNone/>
            </a:pPr>
            <a:r>
              <a:rPr lang="en-US" sz="4600" dirty="0">
                <a:solidFill>
                  <a:srgbClr val="000000"/>
                </a:solidFill>
                <a:latin typeface="Times New Roman" panose="02020603050405020304" pitchFamily="18" charset="0"/>
                <a:cs typeface="Times New Roman" panose="02020603050405020304" pitchFamily="18" charset="0"/>
              </a:rPr>
              <a:t>But my mother’s hair, my mother’s hair, </a:t>
            </a:r>
            <a:r>
              <a:rPr lang="en-US" sz="4600" dirty="0">
                <a:solidFill>
                  <a:srgbClr val="C00000"/>
                </a:solidFill>
                <a:latin typeface="Times New Roman" panose="02020603050405020304" pitchFamily="18" charset="0"/>
                <a:cs typeface="Times New Roman" panose="02020603050405020304" pitchFamily="18" charset="0"/>
              </a:rPr>
              <a:t>like little rosettes, like little candy </a:t>
            </a:r>
            <a:r>
              <a:rPr lang="en-US" sz="4600" dirty="0">
                <a:solidFill>
                  <a:srgbClr val="000000"/>
                </a:solidFill>
                <a:latin typeface="Times New Roman" panose="02020603050405020304" pitchFamily="18" charset="0"/>
                <a:cs typeface="Times New Roman" panose="02020603050405020304" pitchFamily="18" charset="0"/>
              </a:rPr>
              <a:t>circles all curly and pretty because she pinned it in pin curls all day, sweet to put your nose into when she is </a:t>
            </a:r>
            <a:r>
              <a:rPr lang="en-US" sz="4600" dirty="0">
                <a:solidFill>
                  <a:srgbClr val="C00000"/>
                </a:solidFill>
                <a:latin typeface="Times New Roman" panose="02020603050405020304" pitchFamily="18" charset="0"/>
                <a:cs typeface="Times New Roman" panose="02020603050405020304" pitchFamily="18" charset="0"/>
              </a:rPr>
              <a:t>holding you, holding </a:t>
            </a:r>
            <a:r>
              <a:rPr lang="en-US" sz="4600" dirty="0">
                <a:solidFill>
                  <a:srgbClr val="000000"/>
                </a:solidFill>
                <a:latin typeface="Times New Roman" panose="02020603050405020304" pitchFamily="18" charset="0"/>
                <a:cs typeface="Times New Roman" panose="02020603050405020304" pitchFamily="18" charset="0"/>
              </a:rPr>
              <a:t>you and you feel safe, is the warm smell of bread before you bake it, is the smell when she makes room for you on her side of the bed still warm with her skin, and you sleep near her, the rain outside falling and Papa </a:t>
            </a:r>
            <a:r>
              <a:rPr lang="en-US" sz="4600" dirty="0">
                <a:solidFill>
                  <a:srgbClr val="00B050"/>
                </a:solidFill>
                <a:latin typeface="Times New Roman" panose="02020603050405020304" pitchFamily="18" charset="0"/>
                <a:cs typeface="Times New Roman" panose="02020603050405020304" pitchFamily="18" charset="0"/>
              </a:rPr>
              <a:t>snoring</a:t>
            </a:r>
            <a:r>
              <a:rPr lang="en-US" sz="4600" dirty="0">
                <a:solidFill>
                  <a:srgbClr val="000000"/>
                </a:solidFill>
                <a:latin typeface="Times New Roman" panose="02020603050405020304" pitchFamily="18" charset="0"/>
                <a:cs typeface="Times New Roman" panose="02020603050405020304" pitchFamily="18" charset="0"/>
              </a:rPr>
              <a:t>. The snoring, the rain, and Mama’s hair that smells like bread.</a:t>
            </a:r>
          </a:p>
          <a:p>
            <a:pPr marL="0" indent="0">
              <a:lnSpc>
                <a:spcPct val="120000"/>
              </a:lnSpc>
              <a:buNone/>
            </a:pPr>
            <a:endParaRPr lang="en-US" sz="4600" dirty="0">
              <a:solidFill>
                <a:srgbClr val="000000"/>
              </a:solidFill>
              <a:latin typeface="Times New Roman" panose="02020603050405020304" pitchFamily="18" charset="0"/>
              <a:cs typeface="Times New Roman" panose="02020603050405020304" pitchFamily="18" charset="0"/>
            </a:endParaRPr>
          </a:p>
          <a:p>
            <a:pPr marL="0" indent="0">
              <a:lnSpc>
                <a:spcPct val="120000"/>
              </a:lnSpc>
              <a:buNone/>
            </a:pPr>
            <a:r>
              <a:rPr lang="en-US" sz="4600" dirty="0">
                <a:solidFill>
                  <a:srgbClr val="000000"/>
                </a:solidFill>
                <a:latin typeface="Times New Roman" panose="02020603050405020304" pitchFamily="18" charset="0"/>
                <a:cs typeface="Times New Roman" panose="02020603050405020304" pitchFamily="18" charset="0"/>
              </a:rPr>
              <a:t>My Name</a:t>
            </a:r>
          </a:p>
          <a:p>
            <a:pPr marL="0" indent="0">
              <a:lnSpc>
                <a:spcPct val="120000"/>
              </a:lnSpc>
              <a:buNone/>
            </a:pPr>
            <a:r>
              <a:rPr lang="en-US" sz="4600" dirty="0">
                <a:solidFill>
                  <a:srgbClr val="000000"/>
                </a:solidFill>
                <a:latin typeface="Times New Roman" panose="02020603050405020304" pitchFamily="18" charset="0"/>
                <a:cs typeface="Times New Roman" panose="02020603050405020304" pitchFamily="18" charset="0"/>
              </a:rPr>
              <a:t>In English my name means hope. In Spanish it means too many letters. It means sadness, it means waiting. A muddy color. It is the Mexican records my father plays on Sunday mornings when he is shaving, songs like </a:t>
            </a:r>
            <a:r>
              <a:rPr lang="en-US" sz="4600" b="1" dirty="0">
                <a:solidFill>
                  <a:srgbClr val="00B050"/>
                </a:solidFill>
                <a:latin typeface="Times New Roman" panose="02020603050405020304" pitchFamily="18" charset="0"/>
                <a:cs typeface="Times New Roman" panose="02020603050405020304" pitchFamily="18" charset="0"/>
              </a:rPr>
              <a:t>sobbing</a:t>
            </a:r>
            <a:r>
              <a:rPr lang="en-US" sz="4600" dirty="0">
                <a:solidFill>
                  <a:srgbClr val="000000"/>
                </a:solidFill>
                <a:latin typeface="Times New Roman" panose="02020603050405020304" pitchFamily="18" charset="0"/>
                <a:cs typeface="Times New Roman" panose="02020603050405020304" pitchFamily="18" charset="0"/>
              </a:rPr>
              <a:t>. </a:t>
            </a:r>
            <a:br>
              <a:rPr lang="en-US" sz="4600" dirty="0">
                <a:solidFill>
                  <a:srgbClr val="000000"/>
                </a:solidFill>
                <a:latin typeface="Times New Roman" panose="02020603050405020304" pitchFamily="18" charset="0"/>
                <a:cs typeface="Times New Roman" panose="02020603050405020304" pitchFamily="18" charset="0"/>
              </a:rPr>
            </a:br>
            <a:r>
              <a:rPr lang="en-US" sz="2800" dirty="0"/>
              <a:t/>
            </a:r>
            <a:br>
              <a:rPr lang="en-US" sz="2800" dirty="0"/>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F69CCDE8-087D-E1D6-D9E0-11F462436164}"/>
              </a:ext>
            </a:extLst>
          </p:cNvPr>
          <p:cNvSpPr txBox="1"/>
          <p:nvPr/>
        </p:nvSpPr>
        <p:spPr>
          <a:xfrm>
            <a:off x="4151443" y="2577423"/>
            <a:ext cx="5435591" cy="560153"/>
          </a:xfrm>
          <a:prstGeom prst="rect">
            <a:avLst/>
          </a:prstGeom>
          <a:solidFill>
            <a:schemeClr val="accent2">
              <a:lumMod val="20000"/>
              <a:lumOff val="80000"/>
            </a:schemeClr>
          </a:solidFill>
        </p:spPr>
        <p:txBody>
          <a:bodyPr wrap="none" rtlCol="0">
            <a:spAutoFit/>
          </a:bodyPr>
          <a:lstStyle/>
          <a:p>
            <a:pPr>
              <a:lnSpc>
                <a:spcPct val="95000"/>
              </a:lnSpc>
            </a:pPr>
            <a:r>
              <a:rPr lang="en-US" sz="3200" dirty="0"/>
              <a:t>What does repetition indicate ?</a:t>
            </a:r>
          </a:p>
        </p:txBody>
      </p:sp>
      <p:cxnSp>
        <p:nvCxnSpPr>
          <p:cNvPr id="6" name="Straight Arrow Connector 5">
            <a:extLst>
              <a:ext uri="{FF2B5EF4-FFF2-40B4-BE49-F238E27FC236}">
                <a16:creationId xmlns:a16="http://schemas.microsoft.com/office/drawing/2014/main" xmlns="" id="{7C6B7F6C-FF5F-7BAB-605A-4784744C41B0}"/>
              </a:ext>
            </a:extLst>
          </p:cNvPr>
          <p:cNvCxnSpPr>
            <a:endCxn id="4" idx="0"/>
          </p:cNvCxnSpPr>
          <p:nvPr/>
        </p:nvCxnSpPr>
        <p:spPr>
          <a:xfrm>
            <a:off x="5713412" y="1371600"/>
            <a:ext cx="1155827" cy="120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A11F743-66F2-B8ED-A6C0-2349AA3C26B4}"/>
              </a:ext>
            </a:extLst>
          </p:cNvPr>
          <p:cNvSpPr>
            <a:spLocks noGrp="1"/>
          </p:cNvSpPr>
          <p:nvPr>
            <p:ph idx="1"/>
          </p:nvPr>
        </p:nvSpPr>
        <p:spPr>
          <a:xfrm>
            <a:off x="1598612" y="457200"/>
            <a:ext cx="8763000" cy="5105400"/>
          </a:xfrm>
          <a:solidFill>
            <a:schemeClr val="bg1"/>
          </a:solidFill>
        </p:spPr>
        <p:txBody>
          <a:bodyPr>
            <a:noAutofit/>
          </a:bodyPr>
          <a:lstStyle/>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It was my great-grandmother’s name and now it is mine. She was a horse woman too, born like me in the Chinese year of the horse.</a:t>
            </a:r>
          </a:p>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My great-grandmother. I would’ve liked to have known her, a wild horse of a woman, so wild she wouldn’t marry. Until my great-grandfather threw a sack over her head and carried her off. Just like that, as if she were a fancy </a:t>
            </a:r>
            <a:r>
              <a:rPr lang="en-US" sz="3200" b="1" i="0" dirty="0">
                <a:solidFill>
                  <a:srgbClr val="00B050"/>
                </a:solidFill>
                <a:effectLst/>
                <a:latin typeface="Times New Roman" panose="02020603050405020304" pitchFamily="18" charset="0"/>
                <a:cs typeface="Times New Roman" panose="02020603050405020304" pitchFamily="18" charset="0"/>
              </a:rPr>
              <a:t>chandelier</a:t>
            </a:r>
            <a:r>
              <a:rPr lang="en-US" sz="3200" b="0" i="0" dirty="0">
                <a:solidFill>
                  <a:srgbClr val="000000"/>
                </a:solidFill>
                <a:effectLst/>
                <a:latin typeface="Times New Roman" panose="02020603050405020304" pitchFamily="18" charset="0"/>
                <a:cs typeface="Times New Roman" panose="02020603050405020304" pitchFamily="18" charset="0"/>
              </a:rPr>
              <a:t>. That’s the way he did it. And the story goes she never forgave him. She looked out the window her whole life, the way so many women </a:t>
            </a:r>
            <a:r>
              <a:rPr lang="en-US" sz="3200" b="0" i="0" dirty="0">
                <a:solidFill>
                  <a:srgbClr val="C00000"/>
                </a:solidFill>
                <a:effectLst/>
                <a:latin typeface="Times New Roman" panose="02020603050405020304" pitchFamily="18" charset="0"/>
                <a:cs typeface="Times New Roman" panose="02020603050405020304" pitchFamily="18" charset="0"/>
              </a:rPr>
              <a:t>sit their sadness on an elbow</a:t>
            </a:r>
            <a:r>
              <a:rPr lang="en-US" sz="3200" b="0" i="0" dirty="0">
                <a:solidFill>
                  <a:srgbClr val="000000"/>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03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F4EEB9-C809-6E9A-F2E5-403E8A7F1F09}"/>
              </a:ext>
            </a:extLst>
          </p:cNvPr>
          <p:cNvSpPr>
            <a:spLocks noGrp="1"/>
          </p:cNvSpPr>
          <p:nvPr>
            <p:ph idx="1"/>
          </p:nvPr>
        </p:nvSpPr>
        <p:spPr>
          <a:xfrm>
            <a:off x="1293812" y="914400"/>
            <a:ext cx="8915400" cy="4470400"/>
          </a:xfrm>
          <a:solidFill>
            <a:schemeClr val="bg1"/>
          </a:solidFill>
        </p:spPr>
        <p:txBody>
          <a:bodyPr>
            <a:noAutofit/>
          </a:bodyPr>
          <a:lstStyle/>
          <a:p>
            <a:pPr marL="0" indent="0">
              <a:buNone/>
            </a:pPr>
            <a:r>
              <a:rPr lang="en-US" sz="2800" b="0" i="0" dirty="0">
                <a:solidFill>
                  <a:srgbClr val="FF0000"/>
                </a:solidFill>
                <a:effectLst/>
                <a:latin typeface="Times New Roman" panose="02020603050405020304" pitchFamily="18" charset="0"/>
                <a:cs typeface="Times New Roman" panose="02020603050405020304" pitchFamily="18" charset="0"/>
              </a:rPr>
              <a:t>I wonder if she made the best with what </a:t>
            </a:r>
            <a:r>
              <a:rPr lang="en-US" sz="2800" b="0" i="0" dirty="0">
                <a:solidFill>
                  <a:srgbClr val="000000"/>
                </a:solidFill>
                <a:effectLst/>
                <a:latin typeface="Times New Roman" panose="02020603050405020304" pitchFamily="18" charset="0"/>
                <a:cs typeface="Times New Roman" panose="02020603050405020304" pitchFamily="18" charset="0"/>
              </a:rPr>
              <a:t>she got or was she sorry because she couldn’t be all the things she wanted to be. </a:t>
            </a:r>
            <a:r>
              <a:rPr lang="en-US" sz="2800" b="0" i="0" dirty="0">
                <a:solidFill>
                  <a:srgbClr val="C00000"/>
                </a:solidFill>
                <a:effectLst/>
                <a:latin typeface="Times New Roman" panose="02020603050405020304" pitchFamily="18" charset="0"/>
                <a:cs typeface="Times New Roman" panose="02020603050405020304" pitchFamily="18" charset="0"/>
              </a:rPr>
              <a:t>Esperanza</a:t>
            </a:r>
            <a:r>
              <a:rPr lang="en-US" sz="2800" b="0" i="0" dirty="0">
                <a:solidFill>
                  <a:srgbClr val="000000"/>
                </a:solidFill>
                <a:effectLst/>
                <a:latin typeface="Times New Roman" panose="02020603050405020304" pitchFamily="18" charset="0"/>
                <a:cs typeface="Times New Roman" panose="02020603050405020304" pitchFamily="18" charset="0"/>
              </a:rPr>
              <a:t>. I have inherited her name, but I don’t want to inherit her place by the window.</a:t>
            </a:r>
          </a:p>
          <a:p>
            <a:pPr marL="0" indent="0">
              <a:buNone/>
            </a:pPr>
            <a:r>
              <a:rPr lang="en-US" sz="2800" b="0" i="0" dirty="0">
                <a:solidFill>
                  <a:srgbClr val="000000"/>
                </a:solidFill>
                <a:effectLst/>
                <a:latin typeface="Times New Roman" panose="02020603050405020304" pitchFamily="18" charset="0"/>
                <a:cs typeface="Times New Roman" panose="02020603050405020304" pitchFamily="18" charset="0"/>
              </a:rPr>
              <a:t>I would like a new name, a name more like the real me, the one nobody sees. Esperanza as Lisandra or Maritza or </a:t>
            </a:r>
            <a:r>
              <a:rPr lang="en-US" sz="2800" b="0" i="0" dirty="0" err="1">
                <a:solidFill>
                  <a:srgbClr val="000000"/>
                </a:solidFill>
                <a:effectLst/>
                <a:latin typeface="Times New Roman" panose="02020603050405020304" pitchFamily="18" charset="0"/>
                <a:cs typeface="Times New Roman" panose="02020603050405020304" pitchFamily="18" charset="0"/>
              </a:rPr>
              <a:t>Zeze</a:t>
            </a:r>
            <a:r>
              <a:rPr lang="en-US" sz="2800" b="0" i="0" dirty="0">
                <a:solidFill>
                  <a:srgbClr val="000000"/>
                </a:solidFill>
                <a:effectLst/>
                <a:latin typeface="Times New Roman" panose="02020603050405020304" pitchFamily="18" charset="0"/>
                <a:cs typeface="Times New Roman" panose="02020603050405020304" pitchFamily="18" charset="0"/>
              </a:rPr>
              <a:t> the X. Yes. Something like </a:t>
            </a:r>
            <a:r>
              <a:rPr lang="en-US" sz="2800" b="0" i="0" dirty="0" err="1">
                <a:solidFill>
                  <a:srgbClr val="000000"/>
                </a:solidFill>
                <a:effectLst/>
                <a:latin typeface="Times New Roman" panose="02020603050405020304" pitchFamily="18" charset="0"/>
                <a:cs typeface="Times New Roman" panose="02020603050405020304" pitchFamily="18" charset="0"/>
              </a:rPr>
              <a:t>Zeze</a:t>
            </a:r>
            <a:r>
              <a:rPr lang="en-US" sz="2800" b="0" i="0" dirty="0">
                <a:solidFill>
                  <a:srgbClr val="000000"/>
                </a:solidFill>
                <a:effectLst/>
                <a:latin typeface="Times New Roman" panose="02020603050405020304" pitchFamily="18" charset="0"/>
                <a:cs typeface="Times New Roman" panose="02020603050405020304" pitchFamily="18" charset="0"/>
              </a:rPr>
              <a:t> the X will do.</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89012" y="304800"/>
            <a:ext cx="3283015" cy="584775"/>
          </a:xfrm>
          <a:prstGeom prst="rect">
            <a:avLst/>
          </a:prstGeom>
          <a:noFill/>
        </p:spPr>
        <p:txBody>
          <a:bodyPr wrap="none" rtlCol="0">
            <a:spAutoFit/>
          </a:bodyPr>
          <a:lstStyle/>
          <a:p>
            <a:r>
              <a:rPr lang="en-US" sz="3200" dirty="0" smtClean="0"/>
              <a:t>Reported question</a:t>
            </a:r>
            <a:endParaRPr lang="en-US" sz="3200" dirty="0"/>
          </a:p>
        </p:txBody>
      </p:sp>
      <p:cxnSp>
        <p:nvCxnSpPr>
          <p:cNvPr id="5" name="Straight Arrow Connector 4"/>
          <p:cNvCxnSpPr/>
          <p:nvPr/>
        </p:nvCxnSpPr>
        <p:spPr>
          <a:xfrm>
            <a:off x="2630519" y="813375"/>
            <a:ext cx="1787493" cy="25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1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67A1C-B231-4F44-9203-5F9CD9213FBE}"/>
              </a:ext>
            </a:extLst>
          </p:cNvPr>
          <p:cNvSpPr>
            <a:spLocks noGrp="1"/>
          </p:cNvSpPr>
          <p:nvPr>
            <p:ph type="title"/>
          </p:nvPr>
        </p:nvSpPr>
        <p:spPr/>
        <p:txBody>
          <a:bodyPr/>
          <a:lstStyle/>
          <a:p>
            <a:r>
              <a:rPr lang="en-US" sz="4000" b="1" dirty="0"/>
              <a:t>Exit TICKET</a:t>
            </a:r>
            <a:endParaRPr lang="en-US" dirty="0"/>
          </a:p>
        </p:txBody>
      </p:sp>
      <p:sp>
        <p:nvSpPr>
          <p:cNvPr id="3" name="Content Placeholder 2"/>
          <p:cNvSpPr>
            <a:spLocks noGrp="1"/>
          </p:cNvSpPr>
          <p:nvPr>
            <p:ph idx="10"/>
          </p:nvPr>
        </p:nvSpPr>
        <p:spPr/>
        <p:txBody>
          <a:bodyPr vert="horz" lIns="121899" tIns="60949" rIns="121899" bIns="60949" rtlCol="0" anchor="t">
            <a:normAutofit/>
          </a:bodyPr>
          <a:lstStyle/>
          <a:p>
            <a:pPr marL="0" indent="0">
              <a:buNone/>
            </a:pPr>
            <a:endParaRPr lang="en-US" dirty="0">
              <a:ea typeface="+mn-lt"/>
              <a:cs typeface="+mn-lt"/>
            </a:endParaRPr>
          </a:p>
          <a:p>
            <a:pPr marL="730885" lvl="1" indent="-304165">
              <a:buFont typeface="Courier New" panose="02070309020205020404" pitchFamily="49" charset="0"/>
              <a:buChar char="o"/>
            </a:pPr>
            <a:endParaRPr lang="en-US" dirty="0"/>
          </a:p>
          <a:p>
            <a:pPr>
              <a:buClr>
                <a:schemeClr val="tx1"/>
              </a:buClr>
            </a:pPr>
            <a:endParaRPr lang="en-US" sz="2000" dirty="0"/>
          </a:p>
        </p:txBody>
      </p:sp>
      <p:pic>
        <p:nvPicPr>
          <p:cNvPr id="5" name="Picture 2" descr="https://images.template.net/wp-content/uploads/2017/02/28210909/Classroom-Exit-Ticket-Template.jpg">
            <a:extLst>
              <a:ext uri="{FF2B5EF4-FFF2-40B4-BE49-F238E27FC236}">
                <a16:creationId xmlns:a16="http://schemas.microsoft.com/office/drawing/2014/main" xmlns="" id="{5A22BA19-FC20-649F-8698-D07DD0869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11" b="48252"/>
          <a:stretch/>
        </p:blipFill>
        <p:spPr bwMode="auto">
          <a:xfrm>
            <a:off x="2589212" y="1727200"/>
            <a:ext cx="83058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3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CCF25D8-462F-8B4A-8D99-662B5C3FFDE9}"/>
              </a:ext>
            </a:extLst>
          </p:cNvPr>
          <p:cNvSpPr>
            <a:spLocks noGrp="1"/>
          </p:cNvSpPr>
          <p:nvPr>
            <p:ph type="body" sz="quarter" idx="11"/>
          </p:nvPr>
        </p:nvSpPr>
        <p:spPr>
          <a:xfrm>
            <a:off x="5865812" y="1981200"/>
            <a:ext cx="5410200" cy="4343400"/>
          </a:xfrm>
        </p:spPr>
        <p:txBody>
          <a:bodyPr vert="horz" lIns="121899" tIns="60949" rIns="121899" bIns="60949" rtlCol="0" anchor="t">
            <a:normAutofit/>
          </a:bodyPr>
          <a:lstStyle/>
          <a:p>
            <a:pPr marL="304165" indent="-304165"/>
            <a:r>
              <a:rPr lang="en-US" sz="4000" dirty="0"/>
              <a:t> Answer the questions on the text for tomorrow</a:t>
            </a:r>
          </a:p>
        </p:txBody>
      </p:sp>
      <p:sp>
        <p:nvSpPr>
          <p:cNvPr id="4" name="Title 3">
            <a:extLst>
              <a:ext uri="{FF2B5EF4-FFF2-40B4-BE49-F238E27FC236}">
                <a16:creationId xmlns:a16="http://schemas.microsoft.com/office/drawing/2014/main" xmlns="" id="{C4620B0B-BCC1-4BED-BF4D-17691AE321AC}"/>
              </a:ext>
            </a:extLst>
          </p:cNvPr>
          <p:cNvSpPr>
            <a:spLocks noGrp="1"/>
          </p:cNvSpPr>
          <p:nvPr>
            <p:ph type="title"/>
          </p:nvPr>
        </p:nvSpPr>
        <p:spPr>
          <a:xfrm>
            <a:off x="379412" y="1409700"/>
            <a:ext cx="3886199" cy="838200"/>
          </a:xfrm>
        </p:spPr>
        <p:txBody>
          <a:bodyPr>
            <a:normAutofit/>
          </a:bodyPr>
          <a:lstStyle/>
          <a:p>
            <a:r>
              <a:rPr lang="en-US" sz="4800" dirty="0">
                <a:solidFill>
                  <a:schemeClr val="accent4"/>
                </a:solidFill>
              </a:rPr>
              <a:t>Homework</a:t>
            </a:r>
          </a:p>
        </p:txBody>
      </p:sp>
      <p:pic>
        <p:nvPicPr>
          <p:cNvPr id="5" name="Graphic 4" descr="sketch of trophy on top of stack of books">
            <a:extLst>
              <a:ext uri="{FF2B5EF4-FFF2-40B4-BE49-F238E27FC236}">
                <a16:creationId xmlns:a16="http://schemas.microsoft.com/office/drawing/2014/main" xmlns="" id="{382A4C56-4887-E643-AA59-89B7118B85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09622" y="3962400"/>
            <a:ext cx="1531180" cy="2041573"/>
          </a:xfrm>
          <a:prstGeom prst="rect">
            <a:avLst/>
          </a:prstGeom>
        </p:spPr>
      </p:pic>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3C1E648-A44C-79BE-E3F0-D8C9725F3365}"/>
              </a:ext>
            </a:extLst>
          </p:cNvPr>
          <p:cNvPicPr>
            <a:picLocks noChangeAspect="1"/>
          </p:cNvPicPr>
          <p:nvPr/>
        </p:nvPicPr>
        <p:blipFill>
          <a:blip r:embed="rId2"/>
          <a:stretch>
            <a:fillRect/>
          </a:stretch>
        </p:blipFill>
        <p:spPr>
          <a:xfrm>
            <a:off x="74612" y="609600"/>
            <a:ext cx="12188825" cy="4639371"/>
          </a:xfrm>
          <a:prstGeom prst="rect">
            <a:avLst/>
          </a:prstGeom>
        </p:spPr>
      </p:pic>
    </p:spTree>
    <p:extLst>
      <p:ext uri="{BB962C8B-B14F-4D97-AF65-F5344CB8AC3E}">
        <p14:creationId xmlns:p14="http://schemas.microsoft.com/office/powerpoint/2010/main" val="62663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967A1C-B231-4F44-9203-5F9CD9213FBE}"/>
              </a:ext>
            </a:extLst>
          </p:cNvPr>
          <p:cNvSpPr>
            <a:spLocks noGrp="1"/>
          </p:cNvSpPr>
          <p:nvPr>
            <p:ph type="title"/>
          </p:nvPr>
        </p:nvSpPr>
        <p:spPr>
          <a:xfrm>
            <a:off x="74612" y="13996"/>
            <a:ext cx="8763002" cy="990600"/>
          </a:xfrm>
        </p:spPr>
        <p:txBody>
          <a:bodyPr/>
          <a:lstStyle/>
          <a:p>
            <a:r>
              <a:rPr lang="en-US" sz="4000" b="1" dirty="0"/>
              <a:t>Objectives</a:t>
            </a:r>
            <a:endParaRPr lang="en-US" dirty="0"/>
          </a:p>
        </p:txBody>
      </p:sp>
      <p:sp>
        <p:nvSpPr>
          <p:cNvPr id="3" name="Content Placeholder 2"/>
          <p:cNvSpPr>
            <a:spLocks noGrp="1"/>
          </p:cNvSpPr>
          <p:nvPr>
            <p:ph idx="10"/>
          </p:nvPr>
        </p:nvSpPr>
        <p:spPr>
          <a:xfrm>
            <a:off x="303212" y="1295400"/>
            <a:ext cx="11582400" cy="5328557"/>
          </a:xfrm>
          <a:solidFill>
            <a:schemeClr val="bg1"/>
          </a:solidFill>
        </p:spPr>
        <p:txBody>
          <a:bodyPr vert="horz" lIns="121899" tIns="60949" rIns="121899" bIns="60949" rtlCol="0" anchor="t">
            <a:noAutofit/>
          </a:bodyPr>
          <a:lstStyle/>
          <a:p>
            <a:pPr marL="0" indent="0">
              <a:buNone/>
            </a:pPr>
            <a:r>
              <a:rPr lang="en-US" sz="3600" dirty="0">
                <a:latin typeface="Times New Roman" panose="02020603050405020304" pitchFamily="18" charset="0"/>
                <a:cs typeface="Times New Roman" panose="02020603050405020304" pitchFamily="18" charset="0"/>
              </a:rPr>
              <a:t>By the end of the lesson, the students will be able to: </a:t>
            </a:r>
          </a:p>
          <a:p>
            <a:pPr marL="0" indent="0">
              <a:buNone/>
            </a:pPr>
            <a:r>
              <a:rPr lang="en-US" sz="3600" dirty="0">
                <a:latin typeface="Times New Roman" panose="02020603050405020304" pitchFamily="18" charset="0"/>
                <a:cs typeface="Times New Roman" panose="02020603050405020304" pitchFamily="18" charset="0"/>
              </a:rPr>
              <a:t>-Show awareness of the text type for a particular purpose/ audience</a:t>
            </a:r>
          </a:p>
          <a:p>
            <a:pPr marL="0" indent="0">
              <a:buNone/>
            </a:pPr>
            <a:r>
              <a:rPr lang="en-US" sz="3600" dirty="0">
                <a:latin typeface="Times New Roman" panose="02020603050405020304" pitchFamily="18" charset="0"/>
                <a:cs typeface="Times New Roman" panose="02020603050405020304" pitchFamily="18" charset="0"/>
              </a:rPr>
              <a:t>-Look for explicit and implicit meaning (retrieving and inferences)</a:t>
            </a:r>
          </a:p>
          <a:p>
            <a:pPr marL="0" indent="0">
              <a:buNone/>
            </a:pPr>
            <a:r>
              <a:rPr lang="en-US" sz="3600" dirty="0">
                <a:latin typeface="Times New Roman" panose="02020603050405020304" pitchFamily="18" charset="0"/>
                <a:cs typeface="Times New Roman" panose="02020603050405020304" pitchFamily="18" charset="0"/>
              </a:rPr>
              <a:t>-Consider word choice and connectives for purpose and organization</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Discuss words within context</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Answer grammar related questions</a:t>
            </a:r>
          </a:p>
          <a:p>
            <a:pPr marL="0" indent="0" algn="ctr">
              <a:buNone/>
            </a:pPr>
            <a:endParaRPr lang="en-US" sz="3600" dirty="0">
              <a:latin typeface="Times New Roman" panose="02020603050405020304" pitchFamily="18" charset="0"/>
              <a:cs typeface="Times New Roman" panose="02020603050405020304" pitchFamily="18" charset="0"/>
            </a:endParaRPr>
          </a:p>
          <a:p>
            <a:pPr marL="0" indent="0" algn="ctr">
              <a:buNone/>
            </a:pPr>
            <a:r>
              <a:rPr lang="en-US" sz="3600" dirty="0">
                <a:latin typeface="Times New Roman" panose="02020603050405020304" pitchFamily="18" charset="0"/>
                <a:cs typeface="Times New Roman" panose="02020603050405020304" pitchFamily="18" charset="0"/>
              </a:rPr>
              <a:t> </a:t>
            </a:r>
          </a:p>
          <a:p>
            <a:pPr marL="0" indent="0" algn="ctr">
              <a:buNone/>
            </a:pPr>
            <a:r>
              <a:rPr lang="en-US" sz="3600" dirty="0">
                <a:latin typeface="Times New Roman" panose="02020603050405020304" pitchFamily="18" charset="0"/>
                <a:cs typeface="Times New Roman" panose="02020603050405020304" pitchFamily="18" charset="0"/>
              </a:rPr>
              <a:t> </a:t>
            </a:r>
          </a:p>
          <a:p>
            <a:pPr marL="730885" lvl="1" indent="-304165">
              <a:buFont typeface="Courier New" panose="02070309020205020404" pitchFamily="49" charset="0"/>
              <a:buChar char="o"/>
            </a:pPr>
            <a:endParaRPr lang="en-US" sz="3600" dirty="0"/>
          </a:p>
          <a:p>
            <a:pPr>
              <a:buClr>
                <a:schemeClr val="tx1"/>
              </a:buClr>
            </a:pPr>
            <a:endParaRPr lang="en-US" sz="3600" dirty="0"/>
          </a:p>
        </p:txBody>
      </p:sp>
    </p:spTree>
    <p:extLst>
      <p:ext uri="{BB962C8B-B14F-4D97-AF65-F5344CB8AC3E}">
        <p14:creationId xmlns:p14="http://schemas.microsoft.com/office/powerpoint/2010/main" val="401815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726D36-7080-32AB-5EAD-0DB456FE030E}"/>
              </a:ext>
            </a:extLst>
          </p:cNvPr>
          <p:cNvSpPr>
            <a:spLocks noGrp="1"/>
          </p:cNvSpPr>
          <p:nvPr>
            <p:ph type="title"/>
          </p:nvPr>
        </p:nvSpPr>
        <p:spPr>
          <a:xfrm>
            <a:off x="1058544" y="914400"/>
            <a:ext cx="5562600" cy="4038600"/>
          </a:xfrm>
        </p:spPr>
        <p:txBody>
          <a:bodyPr>
            <a:normAutofit/>
          </a:bodyPr>
          <a:lstStyle/>
          <a:p>
            <a:pPr algn="ctr"/>
            <a:r>
              <a:rPr lang="en-US" sz="6000" dirty="0"/>
              <a:t>GAP-L your text</a:t>
            </a:r>
          </a:p>
        </p:txBody>
      </p:sp>
      <p:cxnSp>
        <p:nvCxnSpPr>
          <p:cNvPr id="4" name="Straight Arrow Connector 3">
            <a:extLst>
              <a:ext uri="{FF2B5EF4-FFF2-40B4-BE49-F238E27FC236}">
                <a16:creationId xmlns:a16="http://schemas.microsoft.com/office/drawing/2014/main" xmlns="" id="{827CCDBD-F7AD-5D24-A6BF-28A93E1C107E}"/>
              </a:ext>
            </a:extLst>
          </p:cNvPr>
          <p:cNvCxnSpPr/>
          <p:nvPr/>
        </p:nvCxnSpPr>
        <p:spPr>
          <a:xfrm flipH="1">
            <a:off x="912812" y="1475740"/>
            <a:ext cx="6858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A0263998-425C-D2A2-1D20-AC62153ADCAB}"/>
              </a:ext>
            </a:extLst>
          </p:cNvPr>
          <p:cNvCxnSpPr/>
          <p:nvPr/>
        </p:nvCxnSpPr>
        <p:spPr>
          <a:xfrm>
            <a:off x="2135346" y="1506220"/>
            <a:ext cx="3048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F19E24BF-F01B-5B15-822A-FB9AAB4DD810}"/>
              </a:ext>
            </a:extLst>
          </p:cNvPr>
          <p:cNvCxnSpPr/>
          <p:nvPr/>
        </p:nvCxnSpPr>
        <p:spPr>
          <a:xfrm>
            <a:off x="2453798" y="1516380"/>
            <a:ext cx="1524000"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31E7C6F9-11C1-2AB4-7A16-8E58CD1E6B53}"/>
              </a:ext>
            </a:extLst>
          </p:cNvPr>
          <p:cNvSpPr txBox="1"/>
          <p:nvPr/>
        </p:nvSpPr>
        <p:spPr>
          <a:xfrm>
            <a:off x="17703" y="2759111"/>
            <a:ext cx="1276109"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genre</a:t>
            </a:r>
          </a:p>
        </p:txBody>
      </p:sp>
      <p:sp>
        <p:nvSpPr>
          <p:cNvPr id="10" name="TextBox 9">
            <a:extLst>
              <a:ext uri="{FF2B5EF4-FFF2-40B4-BE49-F238E27FC236}">
                <a16:creationId xmlns:a16="http://schemas.microsoft.com/office/drawing/2014/main" xmlns="" id="{0C769204-D3EE-FDC2-1ED2-33FCF4053203}"/>
              </a:ext>
            </a:extLst>
          </p:cNvPr>
          <p:cNvSpPr txBox="1"/>
          <p:nvPr/>
        </p:nvSpPr>
        <p:spPr>
          <a:xfrm>
            <a:off x="4220983" y="2136324"/>
            <a:ext cx="2304137"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language</a:t>
            </a:r>
          </a:p>
        </p:txBody>
      </p:sp>
      <p:sp>
        <p:nvSpPr>
          <p:cNvPr id="11" name="TextBox 10">
            <a:extLst>
              <a:ext uri="{FF2B5EF4-FFF2-40B4-BE49-F238E27FC236}">
                <a16:creationId xmlns:a16="http://schemas.microsoft.com/office/drawing/2014/main" xmlns="" id="{DD699E3D-DAC0-232F-BDC2-7DC5DB41479F}"/>
              </a:ext>
            </a:extLst>
          </p:cNvPr>
          <p:cNvSpPr txBox="1"/>
          <p:nvPr/>
        </p:nvSpPr>
        <p:spPr>
          <a:xfrm>
            <a:off x="1058544" y="3626991"/>
            <a:ext cx="1914163"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audience</a:t>
            </a:r>
          </a:p>
        </p:txBody>
      </p:sp>
      <p:sp>
        <p:nvSpPr>
          <p:cNvPr id="12" name="TextBox 11">
            <a:extLst>
              <a:ext uri="{FF2B5EF4-FFF2-40B4-BE49-F238E27FC236}">
                <a16:creationId xmlns:a16="http://schemas.microsoft.com/office/drawing/2014/main" xmlns="" id="{FB3B858B-952A-C837-2213-1DBBE1B6331E}"/>
              </a:ext>
            </a:extLst>
          </p:cNvPr>
          <p:cNvSpPr txBox="1"/>
          <p:nvPr/>
        </p:nvSpPr>
        <p:spPr>
          <a:xfrm>
            <a:off x="3579812" y="4141129"/>
            <a:ext cx="1676400" cy="584775"/>
          </a:xfrm>
          <a:prstGeom prst="rect">
            <a:avLst/>
          </a:prstGeom>
          <a:solidFill>
            <a:schemeClr val="bg2"/>
          </a:solidFill>
        </p:spPr>
        <p:txBody>
          <a:bodyPr wrap="square" rtlCol="0">
            <a:spAutoFit/>
          </a:bodyPr>
          <a:lstStyle/>
          <a:p>
            <a:r>
              <a:rPr lang="en-US" sz="3200" b="1" dirty="0">
                <a:solidFill>
                  <a:schemeClr val="accent1"/>
                </a:solidFill>
                <a:latin typeface="Bradley Hand ITC" panose="03070402050302030203" pitchFamily="66" charset="0"/>
              </a:rPr>
              <a:t>purpose</a:t>
            </a:r>
          </a:p>
        </p:txBody>
      </p:sp>
      <p:cxnSp>
        <p:nvCxnSpPr>
          <p:cNvPr id="14" name="Straight Arrow Connector 13">
            <a:extLst>
              <a:ext uri="{FF2B5EF4-FFF2-40B4-BE49-F238E27FC236}">
                <a16:creationId xmlns:a16="http://schemas.microsoft.com/office/drawing/2014/main" xmlns="" id="{AA7C0C6E-CBEB-0808-3B72-4FAE2307B594}"/>
              </a:ext>
            </a:extLst>
          </p:cNvPr>
          <p:cNvCxnSpPr/>
          <p:nvPr/>
        </p:nvCxnSpPr>
        <p:spPr>
          <a:xfrm>
            <a:off x="3215798" y="1516380"/>
            <a:ext cx="1049814" cy="683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75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xmlns="" id="{F0EA340F-D17F-5899-8104-B1FCE708683E}"/>
              </a:ext>
            </a:extLst>
          </p:cNvPr>
          <p:cNvGraphicFramePr>
            <a:graphicFrameLocks noGrp="1"/>
          </p:cNvGraphicFramePr>
          <p:nvPr>
            <p:extLst>
              <p:ext uri="{D42A27DB-BD31-4B8C-83A1-F6EECF244321}">
                <p14:modId xmlns:p14="http://schemas.microsoft.com/office/powerpoint/2010/main" val="2196137337"/>
              </p:ext>
            </p:extLst>
          </p:nvPr>
        </p:nvGraphicFramePr>
        <p:xfrm>
          <a:off x="1370012" y="1447800"/>
          <a:ext cx="8458200" cy="5229153"/>
        </p:xfrm>
        <a:graphic>
          <a:graphicData uri="http://schemas.openxmlformats.org/drawingml/2006/table">
            <a:tbl>
              <a:tblPr firstRow="1" bandRow="1"/>
              <a:tblGrid>
                <a:gridCol w="4103750">
                  <a:extLst>
                    <a:ext uri="{9D8B030D-6E8A-4147-A177-3AD203B41FA5}">
                      <a16:colId xmlns:a16="http://schemas.microsoft.com/office/drawing/2014/main" xmlns="" val="20000"/>
                    </a:ext>
                  </a:extLst>
                </a:gridCol>
                <a:gridCol w="4354450">
                  <a:extLst>
                    <a:ext uri="{9D8B030D-6E8A-4147-A177-3AD203B41FA5}">
                      <a16:colId xmlns:a16="http://schemas.microsoft.com/office/drawing/2014/main" xmlns="" val="20001"/>
                    </a:ext>
                  </a:extLst>
                </a:gridCol>
              </a:tblGrid>
              <a:tr h="1266713">
                <a:tc>
                  <a:txBody>
                    <a:bodyPr/>
                    <a:lstStyle>
                      <a:lvl1pPr marL="0" algn="l" defTabSz="914126" rtl="0" eaLnBrk="1" latinLnBrk="0" hangingPunct="1">
                        <a:defRPr sz="1799" b="1" kern="1200">
                          <a:solidFill>
                            <a:schemeClr val="lt1"/>
                          </a:solidFill>
                          <a:latin typeface="Calibri"/>
                        </a:defRPr>
                      </a:lvl1pPr>
                      <a:lvl2pPr marL="457063" algn="l" defTabSz="914126" rtl="0" eaLnBrk="1" latinLnBrk="0" hangingPunct="1">
                        <a:defRPr sz="1799" b="1" kern="1200">
                          <a:solidFill>
                            <a:schemeClr val="lt1"/>
                          </a:solidFill>
                          <a:latin typeface="Calibri"/>
                        </a:defRPr>
                      </a:lvl2pPr>
                      <a:lvl3pPr marL="914126" algn="l" defTabSz="914126" rtl="0" eaLnBrk="1" latinLnBrk="0" hangingPunct="1">
                        <a:defRPr sz="1799" b="1" kern="1200">
                          <a:solidFill>
                            <a:schemeClr val="lt1"/>
                          </a:solidFill>
                          <a:latin typeface="Calibri"/>
                        </a:defRPr>
                      </a:lvl3pPr>
                      <a:lvl4pPr marL="1371189" algn="l" defTabSz="914126" rtl="0" eaLnBrk="1" latinLnBrk="0" hangingPunct="1">
                        <a:defRPr sz="1799" b="1" kern="1200">
                          <a:solidFill>
                            <a:schemeClr val="lt1"/>
                          </a:solidFill>
                          <a:latin typeface="Calibri"/>
                        </a:defRPr>
                      </a:lvl4pPr>
                      <a:lvl5pPr marL="1828251" algn="l" defTabSz="914126" rtl="0" eaLnBrk="1" latinLnBrk="0" hangingPunct="1">
                        <a:defRPr sz="1799" b="1" kern="1200">
                          <a:solidFill>
                            <a:schemeClr val="lt1"/>
                          </a:solidFill>
                          <a:latin typeface="Calibri"/>
                        </a:defRPr>
                      </a:lvl5pPr>
                      <a:lvl6pPr marL="2285314" algn="l" defTabSz="914126" rtl="0" eaLnBrk="1" latinLnBrk="0" hangingPunct="1">
                        <a:defRPr sz="1799" b="1" kern="1200">
                          <a:solidFill>
                            <a:schemeClr val="lt1"/>
                          </a:solidFill>
                          <a:latin typeface="Calibri"/>
                        </a:defRPr>
                      </a:lvl6pPr>
                      <a:lvl7pPr marL="2742377" algn="l" defTabSz="914126" rtl="0" eaLnBrk="1" latinLnBrk="0" hangingPunct="1">
                        <a:defRPr sz="1799" b="1" kern="1200">
                          <a:solidFill>
                            <a:schemeClr val="lt1"/>
                          </a:solidFill>
                          <a:latin typeface="Calibri"/>
                        </a:defRPr>
                      </a:lvl7pPr>
                      <a:lvl8pPr marL="3199440" algn="l" defTabSz="914126" rtl="0" eaLnBrk="1" latinLnBrk="0" hangingPunct="1">
                        <a:defRPr sz="1799" b="1" kern="1200">
                          <a:solidFill>
                            <a:schemeClr val="lt1"/>
                          </a:solidFill>
                          <a:latin typeface="Calibri"/>
                        </a:defRPr>
                      </a:lvl8pPr>
                      <a:lvl9pPr marL="3656503" algn="l" defTabSz="914126" rtl="0" eaLnBrk="1" latinLnBrk="0" hangingPunct="1">
                        <a:defRPr sz="1799" b="1" kern="1200">
                          <a:solidFill>
                            <a:schemeClr val="lt1"/>
                          </a:solidFill>
                          <a:latin typeface="Calibri"/>
                        </a:defRPr>
                      </a:lvl9pPr>
                    </a:lstStyle>
                    <a:p>
                      <a:r>
                        <a:rPr lang="en-US" sz="3200" b="0" dirty="0">
                          <a:solidFill>
                            <a:schemeClr val="tx2">
                              <a:lumMod val="50000"/>
                            </a:schemeClr>
                          </a:solidFill>
                          <a:latin typeface="Times New Roman" panose="02020603050405020304" pitchFamily="18" charset="0"/>
                          <a:cs typeface="Times New Roman" panose="02020603050405020304" pitchFamily="18" charset="0"/>
                        </a:rPr>
                        <a:t>Who is the point of view character?</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b="1" kern="1200">
                          <a:solidFill>
                            <a:schemeClr val="lt1"/>
                          </a:solidFill>
                          <a:latin typeface="Calibri"/>
                        </a:defRPr>
                      </a:lvl1pPr>
                      <a:lvl2pPr marL="457063" algn="l" defTabSz="914126" rtl="0" eaLnBrk="1" latinLnBrk="0" hangingPunct="1">
                        <a:defRPr sz="1799" b="1" kern="1200">
                          <a:solidFill>
                            <a:schemeClr val="lt1"/>
                          </a:solidFill>
                          <a:latin typeface="Calibri"/>
                        </a:defRPr>
                      </a:lvl2pPr>
                      <a:lvl3pPr marL="914126" algn="l" defTabSz="914126" rtl="0" eaLnBrk="1" latinLnBrk="0" hangingPunct="1">
                        <a:defRPr sz="1799" b="1" kern="1200">
                          <a:solidFill>
                            <a:schemeClr val="lt1"/>
                          </a:solidFill>
                          <a:latin typeface="Calibri"/>
                        </a:defRPr>
                      </a:lvl3pPr>
                      <a:lvl4pPr marL="1371189" algn="l" defTabSz="914126" rtl="0" eaLnBrk="1" latinLnBrk="0" hangingPunct="1">
                        <a:defRPr sz="1799" b="1" kern="1200">
                          <a:solidFill>
                            <a:schemeClr val="lt1"/>
                          </a:solidFill>
                          <a:latin typeface="Calibri"/>
                        </a:defRPr>
                      </a:lvl4pPr>
                      <a:lvl5pPr marL="1828251" algn="l" defTabSz="914126" rtl="0" eaLnBrk="1" latinLnBrk="0" hangingPunct="1">
                        <a:defRPr sz="1799" b="1" kern="1200">
                          <a:solidFill>
                            <a:schemeClr val="lt1"/>
                          </a:solidFill>
                          <a:latin typeface="Calibri"/>
                        </a:defRPr>
                      </a:lvl5pPr>
                      <a:lvl6pPr marL="2285314" algn="l" defTabSz="914126" rtl="0" eaLnBrk="1" latinLnBrk="0" hangingPunct="1">
                        <a:defRPr sz="1799" b="1" kern="1200">
                          <a:solidFill>
                            <a:schemeClr val="lt1"/>
                          </a:solidFill>
                          <a:latin typeface="Calibri"/>
                        </a:defRPr>
                      </a:lvl6pPr>
                      <a:lvl7pPr marL="2742377" algn="l" defTabSz="914126" rtl="0" eaLnBrk="1" latinLnBrk="0" hangingPunct="1">
                        <a:defRPr sz="1799" b="1" kern="1200">
                          <a:solidFill>
                            <a:schemeClr val="lt1"/>
                          </a:solidFill>
                          <a:latin typeface="Calibri"/>
                        </a:defRPr>
                      </a:lvl7pPr>
                      <a:lvl8pPr marL="3199440" algn="l" defTabSz="914126" rtl="0" eaLnBrk="1" latinLnBrk="0" hangingPunct="1">
                        <a:defRPr sz="1799" b="1" kern="1200">
                          <a:solidFill>
                            <a:schemeClr val="lt1"/>
                          </a:solidFill>
                          <a:latin typeface="Calibri"/>
                        </a:defRPr>
                      </a:lvl8pPr>
                      <a:lvl9pPr marL="3656503" algn="l" defTabSz="914126" rtl="0" eaLnBrk="1" latinLnBrk="0" hangingPunct="1">
                        <a:defRPr sz="1799" b="1" kern="1200">
                          <a:solidFill>
                            <a:schemeClr val="lt1"/>
                          </a:solidFill>
                          <a:latin typeface="Calibri"/>
                        </a:defRPr>
                      </a:lvl9pPr>
                    </a:lstStyle>
                    <a:p>
                      <a:r>
                        <a:rPr lang="en-US" sz="5400" dirty="0">
                          <a:solidFill>
                            <a:schemeClr val="tx2"/>
                          </a:solidFill>
                        </a:rPr>
                        <a:t> </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65834">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b="0" dirty="0">
                          <a:solidFill>
                            <a:schemeClr val="tx2">
                              <a:lumMod val="50000"/>
                            </a:schemeClr>
                          </a:solidFill>
                          <a:latin typeface="Times New Roman" panose="02020603050405020304" pitchFamily="18" charset="0"/>
                          <a:cs typeface="Times New Roman" panose="02020603050405020304" pitchFamily="18" charset="0"/>
                        </a:rPr>
                        <a:t>What is the nationality of the main character and how do you know?</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endParaRPr lang="en-US" sz="5400" dirty="0">
                        <a:solidFill>
                          <a:schemeClr val="tx2"/>
                        </a:solidFill>
                      </a:endParaRP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9251">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dirty="0">
                          <a:solidFill>
                            <a:schemeClr val="tx2">
                              <a:lumMod val="50000"/>
                            </a:schemeClr>
                          </a:solidFill>
                          <a:latin typeface="Times New Roman" panose="02020603050405020304" pitchFamily="18" charset="0"/>
                          <a:cs typeface="Times New Roman" panose="02020603050405020304" pitchFamily="18" charset="0"/>
                        </a:rPr>
                        <a:t> A metaphor</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endParaRPr lang="en-US" sz="1800" dirty="0"/>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40050">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dirty="0">
                          <a:solidFill>
                            <a:schemeClr val="tx2">
                              <a:lumMod val="50000"/>
                            </a:schemeClr>
                          </a:solidFill>
                          <a:latin typeface="Times New Roman" panose="02020603050405020304" pitchFamily="18" charset="0"/>
                          <a:cs typeface="Times New Roman" panose="02020603050405020304" pitchFamily="18" charset="0"/>
                        </a:rPr>
                        <a:t>A simile</a:t>
                      </a: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pPr algn="l" rtl="0" eaLnBrk="0" fontAlgn="base" hangingPunct="0">
                        <a:spcBef>
                          <a:spcPct val="0"/>
                        </a:spcBef>
                        <a:spcAft>
                          <a:spcPct val="0"/>
                        </a:spcAft>
                      </a:pPr>
                      <a:endParaRPr lang="en-US" sz="4400" kern="1200" dirty="0">
                        <a:solidFill>
                          <a:schemeClr val="accent2"/>
                        </a:solidFill>
                        <a:latin typeface="Constantia" panose="02030602050306030303" pitchFamily="18" charset="0"/>
                        <a:ea typeface="ヒラギノ角ゴ ProN W3"/>
                        <a:sym typeface="Gill Sans" charset="0"/>
                      </a:endParaRP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61913">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r>
                        <a:rPr lang="en-US" sz="3200" dirty="0" smtClean="0">
                          <a:solidFill>
                            <a:schemeClr val="tx2">
                              <a:lumMod val="50000"/>
                            </a:schemeClr>
                          </a:solidFill>
                          <a:latin typeface="Times New Roman" panose="02020603050405020304" pitchFamily="18" charset="0"/>
                          <a:cs typeface="Times New Roman" panose="02020603050405020304" pitchFamily="18" charset="0"/>
                        </a:rPr>
                        <a:t>Connector of contrast</a:t>
                      </a:r>
                      <a:endParaRPr lang="en-US" sz="3200" dirty="0">
                        <a:solidFill>
                          <a:schemeClr val="tx2">
                            <a:lumMod val="50000"/>
                          </a:schemeClr>
                        </a:solidFill>
                        <a:latin typeface="Times New Roman" panose="02020603050405020304" pitchFamily="18" charset="0"/>
                        <a:cs typeface="Times New Roman" panose="02020603050405020304" pitchFamily="18" charset="0"/>
                      </a:endParaRPr>
                    </a:p>
                    <a:p>
                      <a:endParaRPr lang="en-US" sz="3200" dirty="0">
                        <a:solidFill>
                          <a:schemeClr val="tx2">
                            <a:lumMod val="50000"/>
                          </a:schemeClr>
                        </a:solidFill>
                        <a:latin typeface="Times New Roman" panose="02020603050405020304" pitchFamily="18" charset="0"/>
                        <a:cs typeface="Times New Roman" panose="02020603050405020304" pitchFamily="18" charset="0"/>
                      </a:endParaRPr>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126" rtl="0" eaLnBrk="1" latinLnBrk="0" hangingPunct="1">
                        <a:defRPr sz="1799" kern="1200">
                          <a:solidFill>
                            <a:schemeClr val="dk1"/>
                          </a:solidFill>
                          <a:latin typeface="Calibri"/>
                        </a:defRPr>
                      </a:lvl1pPr>
                      <a:lvl2pPr marL="457063" algn="l" defTabSz="914126" rtl="0" eaLnBrk="1" latinLnBrk="0" hangingPunct="1">
                        <a:defRPr sz="1799" kern="1200">
                          <a:solidFill>
                            <a:schemeClr val="dk1"/>
                          </a:solidFill>
                          <a:latin typeface="Calibri"/>
                        </a:defRPr>
                      </a:lvl2pPr>
                      <a:lvl3pPr marL="914126" algn="l" defTabSz="914126" rtl="0" eaLnBrk="1" latinLnBrk="0" hangingPunct="1">
                        <a:defRPr sz="1799" kern="1200">
                          <a:solidFill>
                            <a:schemeClr val="dk1"/>
                          </a:solidFill>
                          <a:latin typeface="Calibri"/>
                        </a:defRPr>
                      </a:lvl3pPr>
                      <a:lvl4pPr marL="1371189" algn="l" defTabSz="914126" rtl="0" eaLnBrk="1" latinLnBrk="0" hangingPunct="1">
                        <a:defRPr sz="1799" kern="1200">
                          <a:solidFill>
                            <a:schemeClr val="dk1"/>
                          </a:solidFill>
                          <a:latin typeface="Calibri"/>
                        </a:defRPr>
                      </a:lvl4pPr>
                      <a:lvl5pPr marL="1828251" algn="l" defTabSz="914126" rtl="0" eaLnBrk="1" latinLnBrk="0" hangingPunct="1">
                        <a:defRPr sz="1799" kern="1200">
                          <a:solidFill>
                            <a:schemeClr val="dk1"/>
                          </a:solidFill>
                          <a:latin typeface="Calibri"/>
                        </a:defRPr>
                      </a:lvl5pPr>
                      <a:lvl6pPr marL="2285314" algn="l" defTabSz="914126" rtl="0" eaLnBrk="1" latinLnBrk="0" hangingPunct="1">
                        <a:defRPr sz="1799" kern="1200">
                          <a:solidFill>
                            <a:schemeClr val="dk1"/>
                          </a:solidFill>
                          <a:latin typeface="Calibri"/>
                        </a:defRPr>
                      </a:lvl6pPr>
                      <a:lvl7pPr marL="2742377" algn="l" defTabSz="914126" rtl="0" eaLnBrk="1" latinLnBrk="0" hangingPunct="1">
                        <a:defRPr sz="1799" kern="1200">
                          <a:solidFill>
                            <a:schemeClr val="dk1"/>
                          </a:solidFill>
                          <a:latin typeface="Calibri"/>
                        </a:defRPr>
                      </a:lvl7pPr>
                      <a:lvl8pPr marL="3199440" algn="l" defTabSz="914126" rtl="0" eaLnBrk="1" latinLnBrk="0" hangingPunct="1">
                        <a:defRPr sz="1799" kern="1200">
                          <a:solidFill>
                            <a:schemeClr val="dk1"/>
                          </a:solidFill>
                          <a:latin typeface="Calibri"/>
                        </a:defRPr>
                      </a:lvl8pPr>
                      <a:lvl9pPr marL="3656503" algn="l" defTabSz="914126" rtl="0" eaLnBrk="1" latinLnBrk="0" hangingPunct="1">
                        <a:defRPr sz="1799" kern="1200">
                          <a:solidFill>
                            <a:schemeClr val="dk1"/>
                          </a:solidFill>
                          <a:latin typeface="Calibri"/>
                        </a:defRPr>
                      </a:lvl9pPr>
                    </a:lstStyle>
                    <a:p>
                      <a:endParaRPr lang="en-US" sz="4800" dirty="0"/>
                    </a:p>
                  </a:txBody>
                  <a:tcPr marL="91446" marR="91446"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6" name="TextBox 1">
            <a:extLst>
              <a:ext uri="{FF2B5EF4-FFF2-40B4-BE49-F238E27FC236}">
                <a16:creationId xmlns:a16="http://schemas.microsoft.com/office/drawing/2014/main" xmlns="" id="{EE7274C9-B85B-E0C6-6A17-E6BD426B4220}"/>
              </a:ext>
            </a:extLst>
          </p:cNvPr>
          <p:cNvSpPr txBox="1">
            <a:spLocks noChangeArrowheads="1"/>
          </p:cNvSpPr>
          <p:nvPr/>
        </p:nvSpPr>
        <p:spPr bwMode="auto">
          <a:xfrm>
            <a:off x="68263" y="96838"/>
            <a:ext cx="11969749" cy="1077218"/>
          </a:xfrm>
          <a:prstGeom prst="rect">
            <a:avLst/>
          </a:prstGeom>
          <a:solidFill>
            <a:schemeClr val="accent1">
              <a:lumMod val="20000"/>
              <a:lumOff val="80000"/>
            </a:schemeClr>
          </a:solidFill>
          <a:ln>
            <a:noFill/>
          </a:ln>
        </p:spPr>
        <p:txBody>
          <a:bodyPr wrap="square">
            <a:spAutoFit/>
          </a:bodyPr>
          <a:lstStyle>
            <a:lvl1pPr>
              <a:defRPr sz="5600">
                <a:solidFill>
                  <a:srgbClr val="000000"/>
                </a:solidFill>
                <a:latin typeface="Gill Sans" charset="0"/>
                <a:ea typeface="ヒラギノ角ゴ ProN W3"/>
                <a:cs typeface="ヒラギノ角ゴ ProN W3"/>
                <a:sym typeface="Gill Sans" charset="0"/>
              </a:defRPr>
            </a:lvl1pPr>
            <a:lvl2pPr marL="742950" indent="-285750">
              <a:defRPr sz="5600">
                <a:solidFill>
                  <a:srgbClr val="000000"/>
                </a:solidFill>
                <a:latin typeface="Gill Sans" charset="0"/>
                <a:ea typeface="ヒラギノ角ゴ ProN W3"/>
                <a:cs typeface="ヒラギノ角ゴ ProN W3"/>
                <a:sym typeface="Gill Sans" charset="0"/>
              </a:defRPr>
            </a:lvl2pPr>
            <a:lvl3pPr marL="1143000" indent="-228600">
              <a:defRPr sz="5600">
                <a:solidFill>
                  <a:srgbClr val="000000"/>
                </a:solidFill>
                <a:latin typeface="Gill Sans" charset="0"/>
                <a:ea typeface="ヒラギノ角ゴ ProN W3"/>
                <a:cs typeface="ヒラギノ角ゴ ProN W3"/>
                <a:sym typeface="Gill Sans" charset="0"/>
              </a:defRPr>
            </a:lvl3pPr>
            <a:lvl4pPr marL="1600200" indent="-228600">
              <a:defRPr sz="5600">
                <a:solidFill>
                  <a:srgbClr val="000000"/>
                </a:solidFill>
                <a:latin typeface="Gill Sans" charset="0"/>
                <a:ea typeface="ヒラギノ角ゴ ProN W3"/>
                <a:cs typeface="ヒラギノ角ゴ ProN W3"/>
                <a:sym typeface="Gill Sans" charset="0"/>
              </a:defRPr>
            </a:lvl4pPr>
            <a:lvl5pPr marL="2057400" indent="-228600">
              <a:defRPr sz="5600">
                <a:solidFill>
                  <a:srgbClr val="000000"/>
                </a:solidFill>
                <a:latin typeface="Gill Sans" charset="0"/>
                <a:ea typeface="ヒラギノ角ゴ ProN W3"/>
                <a:cs typeface="ヒラギノ角ゴ ProN W3"/>
                <a:sym typeface="Gill Sans" charset="0"/>
              </a:defRPr>
            </a:lvl5pPr>
            <a:lvl6pPr marL="25146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6pPr>
            <a:lvl7pPr marL="29718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7pPr>
            <a:lvl8pPr marL="34290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8pPr>
            <a:lvl9pPr marL="3886200" indent="-228600" eaLnBrk="0" fontAlgn="base" hangingPunct="0">
              <a:spcBef>
                <a:spcPct val="0"/>
              </a:spcBef>
              <a:spcAft>
                <a:spcPct val="0"/>
              </a:spcAft>
              <a:defRPr sz="5600">
                <a:solidFill>
                  <a:srgbClr val="000000"/>
                </a:solidFill>
                <a:latin typeface="Gill Sans" charset="0"/>
                <a:ea typeface="ヒラギノ角ゴ ProN W3"/>
                <a:cs typeface="ヒラギノ角ゴ ProN W3"/>
                <a:sym typeface="Gill Sans" charset="0"/>
              </a:defRPr>
            </a:lvl9pPr>
          </a:lstStyle>
          <a:p>
            <a:pPr eaLnBrk="0" fontAlgn="base" hangingPunct="0">
              <a:spcBef>
                <a:spcPct val="0"/>
              </a:spcBef>
              <a:spcAft>
                <a:spcPct val="0"/>
              </a:spcAft>
            </a:pPr>
            <a:r>
              <a:rPr lang="en-US" altLang="en-US" sz="3200" dirty="0">
                <a:solidFill>
                  <a:srgbClr val="BD582C"/>
                </a:solidFill>
                <a:latin typeface="Constantia" panose="02030602050306030303" pitchFamily="18" charset="0"/>
              </a:rPr>
              <a:t>Look at the text and find the following- write them in a table in your  copybook</a:t>
            </a:r>
          </a:p>
        </p:txBody>
      </p:sp>
    </p:spTree>
    <p:extLst>
      <p:ext uri="{BB962C8B-B14F-4D97-AF65-F5344CB8AC3E}">
        <p14:creationId xmlns:p14="http://schemas.microsoft.com/office/powerpoint/2010/main" val="363364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C3D617-52AD-ACCA-2CC2-91E24A919601}"/>
              </a:ext>
            </a:extLst>
          </p:cNvPr>
          <p:cNvSpPr>
            <a:spLocks noGrp="1"/>
          </p:cNvSpPr>
          <p:nvPr>
            <p:ph type="title"/>
          </p:nvPr>
        </p:nvSpPr>
        <p:spPr>
          <a:xfrm>
            <a:off x="150812" y="152399"/>
            <a:ext cx="11887200" cy="914391"/>
          </a:xfrm>
        </p:spPr>
        <p:txBody>
          <a:bodyPr>
            <a:normAutofit fontScale="90000"/>
          </a:bodyPr>
          <a:lstStyle/>
          <a:p>
            <a:r>
              <a:rPr lang="en-US" sz="3100" b="1" i="0" dirty="0">
                <a:solidFill>
                  <a:srgbClr val="000000"/>
                </a:solidFill>
                <a:effectLst/>
                <a:latin typeface="Arial" panose="020B0604020202020204" pitchFamily="34" charset="0"/>
              </a:rPr>
              <a:t>Text for Section A</a:t>
            </a:r>
            <a:r>
              <a:rPr lang="en-US" sz="3100" b="0" i="0" dirty="0">
                <a:solidFill>
                  <a:srgbClr val="000000"/>
                </a:solidFill>
                <a:effectLst/>
                <a:latin typeface="Arial" panose="020B0604020202020204" pitchFamily="34" charset="0"/>
              </a:rPr>
              <a:t>, an extract from ‘The House on Mango Street’ by Sandra Cisneros</a:t>
            </a:r>
            <a:r>
              <a:rPr lang="en-US" sz="3100" dirty="0"/>
              <a:t> .</a:t>
            </a:r>
            <a:r>
              <a:rPr lang="en-US" dirty="0"/>
              <a:t/>
            </a:r>
            <a:br>
              <a:rPr lang="en-US" dirty="0"/>
            </a:br>
            <a:endParaRPr lang="en-US" dirty="0"/>
          </a:p>
        </p:txBody>
      </p:sp>
      <p:sp>
        <p:nvSpPr>
          <p:cNvPr id="22" name="TextBox 21">
            <a:extLst>
              <a:ext uri="{FF2B5EF4-FFF2-40B4-BE49-F238E27FC236}">
                <a16:creationId xmlns:a16="http://schemas.microsoft.com/office/drawing/2014/main" xmlns="" id="{C0A2E7B0-1062-5A84-6867-685BDC21F771}"/>
              </a:ext>
            </a:extLst>
          </p:cNvPr>
          <p:cNvSpPr txBox="1"/>
          <p:nvPr/>
        </p:nvSpPr>
        <p:spPr>
          <a:xfrm>
            <a:off x="75406" y="2519141"/>
            <a:ext cx="12038012" cy="4031873"/>
          </a:xfrm>
          <a:prstGeom prst="rect">
            <a:avLst/>
          </a:prstGeom>
          <a:solidFill>
            <a:schemeClr val="bg1"/>
          </a:solidFill>
        </p:spPr>
        <p:txBody>
          <a:bodyPr wrap="square">
            <a:spAutoFit/>
          </a:bodyPr>
          <a:lstStyle/>
          <a:p>
            <a:pPr marL="625475" marR="0">
              <a:spcBef>
                <a:spcPts val="495"/>
              </a:spcBef>
              <a:spcAft>
                <a:spcPts val="0"/>
              </a:spcAft>
            </a:pPr>
            <a:r>
              <a:rPr lang="en-US" sz="3200" b="0" i="0" dirty="0">
                <a:solidFill>
                  <a:srgbClr val="FF0000"/>
                </a:solidFill>
                <a:effectLst/>
                <a:latin typeface="Arial" panose="020B0604020202020204" pitchFamily="34" charset="0"/>
              </a:rPr>
              <a:t>They always told us that </a:t>
            </a:r>
            <a:r>
              <a:rPr lang="en-US" sz="3200" b="0" i="0" dirty="0">
                <a:solidFill>
                  <a:srgbClr val="000000"/>
                </a:solidFill>
                <a:effectLst/>
                <a:latin typeface="Arial" panose="020B0604020202020204" pitchFamily="34" charset="0"/>
              </a:rPr>
              <a:t>one day we would move into a house, a real house that would be ours for always so we wouldn’t have to move each year. And our house would have running water and pipes that worked. And inside it would have real stairs, not hallway stairs, but stairs inside like the houses on T.V. And we’d have a basement and at least three </a:t>
            </a:r>
            <a:r>
              <a:rPr lang="en-US" sz="3200" b="1" i="0" dirty="0">
                <a:solidFill>
                  <a:srgbClr val="00B050"/>
                </a:solidFill>
                <a:effectLst/>
                <a:latin typeface="Arial" panose="020B0604020202020204" pitchFamily="34" charset="0"/>
              </a:rPr>
              <a:t>washrooms</a:t>
            </a:r>
            <a:r>
              <a:rPr lang="en-US" sz="3200" b="0" i="0" dirty="0">
                <a:solidFill>
                  <a:srgbClr val="000000"/>
                </a:solidFill>
                <a:effectLst/>
                <a:latin typeface="Arial" panose="020B0604020202020204" pitchFamily="34" charset="0"/>
              </a:rPr>
              <a:t> so when we took a bath we wouldn’t have to tell everybody. </a:t>
            </a:r>
            <a:endParaRPr lang="en-US" sz="1100" dirty="0">
              <a:effectLst/>
              <a:latin typeface="Microsoft Sans Serif" panose="020B0604020202020204" pitchFamily="34" charset="0"/>
              <a:ea typeface="Microsoft Sans Serif" panose="020B0604020202020204" pitchFamily="34" charset="0"/>
            </a:endParaRPr>
          </a:p>
        </p:txBody>
      </p:sp>
      <p:sp>
        <p:nvSpPr>
          <p:cNvPr id="5" name="TextBox 4">
            <a:extLst>
              <a:ext uri="{FF2B5EF4-FFF2-40B4-BE49-F238E27FC236}">
                <a16:creationId xmlns:a16="http://schemas.microsoft.com/office/drawing/2014/main" xmlns="" id="{7F983DE3-BB3B-74EB-27AC-6F774F997D8D}"/>
              </a:ext>
            </a:extLst>
          </p:cNvPr>
          <p:cNvSpPr txBox="1"/>
          <p:nvPr/>
        </p:nvSpPr>
        <p:spPr>
          <a:xfrm>
            <a:off x="3300715" y="5984705"/>
            <a:ext cx="1778051" cy="566309"/>
          </a:xfrm>
          <a:prstGeom prst="rect">
            <a:avLst/>
          </a:prstGeom>
          <a:solidFill>
            <a:schemeClr val="bg2"/>
          </a:solidFill>
        </p:spPr>
        <p:txBody>
          <a:bodyPr wrap="none" rtlCol="0">
            <a:spAutoFit/>
          </a:bodyPr>
          <a:lstStyle/>
          <a:p>
            <a:pPr>
              <a:lnSpc>
                <a:spcPct val="95000"/>
              </a:lnSpc>
            </a:pPr>
            <a:r>
              <a:rPr lang="en-US" sz="3200" b="1" dirty="0">
                <a:solidFill>
                  <a:schemeClr val="accent1"/>
                </a:solidFill>
                <a:latin typeface="Bradley Hand ITC" panose="03070402050302030203" pitchFamily="66" charset="0"/>
              </a:rPr>
              <a:t>bathroom</a:t>
            </a:r>
          </a:p>
        </p:txBody>
      </p:sp>
      <p:sp>
        <p:nvSpPr>
          <p:cNvPr id="3" name="TextBox 2">
            <a:extLst>
              <a:ext uri="{FF2B5EF4-FFF2-40B4-BE49-F238E27FC236}">
                <a16:creationId xmlns:a16="http://schemas.microsoft.com/office/drawing/2014/main" xmlns="" id="{91C08B3F-8D57-1172-D0BB-D44249560CDF}"/>
              </a:ext>
            </a:extLst>
          </p:cNvPr>
          <p:cNvSpPr txBox="1"/>
          <p:nvPr/>
        </p:nvSpPr>
        <p:spPr>
          <a:xfrm>
            <a:off x="303212" y="1934366"/>
            <a:ext cx="2999091" cy="584775"/>
          </a:xfrm>
          <a:prstGeom prst="rect">
            <a:avLst/>
          </a:prstGeom>
          <a:solidFill>
            <a:schemeClr val="accent3">
              <a:lumMod val="20000"/>
              <a:lumOff val="80000"/>
            </a:schemeClr>
          </a:solidFill>
        </p:spPr>
        <p:txBody>
          <a:bodyPr wrap="none" rtlCol="0">
            <a:spAutoFit/>
          </a:bodyPr>
          <a:lstStyle/>
          <a:p>
            <a:r>
              <a:rPr lang="en-US" sz="3200" dirty="0"/>
              <a:t>Reported speech</a:t>
            </a:r>
          </a:p>
        </p:txBody>
      </p:sp>
      <p:sp>
        <p:nvSpPr>
          <p:cNvPr id="10" name="Oval 9">
            <a:extLst>
              <a:ext uri="{FF2B5EF4-FFF2-40B4-BE49-F238E27FC236}">
                <a16:creationId xmlns:a16="http://schemas.microsoft.com/office/drawing/2014/main" xmlns="" id="{ACA313FF-244B-770E-F053-FA0253ACC24B}"/>
              </a:ext>
            </a:extLst>
          </p:cNvPr>
          <p:cNvSpPr/>
          <p:nvPr/>
        </p:nvSpPr>
        <p:spPr>
          <a:xfrm>
            <a:off x="2436812" y="4724399"/>
            <a:ext cx="381000" cy="481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20BB983-82FD-55A4-1F8E-1F889A23A86B}"/>
              </a:ext>
            </a:extLst>
          </p:cNvPr>
          <p:cNvSpPr txBox="1"/>
          <p:nvPr/>
        </p:nvSpPr>
        <p:spPr>
          <a:xfrm>
            <a:off x="608012" y="685800"/>
            <a:ext cx="10210800" cy="3539430"/>
          </a:xfrm>
          <a:prstGeom prst="rect">
            <a:avLst/>
          </a:prstGeom>
          <a:noFill/>
        </p:spPr>
        <p:txBody>
          <a:bodyPr wrap="square">
            <a:spAutoFit/>
          </a:bodyPr>
          <a:lstStyle/>
          <a:p>
            <a:pPr marL="625475" marR="0">
              <a:spcBef>
                <a:spcPts val="495"/>
              </a:spcBef>
              <a:spcAft>
                <a:spcPts val="0"/>
              </a:spcAft>
            </a:pPr>
            <a:r>
              <a:rPr lang="en-US" sz="3200" b="0" i="0" dirty="0">
                <a:solidFill>
                  <a:srgbClr val="000000"/>
                </a:solidFill>
                <a:effectLst/>
                <a:latin typeface="Arial" panose="020B0604020202020204" pitchFamily="34" charset="0"/>
              </a:rPr>
              <a:t>Our house would be white with trees around it, a great big yard and grass growing without a fence. This was the house Papa talked about when he held a lottery ticket and this was the house Mama dreamed up in the stories she told us before we went to bed.</a:t>
            </a:r>
            <a:r>
              <a:rPr lang="en-US" sz="3200" dirty="0"/>
              <a:t> </a:t>
            </a:r>
            <a:br>
              <a:rPr lang="en-US" sz="3200" dirty="0"/>
            </a:br>
            <a:endParaRPr lang="en-US" sz="3200" dirty="0">
              <a:effectLst/>
              <a:latin typeface="Microsoft Sans Serif" panose="020B0604020202020204" pitchFamily="34" charset="0"/>
              <a:ea typeface="Microsoft Sans Serif" panose="020B0604020202020204" pitchFamily="34" charset="0"/>
            </a:endParaRPr>
          </a:p>
        </p:txBody>
      </p:sp>
      <p:sp>
        <p:nvSpPr>
          <p:cNvPr id="4" name="TextBox 3">
            <a:extLst>
              <a:ext uri="{FF2B5EF4-FFF2-40B4-BE49-F238E27FC236}">
                <a16:creationId xmlns:a16="http://schemas.microsoft.com/office/drawing/2014/main" xmlns="" id="{822AF540-AC32-E400-CA89-9E4B9C0F9C05}"/>
              </a:ext>
            </a:extLst>
          </p:cNvPr>
          <p:cNvSpPr txBox="1"/>
          <p:nvPr/>
        </p:nvSpPr>
        <p:spPr>
          <a:xfrm>
            <a:off x="3503612" y="4343400"/>
            <a:ext cx="7696200" cy="1027974"/>
          </a:xfrm>
          <a:prstGeom prst="rect">
            <a:avLst/>
          </a:prstGeom>
          <a:solidFill>
            <a:schemeClr val="accent2">
              <a:lumMod val="20000"/>
              <a:lumOff val="80000"/>
            </a:schemeClr>
          </a:solidFill>
        </p:spPr>
        <p:txBody>
          <a:bodyPr wrap="square" rtlCol="0">
            <a:spAutoFit/>
          </a:bodyPr>
          <a:lstStyle/>
          <a:p>
            <a:pPr>
              <a:lnSpc>
                <a:spcPct val="95000"/>
              </a:lnSpc>
            </a:pPr>
            <a:r>
              <a:rPr lang="en-US" sz="3200" dirty="0"/>
              <a:t>How, do you think the family of the narrator is like? Why? </a:t>
            </a:r>
          </a:p>
        </p:txBody>
      </p:sp>
    </p:spTree>
    <p:extLst>
      <p:ext uri="{BB962C8B-B14F-4D97-AF65-F5344CB8AC3E}">
        <p14:creationId xmlns:p14="http://schemas.microsoft.com/office/powerpoint/2010/main" val="38431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41749042-A966-FA00-6A77-D056B72E0598}"/>
              </a:ext>
            </a:extLst>
          </p:cNvPr>
          <p:cNvSpPr txBox="1"/>
          <p:nvPr/>
        </p:nvSpPr>
        <p:spPr>
          <a:xfrm>
            <a:off x="912812" y="365532"/>
            <a:ext cx="11074234" cy="6001643"/>
          </a:xfrm>
          <a:prstGeom prst="rect">
            <a:avLst/>
          </a:prstGeom>
          <a:solidFill>
            <a:schemeClr val="accent3">
              <a:lumMod val="20000"/>
              <a:lumOff val="80000"/>
            </a:schemeClr>
          </a:solid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But the house on Mango Street is not the way they told it at all. It’s small and red with tight steps in front and windows so small you’d think </a:t>
            </a:r>
            <a:r>
              <a:rPr lang="en-US" sz="3200" b="1" i="0" dirty="0">
                <a:solidFill>
                  <a:srgbClr val="C00000"/>
                </a:solidFill>
                <a:effectLst/>
                <a:latin typeface="Times New Roman" panose="02020603050405020304" pitchFamily="18" charset="0"/>
                <a:cs typeface="Times New Roman" panose="02020603050405020304" pitchFamily="18" charset="0"/>
              </a:rPr>
              <a:t>they were holding their breath</a:t>
            </a:r>
            <a:r>
              <a:rPr lang="en-US" sz="3200" b="0" i="0" dirty="0">
                <a:solidFill>
                  <a:srgbClr val="000000"/>
                </a:solidFill>
                <a:effectLst/>
                <a:latin typeface="Times New Roman" panose="02020603050405020304" pitchFamily="18" charset="0"/>
                <a:cs typeface="Times New Roman" panose="02020603050405020304" pitchFamily="18" charset="0"/>
              </a:rPr>
              <a:t>. Bricks are crumbling in places, and the front door is so </a:t>
            </a:r>
            <a:r>
              <a:rPr lang="en-US" sz="3200" b="1" i="0" dirty="0">
                <a:solidFill>
                  <a:srgbClr val="00B050"/>
                </a:solidFill>
                <a:effectLst/>
                <a:latin typeface="Times New Roman" panose="02020603050405020304" pitchFamily="18" charset="0"/>
                <a:cs typeface="Times New Roman" panose="02020603050405020304" pitchFamily="18" charset="0"/>
              </a:rPr>
              <a:t>swollen</a:t>
            </a:r>
            <a:r>
              <a:rPr lang="en-US" sz="3200" b="0" i="0" dirty="0">
                <a:solidFill>
                  <a:srgbClr val="000000"/>
                </a:solidFill>
                <a:effectLst/>
                <a:latin typeface="Times New Roman" panose="02020603050405020304" pitchFamily="18" charset="0"/>
                <a:cs typeface="Times New Roman" panose="02020603050405020304" pitchFamily="18" charset="0"/>
              </a:rPr>
              <a:t> you have to push hard to get in. There is no front yard, only four little </a:t>
            </a:r>
            <a:r>
              <a:rPr lang="en-US" sz="3200" b="1" i="0" dirty="0">
                <a:solidFill>
                  <a:srgbClr val="00B050"/>
                </a:solidFill>
                <a:effectLst/>
                <a:latin typeface="Times New Roman" panose="02020603050405020304" pitchFamily="18" charset="0"/>
                <a:cs typeface="Times New Roman" panose="02020603050405020304" pitchFamily="18" charset="0"/>
              </a:rPr>
              <a:t>elms</a:t>
            </a:r>
            <a:r>
              <a:rPr lang="en-US" sz="3200" b="0" i="0" dirty="0">
                <a:solidFill>
                  <a:srgbClr val="000000"/>
                </a:solidFill>
                <a:effectLst/>
                <a:latin typeface="Times New Roman" panose="02020603050405020304" pitchFamily="18" charset="0"/>
                <a:cs typeface="Times New Roman" panose="02020603050405020304" pitchFamily="18" charset="0"/>
              </a:rPr>
              <a:t> the city planted by the </a:t>
            </a:r>
            <a:r>
              <a:rPr lang="en-US" sz="3200" b="1" i="0" dirty="0">
                <a:solidFill>
                  <a:srgbClr val="00B050"/>
                </a:solidFill>
                <a:effectLst/>
                <a:latin typeface="Times New Roman" panose="02020603050405020304" pitchFamily="18" charset="0"/>
                <a:cs typeface="Times New Roman" panose="02020603050405020304" pitchFamily="18" charset="0"/>
              </a:rPr>
              <a:t>curb</a:t>
            </a:r>
            <a:r>
              <a:rPr lang="en-US" sz="3200" b="0" i="0" dirty="0">
                <a:solidFill>
                  <a:srgbClr val="000000"/>
                </a:solidFill>
                <a:effectLst/>
                <a:latin typeface="Times New Roman" panose="02020603050405020304" pitchFamily="18" charset="0"/>
                <a:cs typeface="Times New Roman" panose="02020603050405020304" pitchFamily="18" charset="0"/>
              </a:rPr>
              <a:t>. Out back is a small garage for the car we don’t own yet and a small yard that looks smaller between the two buildings on either side. There are stairs in our house, but they’re ordinary hallway stairs, and the house has only one washroom. Everybody has to share a bedroom – Mama and Papa, Carlos and Kiki, me and </a:t>
            </a:r>
            <a:r>
              <a:rPr lang="en-US" sz="3200" b="0" i="0" dirty="0" err="1">
                <a:solidFill>
                  <a:srgbClr val="000000"/>
                </a:solidFill>
                <a:effectLst/>
                <a:latin typeface="Times New Roman" panose="02020603050405020304" pitchFamily="18" charset="0"/>
                <a:cs typeface="Times New Roman" panose="02020603050405020304" pitchFamily="18" charset="0"/>
              </a:rPr>
              <a:t>Nenny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9DA9C74-FB1A-819E-785B-8801F161CEAB}"/>
              </a:ext>
            </a:extLst>
          </p:cNvPr>
          <p:cNvSpPr txBox="1"/>
          <p:nvPr/>
        </p:nvSpPr>
        <p:spPr>
          <a:xfrm>
            <a:off x="5789612" y="5283183"/>
            <a:ext cx="5937844" cy="1077218"/>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Dash used to make a pause before </a:t>
            </a:r>
            <a:br>
              <a:rPr lang="en-US" sz="3200" b="1" dirty="0">
                <a:solidFill>
                  <a:schemeClr val="accent1"/>
                </a:solidFill>
                <a:latin typeface="Bradley Hand ITC" panose="03070402050302030203" pitchFamily="66" charset="0"/>
              </a:rPr>
            </a:br>
            <a:r>
              <a:rPr lang="en-US" sz="3200" b="1" dirty="0">
                <a:solidFill>
                  <a:schemeClr val="accent1"/>
                </a:solidFill>
                <a:latin typeface="Bradley Hand ITC" panose="03070402050302030203" pitchFamily="66" charset="0"/>
              </a:rPr>
              <a:t>to give a list</a:t>
            </a:r>
          </a:p>
        </p:txBody>
      </p:sp>
      <p:sp>
        <p:nvSpPr>
          <p:cNvPr id="17" name="TextBox 16">
            <a:extLst>
              <a:ext uri="{FF2B5EF4-FFF2-40B4-BE49-F238E27FC236}">
                <a16:creationId xmlns:a16="http://schemas.microsoft.com/office/drawing/2014/main" xmlns="" id="{28F05025-204A-F9B4-6992-72DE6D3E9DC6}"/>
              </a:ext>
            </a:extLst>
          </p:cNvPr>
          <p:cNvSpPr txBox="1"/>
          <p:nvPr/>
        </p:nvSpPr>
        <p:spPr>
          <a:xfrm>
            <a:off x="23812" y="2895600"/>
            <a:ext cx="1039067"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road </a:t>
            </a:r>
          </a:p>
        </p:txBody>
      </p:sp>
      <p:cxnSp>
        <p:nvCxnSpPr>
          <p:cNvPr id="4" name="Straight Arrow Connector 3">
            <a:extLst>
              <a:ext uri="{FF2B5EF4-FFF2-40B4-BE49-F238E27FC236}">
                <a16:creationId xmlns:a16="http://schemas.microsoft.com/office/drawing/2014/main" xmlns="" id="{E7341E81-F704-C98C-794C-15DDCD53E4F3}"/>
              </a:ext>
            </a:extLst>
          </p:cNvPr>
          <p:cNvCxnSpPr>
            <a:cxnSpLocks/>
          </p:cNvCxnSpPr>
          <p:nvPr/>
        </p:nvCxnSpPr>
        <p:spPr>
          <a:xfrm flipV="1">
            <a:off x="4097972" y="207760"/>
            <a:ext cx="2166137" cy="1418952"/>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66132126-12A9-281E-A78C-62B0B78F6EE1}"/>
              </a:ext>
            </a:extLst>
          </p:cNvPr>
          <p:cNvSpPr/>
          <p:nvPr/>
        </p:nvSpPr>
        <p:spPr>
          <a:xfrm>
            <a:off x="6551612" y="4911006"/>
            <a:ext cx="533400" cy="560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extBox 1">
            <a:extLst>
              <a:ext uri="{FF2B5EF4-FFF2-40B4-BE49-F238E27FC236}">
                <a16:creationId xmlns:a16="http://schemas.microsoft.com/office/drawing/2014/main" xmlns="" id="{DCD1EE31-2802-32BE-8A0F-69C7F4C2D179}"/>
              </a:ext>
            </a:extLst>
          </p:cNvPr>
          <p:cNvSpPr txBox="1"/>
          <p:nvPr/>
        </p:nvSpPr>
        <p:spPr>
          <a:xfrm>
            <a:off x="4570412" y="39040"/>
            <a:ext cx="6795322" cy="560153"/>
          </a:xfrm>
          <a:prstGeom prst="rect">
            <a:avLst/>
          </a:prstGeom>
          <a:solidFill>
            <a:schemeClr val="accent2">
              <a:lumMod val="20000"/>
              <a:lumOff val="80000"/>
            </a:schemeClr>
          </a:solidFill>
        </p:spPr>
        <p:txBody>
          <a:bodyPr wrap="none" rtlCol="0">
            <a:spAutoFit/>
          </a:bodyPr>
          <a:lstStyle/>
          <a:p>
            <a:pPr>
              <a:lnSpc>
                <a:spcPct val="95000"/>
              </a:lnSpc>
            </a:pPr>
            <a:r>
              <a:rPr lang="en-US" sz="3200" dirty="0"/>
              <a:t>What is the figure of speech used here?</a:t>
            </a:r>
          </a:p>
        </p:txBody>
      </p:sp>
      <p:cxnSp>
        <p:nvCxnSpPr>
          <p:cNvPr id="5" name="Straight Arrow Connector 4">
            <a:extLst>
              <a:ext uri="{FF2B5EF4-FFF2-40B4-BE49-F238E27FC236}">
                <a16:creationId xmlns:a16="http://schemas.microsoft.com/office/drawing/2014/main" xmlns="" id="{CA8CA405-673F-D2B9-1224-8D12D03C643B}"/>
              </a:ext>
            </a:extLst>
          </p:cNvPr>
          <p:cNvCxnSpPr>
            <a:cxnSpLocks/>
            <a:stCxn id="8" idx="4"/>
          </p:cNvCxnSpPr>
          <p:nvPr/>
        </p:nvCxnSpPr>
        <p:spPr>
          <a:xfrm>
            <a:off x="6818312" y="5471159"/>
            <a:ext cx="312420" cy="146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F513443D-AA55-C4A9-6359-7B5E39147958}"/>
              </a:ext>
            </a:extLst>
          </p:cNvPr>
          <p:cNvSpPr txBox="1"/>
          <p:nvPr/>
        </p:nvSpPr>
        <p:spPr>
          <a:xfrm>
            <a:off x="11125946" y="2356412"/>
            <a:ext cx="880369"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 tree</a:t>
            </a:r>
          </a:p>
        </p:txBody>
      </p:sp>
      <p:sp>
        <p:nvSpPr>
          <p:cNvPr id="18" name="TextBox 17">
            <a:extLst>
              <a:ext uri="{FF2B5EF4-FFF2-40B4-BE49-F238E27FC236}">
                <a16:creationId xmlns:a16="http://schemas.microsoft.com/office/drawing/2014/main" xmlns="" id="{370F6ABD-E386-895E-B42A-5F9240707590}"/>
              </a:ext>
            </a:extLst>
          </p:cNvPr>
          <p:cNvSpPr txBox="1"/>
          <p:nvPr/>
        </p:nvSpPr>
        <p:spPr>
          <a:xfrm>
            <a:off x="10192837" y="1877936"/>
            <a:ext cx="1866217" cy="584775"/>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expanded </a:t>
            </a:r>
          </a:p>
        </p:txBody>
      </p:sp>
    </p:spTree>
    <p:extLst>
      <p:ext uri="{BB962C8B-B14F-4D97-AF65-F5344CB8AC3E}">
        <p14:creationId xmlns:p14="http://schemas.microsoft.com/office/powerpoint/2010/main" val="86036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2" grpId="0" animBg="1"/>
      <p:bldP spid="1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F552742A-7BAE-AC72-D7AE-EB6781191E35}"/>
              </a:ext>
            </a:extLst>
          </p:cNvPr>
          <p:cNvSpPr>
            <a:spLocks noGrp="1"/>
          </p:cNvSpPr>
          <p:nvPr>
            <p:ph idx="1"/>
          </p:nvPr>
        </p:nvSpPr>
        <p:spPr>
          <a:xfrm>
            <a:off x="608012" y="609600"/>
            <a:ext cx="11049000" cy="6096000"/>
          </a:xfrm>
          <a:solidFill>
            <a:schemeClr val="bg1"/>
          </a:solidFill>
        </p:spPr>
        <p:txBody>
          <a:bodyPr>
            <a:noAutofit/>
          </a:bodyPr>
          <a:lstStyle/>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Once when we were living on </a:t>
            </a:r>
            <a:r>
              <a:rPr lang="en-US" sz="3200" b="1" i="0" dirty="0">
                <a:solidFill>
                  <a:srgbClr val="00B050"/>
                </a:solidFill>
                <a:effectLst/>
                <a:latin typeface="Times New Roman" panose="02020603050405020304" pitchFamily="18" charset="0"/>
                <a:cs typeface="Times New Roman" panose="02020603050405020304" pitchFamily="18" charset="0"/>
              </a:rPr>
              <a:t>Loomis</a:t>
            </a:r>
            <a:r>
              <a:rPr lang="en-US" sz="3200" b="0" i="0" dirty="0">
                <a:solidFill>
                  <a:srgbClr val="000000"/>
                </a:solidFill>
                <a:effectLst/>
                <a:latin typeface="Times New Roman" panose="02020603050405020304" pitchFamily="18" charset="0"/>
                <a:cs typeface="Times New Roman" panose="02020603050405020304" pitchFamily="18" charset="0"/>
              </a:rPr>
              <a:t>, a nun from my school passed by and saw me playing out front. The </a:t>
            </a:r>
            <a:r>
              <a:rPr lang="en-US" sz="3200" b="1" i="0" dirty="0">
                <a:solidFill>
                  <a:srgbClr val="00B050"/>
                </a:solidFill>
                <a:effectLst/>
                <a:latin typeface="Times New Roman" panose="02020603050405020304" pitchFamily="18" charset="0"/>
                <a:cs typeface="Times New Roman" panose="02020603050405020304" pitchFamily="18" charset="0"/>
              </a:rPr>
              <a:t>laundromat</a:t>
            </a:r>
            <a:r>
              <a:rPr lang="en-US" sz="3200" b="0" i="0" dirty="0">
                <a:solidFill>
                  <a:srgbClr val="000000"/>
                </a:solidFill>
                <a:effectLst/>
                <a:latin typeface="Times New Roman" panose="02020603050405020304" pitchFamily="18" charset="0"/>
                <a:cs typeface="Times New Roman" panose="02020603050405020304" pitchFamily="18" charset="0"/>
              </a:rPr>
              <a:t> downstairs </a:t>
            </a:r>
            <a:r>
              <a:rPr lang="en-US" sz="3200" b="0" i="0" dirty="0">
                <a:solidFill>
                  <a:srgbClr val="C00000"/>
                </a:solidFill>
                <a:effectLst/>
                <a:latin typeface="Times New Roman" panose="02020603050405020304" pitchFamily="18" charset="0"/>
                <a:cs typeface="Times New Roman" panose="02020603050405020304" pitchFamily="18" charset="0"/>
              </a:rPr>
              <a:t>had been </a:t>
            </a:r>
            <a:r>
              <a:rPr lang="en-US" sz="3200" b="0" i="0" dirty="0">
                <a:solidFill>
                  <a:srgbClr val="C00000"/>
                </a:solidFill>
                <a:effectLst/>
                <a:highlight>
                  <a:srgbClr val="FFFF00"/>
                </a:highlight>
                <a:latin typeface="Times New Roman" panose="02020603050405020304" pitchFamily="18" charset="0"/>
                <a:cs typeface="Times New Roman" panose="02020603050405020304" pitchFamily="18" charset="0"/>
              </a:rPr>
              <a:t>boarded up </a:t>
            </a:r>
            <a:r>
              <a:rPr lang="en-US" sz="3200" b="0" i="0" dirty="0">
                <a:solidFill>
                  <a:srgbClr val="000000"/>
                </a:solidFill>
                <a:effectLst/>
                <a:latin typeface="Times New Roman" panose="02020603050405020304" pitchFamily="18" charset="0"/>
                <a:cs typeface="Times New Roman" panose="02020603050405020304" pitchFamily="18" charset="0"/>
              </a:rPr>
              <a:t>because it had been robbed two days before and the owner had painted on the wood YES WE’RE OPEN so as not to lose business.</a:t>
            </a:r>
          </a:p>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 ‘Where do you live?’ she asked.</a:t>
            </a:r>
          </a:p>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 ‘There,’ I said pointing up to the third floor. </a:t>
            </a:r>
          </a:p>
          <a:p>
            <a:pPr marL="0" indent="0">
              <a:buNone/>
            </a:pPr>
            <a:r>
              <a:rPr lang="en-US" sz="3200" b="0" i="0" dirty="0">
                <a:solidFill>
                  <a:srgbClr val="000000"/>
                </a:solidFill>
                <a:effectLst/>
                <a:latin typeface="Times New Roman" panose="02020603050405020304" pitchFamily="18" charset="0"/>
                <a:cs typeface="Times New Roman" panose="02020603050405020304" pitchFamily="18" charset="0"/>
              </a:rPr>
              <a:t>‘You live </a:t>
            </a:r>
            <a:r>
              <a:rPr lang="en-US" sz="3200" b="0" i="1" dirty="0">
                <a:solidFill>
                  <a:srgbClr val="000000"/>
                </a:solidFill>
                <a:effectLst/>
                <a:latin typeface="Times New Roman" panose="02020603050405020304" pitchFamily="18" charset="0"/>
                <a:cs typeface="Times New Roman" panose="02020603050405020304" pitchFamily="18" charset="0"/>
              </a:rPr>
              <a:t>there</a:t>
            </a:r>
            <a:r>
              <a:rPr lang="en-US" sz="3200" b="0" i="0" dirty="0">
                <a:solidFill>
                  <a:srgbClr val="000000"/>
                </a:solidFill>
                <a:effectLs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a:p>
            <a:pPr marL="0" indent="0">
              <a:buNone/>
            </a:pPr>
            <a:r>
              <a:rPr lang="en-US" sz="3200" b="0" i="1" dirty="0">
                <a:solidFill>
                  <a:srgbClr val="000000"/>
                </a:solidFill>
                <a:effectLst/>
                <a:latin typeface="Times New Roman" panose="02020603050405020304" pitchFamily="18" charset="0"/>
                <a:cs typeface="Times New Roman" panose="02020603050405020304" pitchFamily="18" charset="0"/>
              </a:rPr>
              <a:t>There</a:t>
            </a:r>
            <a:r>
              <a:rPr lang="en-US" sz="3200" b="0" i="0" dirty="0">
                <a:solidFill>
                  <a:srgbClr val="000000"/>
                </a:solidFill>
                <a:effectLst/>
                <a:latin typeface="Times New Roman" panose="02020603050405020304" pitchFamily="18" charset="0"/>
                <a:cs typeface="Times New Roman" panose="02020603050405020304" pitchFamily="18" charset="0"/>
              </a:rPr>
              <a:t>. I had to look to where she pointed – the third floor, the paint peeling, wooden bars Papa had nailed on the windows so we wouldn’t fall out. You live </a:t>
            </a:r>
            <a:r>
              <a:rPr lang="en-US" sz="3200" b="0" i="1" dirty="0">
                <a:solidFill>
                  <a:srgbClr val="000000"/>
                </a:solidFill>
                <a:effectLst/>
                <a:latin typeface="Times New Roman" panose="02020603050405020304" pitchFamily="18" charset="0"/>
                <a:cs typeface="Times New Roman" panose="02020603050405020304" pitchFamily="18" charset="0"/>
              </a:rPr>
              <a:t>there</a:t>
            </a:r>
            <a:r>
              <a:rPr lang="en-US" sz="3200" b="0" i="0" dirty="0">
                <a:solidFill>
                  <a:srgbClr val="000000"/>
                </a:solidFill>
                <a:effectLst/>
                <a:latin typeface="Times New Roman" panose="02020603050405020304" pitchFamily="18" charset="0"/>
                <a:cs typeface="Times New Roman" panose="02020603050405020304" pitchFamily="18" charset="0"/>
              </a:rPr>
              <a:t>? The way she said it made me feel like nothing. </a:t>
            </a:r>
            <a:r>
              <a:rPr lang="en-US" sz="3200" b="0" i="1" dirty="0">
                <a:solidFill>
                  <a:srgbClr val="000000"/>
                </a:solidFill>
                <a:effectLst/>
                <a:latin typeface="Times New Roman" panose="02020603050405020304" pitchFamily="18" charset="0"/>
                <a:cs typeface="Times New Roman" panose="02020603050405020304" pitchFamily="18" charset="0"/>
              </a:rPr>
              <a:t>There</a:t>
            </a:r>
            <a:r>
              <a:rPr lang="en-US" sz="3200" b="0" i="0" dirty="0">
                <a:solidFill>
                  <a:srgbClr val="000000"/>
                </a:solidFill>
                <a:effectLst/>
                <a:latin typeface="Times New Roman" panose="02020603050405020304" pitchFamily="18" charset="0"/>
                <a:cs typeface="Times New Roman" panose="02020603050405020304" pitchFamily="18" charset="0"/>
              </a:rPr>
              <a:t>. I lived </a:t>
            </a:r>
            <a:r>
              <a:rPr lang="en-US" sz="3200" b="0" i="1" dirty="0">
                <a:solidFill>
                  <a:srgbClr val="000000"/>
                </a:solidFill>
                <a:effectLst/>
                <a:latin typeface="Times New Roman" panose="02020603050405020304" pitchFamily="18" charset="0"/>
                <a:cs typeface="Times New Roman" panose="02020603050405020304" pitchFamily="18" charset="0"/>
              </a:rPr>
              <a:t>there</a:t>
            </a:r>
            <a:r>
              <a:rPr lang="en-US" sz="3200" b="0" i="0" dirty="0">
                <a:solidFill>
                  <a:srgbClr val="000000"/>
                </a:solidFill>
                <a:effectLst/>
                <a:latin typeface="Times New Roman" panose="02020603050405020304" pitchFamily="18" charset="0"/>
                <a:cs typeface="Times New Roman" panose="02020603050405020304" pitchFamily="18" charset="0"/>
              </a:rPr>
              <a:t>. I nodded.</a:t>
            </a:r>
            <a:r>
              <a:rPr lang="en-US" sz="3200" dirty="0">
                <a:latin typeface="Times New Roman" panose="02020603050405020304" pitchFamily="18" charset="0"/>
                <a:cs typeface="Times New Roman" panose="02020603050405020304" pitchFamily="18" charset="0"/>
              </a:rPr>
              <a:t> </a:t>
            </a:r>
            <a:r>
              <a:rPr lang="en-US" sz="3200" dirty="0"/>
              <a:t/>
            </a:r>
            <a:br>
              <a:rPr lang="en-US" sz="3200" dirty="0"/>
            </a:br>
            <a:endParaRPr lang="en-US" sz="3200" dirty="0"/>
          </a:p>
          <a:p>
            <a:pPr marL="0" indent="0">
              <a:buNone/>
            </a:pPr>
            <a:r>
              <a:rPr lang="en-US" sz="3200" dirty="0"/>
              <a:t/>
            </a:r>
            <a:br>
              <a:rPr lang="en-US" sz="3200" dirty="0"/>
            </a:br>
            <a:endParaRPr lang="en-US" sz="3200" dirty="0"/>
          </a:p>
        </p:txBody>
      </p:sp>
      <p:sp>
        <p:nvSpPr>
          <p:cNvPr id="6" name="TextBox 5">
            <a:extLst>
              <a:ext uri="{FF2B5EF4-FFF2-40B4-BE49-F238E27FC236}">
                <a16:creationId xmlns:a16="http://schemas.microsoft.com/office/drawing/2014/main" xmlns="" id="{7AC554DB-FCE4-5477-B9DC-B92DBE86CC70}"/>
              </a:ext>
            </a:extLst>
          </p:cNvPr>
          <p:cNvSpPr txBox="1"/>
          <p:nvPr/>
        </p:nvSpPr>
        <p:spPr>
          <a:xfrm>
            <a:off x="194668" y="70991"/>
            <a:ext cx="2045753" cy="584775"/>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Flash back</a:t>
            </a:r>
          </a:p>
        </p:txBody>
      </p:sp>
      <p:sp>
        <p:nvSpPr>
          <p:cNvPr id="7" name="TextBox 6">
            <a:extLst>
              <a:ext uri="{FF2B5EF4-FFF2-40B4-BE49-F238E27FC236}">
                <a16:creationId xmlns:a16="http://schemas.microsoft.com/office/drawing/2014/main" xmlns="" id="{82E9EC5C-9DFC-594E-1072-D0F2150F0377}"/>
              </a:ext>
            </a:extLst>
          </p:cNvPr>
          <p:cNvSpPr txBox="1"/>
          <p:nvPr/>
        </p:nvSpPr>
        <p:spPr>
          <a:xfrm>
            <a:off x="8857353" y="2438400"/>
            <a:ext cx="3239990" cy="1077218"/>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Coin operating </a:t>
            </a:r>
            <a:br>
              <a:rPr lang="en-US" sz="3200" b="1" dirty="0">
                <a:solidFill>
                  <a:schemeClr val="accent1"/>
                </a:solidFill>
                <a:latin typeface="Bradley Hand ITC" panose="03070402050302030203" pitchFamily="66" charset="0"/>
              </a:rPr>
            </a:br>
            <a:r>
              <a:rPr lang="en-US" sz="3200" b="1" dirty="0">
                <a:solidFill>
                  <a:schemeClr val="accent1"/>
                </a:solidFill>
                <a:latin typeface="Bradley Hand ITC" panose="03070402050302030203" pitchFamily="66" charset="0"/>
              </a:rPr>
              <a:t>washing machine</a:t>
            </a:r>
          </a:p>
        </p:txBody>
      </p:sp>
      <p:cxnSp>
        <p:nvCxnSpPr>
          <p:cNvPr id="9" name="Straight Arrow Connector 8">
            <a:extLst>
              <a:ext uri="{FF2B5EF4-FFF2-40B4-BE49-F238E27FC236}">
                <a16:creationId xmlns:a16="http://schemas.microsoft.com/office/drawing/2014/main" xmlns="" id="{4D2EF4AA-12E0-F500-ACA7-0FC792307D1F}"/>
              </a:ext>
            </a:extLst>
          </p:cNvPr>
          <p:cNvCxnSpPr>
            <a:endCxn id="7" idx="0"/>
          </p:cNvCxnSpPr>
          <p:nvPr/>
        </p:nvCxnSpPr>
        <p:spPr>
          <a:xfrm>
            <a:off x="9066212" y="1447800"/>
            <a:ext cx="1411136"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63843E1-3290-E368-4A14-008EF54FB523}"/>
              </a:ext>
            </a:extLst>
          </p:cNvPr>
          <p:cNvSpPr txBox="1"/>
          <p:nvPr/>
        </p:nvSpPr>
        <p:spPr>
          <a:xfrm>
            <a:off x="3351212" y="70991"/>
            <a:ext cx="2351926" cy="584775"/>
          </a:xfrm>
          <a:prstGeom prst="rect">
            <a:avLst/>
          </a:prstGeom>
          <a:solidFill>
            <a:schemeClr val="accent1">
              <a:lumMod val="20000"/>
              <a:lumOff val="80000"/>
            </a:schemeClr>
          </a:solidFill>
        </p:spPr>
        <p:txBody>
          <a:bodyPr wrap="none" rtlCol="0">
            <a:spAutoFit/>
          </a:bodyPr>
          <a:lstStyle/>
          <a:p>
            <a:r>
              <a:rPr lang="en-US" sz="3200" b="1" dirty="0">
                <a:solidFill>
                  <a:schemeClr val="accent1"/>
                </a:solidFill>
                <a:latin typeface="Bradley Hand ITC" panose="03070402050302030203" pitchFamily="66" charset="0"/>
              </a:rPr>
              <a:t>Passive voice</a:t>
            </a:r>
          </a:p>
        </p:txBody>
      </p:sp>
      <p:cxnSp>
        <p:nvCxnSpPr>
          <p:cNvPr id="12" name="Straight Arrow Connector 11">
            <a:extLst>
              <a:ext uri="{FF2B5EF4-FFF2-40B4-BE49-F238E27FC236}">
                <a16:creationId xmlns:a16="http://schemas.microsoft.com/office/drawing/2014/main" xmlns="" id="{56979B41-ACA1-2429-8A64-EF9235B51B41}"/>
              </a:ext>
            </a:extLst>
          </p:cNvPr>
          <p:cNvCxnSpPr/>
          <p:nvPr/>
        </p:nvCxnSpPr>
        <p:spPr>
          <a:xfrm flipV="1">
            <a:off x="3427412" y="655766"/>
            <a:ext cx="1143000" cy="1020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C2259920-05EB-4915-DEC1-BDC29CDEA4CE}"/>
              </a:ext>
            </a:extLst>
          </p:cNvPr>
          <p:cNvSpPr txBox="1"/>
          <p:nvPr/>
        </p:nvSpPr>
        <p:spPr>
          <a:xfrm>
            <a:off x="6018212" y="2380357"/>
            <a:ext cx="2643672" cy="1077218"/>
          </a:xfrm>
          <a:prstGeom prst="rect">
            <a:avLst/>
          </a:prstGeom>
          <a:solidFill>
            <a:schemeClr val="bg2"/>
          </a:solidFill>
        </p:spPr>
        <p:txBody>
          <a:bodyPr wrap="none" rtlCol="0">
            <a:spAutoFit/>
          </a:bodyPr>
          <a:lstStyle/>
          <a:p>
            <a:r>
              <a:rPr lang="en-US" sz="3200" b="1" dirty="0">
                <a:solidFill>
                  <a:schemeClr val="accent1"/>
                </a:solidFill>
                <a:latin typeface="Bradley Hand ITC" panose="03070402050302030203" pitchFamily="66" charset="0"/>
              </a:rPr>
              <a:t>Covered with </a:t>
            </a:r>
            <a:br>
              <a:rPr lang="en-US" sz="3200" b="1" dirty="0">
                <a:solidFill>
                  <a:schemeClr val="accent1"/>
                </a:solidFill>
                <a:latin typeface="Bradley Hand ITC" panose="03070402050302030203" pitchFamily="66" charset="0"/>
              </a:rPr>
            </a:br>
            <a:r>
              <a:rPr lang="en-US" sz="3200" b="1" dirty="0">
                <a:solidFill>
                  <a:schemeClr val="accent1"/>
                </a:solidFill>
                <a:latin typeface="Bradley Hand ITC" panose="03070402050302030203" pitchFamily="66" charset="0"/>
              </a:rPr>
              <a:t>wooden boards</a:t>
            </a:r>
          </a:p>
        </p:txBody>
      </p:sp>
    </p:spTree>
    <p:extLst>
      <p:ext uri="{BB962C8B-B14F-4D97-AF65-F5344CB8AC3E}">
        <p14:creationId xmlns:p14="http://schemas.microsoft.com/office/powerpoint/2010/main" val="376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821F24C-180F-49A0-B2F6-EF47009C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10596</TotalTime>
  <Words>1083</Words>
  <Application>Microsoft Office PowerPoint</Application>
  <PresentationFormat>Custom</PresentationFormat>
  <Paragraphs>72</Paragraphs>
  <Slides>15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Bradley Hand ITC</vt:lpstr>
      <vt:lpstr>Calibri</vt:lpstr>
      <vt:lpstr>Calibri Light</vt:lpstr>
      <vt:lpstr>Century Gothic</vt:lpstr>
      <vt:lpstr>Constantia</vt:lpstr>
      <vt:lpstr>Courier New</vt:lpstr>
      <vt:lpstr>Gill Sans</vt:lpstr>
      <vt:lpstr>Microsoft Sans Serif</vt:lpstr>
      <vt:lpstr>Times New Roman</vt:lpstr>
      <vt:lpstr>ヒラギノ角ゴ ProN W3</vt:lpstr>
      <vt:lpstr>Office Theme</vt:lpstr>
      <vt:lpstr>2021 April Paper 2- p. </vt:lpstr>
      <vt:lpstr>PowerPoint Presentation</vt:lpstr>
      <vt:lpstr>Objectives</vt:lpstr>
      <vt:lpstr>GAP-L your text</vt:lpstr>
      <vt:lpstr>PowerPoint Presentation</vt:lpstr>
      <vt:lpstr>Text for Section A, an extract from ‘The House on Mango Street’ by Sandra Cisneros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Homework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rules</dc:title>
  <dc:creator>Shahinaz HELMY</dc:creator>
  <cp:lastModifiedBy>Shahenaz</cp:lastModifiedBy>
  <cp:revision>21</cp:revision>
  <dcterms:created xsi:type="dcterms:W3CDTF">2023-11-27T17:46:00Z</dcterms:created>
  <dcterms:modified xsi:type="dcterms:W3CDTF">2024-01-08T07:58:33Z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