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8" r:id="rId2"/>
  </p:sldMasterIdLst>
  <p:notesMasterIdLst>
    <p:notesMasterId r:id="rId12"/>
  </p:notesMasterIdLst>
  <p:handoutMasterIdLst>
    <p:handoutMasterId r:id="rId13"/>
  </p:handoutMasterIdLst>
  <p:sldIdLst>
    <p:sldId id="261" r:id="rId3"/>
    <p:sldId id="258" r:id="rId4"/>
    <p:sldId id="265" r:id="rId5"/>
    <p:sldId id="264" r:id="rId6"/>
    <p:sldId id="268" r:id="rId7"/>
    <p:sldId id="269" r:id="rId8"/>
    <p:sldId id="270" r:id="rId9"/>
    <p:sldId id="271" r:id="rId10"/>
    <p:sldId id="26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A1"/>
    <a:srgbClr val="E50050"/>
    <a:srgbClr val="E94781"/>
    <a:srgbClr val="F39CA2"/>
    <a:srgbClr val="004382"/>
    <a:srgbClr val="7CC3E1"/>
    <a:srgbClr val="F3776B"/>
    <a:srgbClr val="F9A058"/>
    <a:srgbClr val="00649C"/>
    <a:srgbClr val="AFD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B870-5818-4D32-AACB-8679A0CB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89E63-C416-4C80-A0B3-99594DB36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406C8-9FDE-4F84-BDBF-7C9839B2F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9C804-BB84-4722-A83F-EB6B345D8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082DA-FFB4-4C3C-A191-A715AFDE4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63C77-348A-413A-B419-DAE22E59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999D4-0EF9-4779-BA44-FACB733E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045E4-7503-41EC-ADCC-4B803B2B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0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6D9A-DB58-487C-BFC3-CB4BB486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157E-8B48-42B6-9E18-ECB08A0B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893B2-BF1F-4282-BCF4-6BE77B99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F05D8-CB24-418E-A719-A333A921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EEE18-2472-486A-AD5D-25ACF678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F573E-375C-40D3-8ABB-018301EF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72BF6-4AC5-43BF-8531-98F066E6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6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F1FE-1CD3-4BD5-A7CA-E570E053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A646-8815-4CBF-B223-1B907A14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00185-9A39-44C2-87F8-888C2E0ED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145A7-79A9-40E9-AB76-61EDF470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15E93-F350-42B8-BAD9-9A310B59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FD3D7-454C-4FBE-8390-AFE25D3D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D809-0B05-48DA-BFDE-AE4A70FA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2FADE-96F9-4DFD-A8CD-9567C9E87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D0B1A-2164-4E92-820A-A47E02CFA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4537A-3B1E-4501-B9CD-1EC0EB83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D83CC-FAC8-4781-9EEA-0517E4B8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36109-3337-4070-8D02-A529E2BD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0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64E9-3A07-4B64-96D2-6659CF9D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F490D-14BD-4343-97C7-196D3A851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7A48F-1917-410D-BD4E-7E1E2A7F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8A36D-AD85-4A39-B703-E1510725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D6037-4DCA-4BA9-9693-DAEA5876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9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78AC0-AF90-4153-947C-49DCE9114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013F1-15A7-4C8D-AD16-FC2AB1E10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65C0-5E9D-4B5E-971B-63BFE9595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F0F0-943F-4F29-A291-F5994381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DD156-F5AA-440B-87D8-4DB40B71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4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8082-F15E-4B3B-AECA-B4EA43AE2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EE300-E41B-48DB-8608-EB76268A3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357EA-D392-45DB-A732-5CD67C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74BA7-3FEF-4231-8551-FAD82F44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0C43F-AB92-4859-AC7A-8F023E2B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326F-E188-49E4-9BD4-49EC92BD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F64B-6D4F-4854-8A33-C1ED29AAA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2C858-64FB-49FC-B654-0AE159DE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8F48A-1DD0-4A99-96CC-870AB712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66BC0-0150-458F-9CCE-32C078D3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3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C73C-43B5-4DF1-9874-6E42A240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0B6FD-2C6C-47B7-8121-35702F071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5431-3E8D-4CAC-BDB2-16929E0C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85540-DE3A-4557-A830-42CE6C84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13F20-72A2-4F16-B01A-8D9CF35B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5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631B-2F3D-4402-9583-7550FD75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CF59-579D-45DF-90BC-91C3A1C8F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B9D7E-3512-42B9-A95A-ACFF3D8E3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5B5E1-9FD8-427B-AA28-7625A230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08EB5-788F-406F-8E62-1AAE09A6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4353-A3F5-4379-B4A9-478AEC34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0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468FF-394B-4F9F-8AF4-6950328F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2538-8977-47FE-8806-4CE143A3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B6EFB-49EC-456F-8B82-4EC5A0EB3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DDA6-40CA-41EA-80BD-2E8A3F953B4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33B1-397C-49F6-9A42-D29708F64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AD871-4B07-441A-B5D4-CECF4B04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2977-7356-4168-966C-C361CC34B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0305-DC7A-4DC1-8863-D3A12613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What is a 2D shape?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A59770-9097-4E89-B25A-35635F3E1237}"/>
              </a:ext>
            </a:extLst>
          </p:cNvPr>
          <p:cNvSpPr txBox="1">
            <a:spLocks/>
          </p:cNvSpPr>
          <p:nvPr/>
        </p:nvSpPr>
        <p:spPr>
          <a:xfrm>
            <a:off x="482495" y="2463403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r>
              <a:rPr lang="en-GB" sz="6600" dirty="0">
                <a:solidFill>
                  <a:srgbClr val="FFFF00"/>
                </a:solidFill>
                <a:latin typeface="Comic Sans MS" panose="030F0702030302020204" pitchFamily="66" charset="0"/>
              </a:rPr>
              <a:t>A 2D shape is a </a:t>
            </a:r>
            <a:r>
              <a:rPr lang="en-GB" sz="66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flat</a:t>
            </a:r>
            <a:r>
              <a:rPr lang="en-GB" sz="6600" dirty="0">
                <a:solidFill>
                  <a:srgbClr val="FFFF00"/>
                </a:solidFill>
                <a:latin typeface="Comic Sans MS" panose="030F0702030302020204" pitchFamily="66" charset="0"/>
              </a:rPr>
              <a:t> shape which only has sides or corners.</a:t>
            </a:r>
          </a:p>
        </p:txBody>
      </p:sp>
    </p:spTree>
    <p:extLst>
      <p:ext uri="{BB962C8B-B14F-4D97-AF65-F5344CB8AC3E}">
        <p14:creationId xmlns:p14="http://schemas.microsoft.com/office/powerpoint/2010/main" val="351401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A7E8BE-E476-4C57-85FF-7D981BA50D57}"/>
              </a:ext>
            </a:extLst>
          </p:cNvPr>
          <p:cNvSpPr/>
          <p:nvPr/>
        </p:nvSpPr>
        <p:spPr>
          <a:xfrm>
            <a:off x="8467725" y="6257925"/>
            <a:ext cx="581025" cy="485775"/>
          </a:xfrm>
          <a:prstGeom prst="rect">
            <a:avLst/>
          </a:prstGeom>
          <a:solidFill>
            <a:srgbClr val="FFD2A1"/>
          </a:solidFill>
          <a:ln>
            <a:solidFill>
              <a:srgbClr val="FFD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EF690E-8739-4247-B1A6-26A233BDB48F}"/>
              </a:ext>
            </a:extLst>
          </p:cNvPr>
          <p:cNvGrpSpPr/>
          <p:nvPr/>
        </p:nvGrpSpPr>
        <p:grpSpPr>
          <a:xfrm>
            <a:off x="92472" y="1671468"/>
            <a:ext cx="1698746" cy="1588114"/>
            <a:chOff x="252989" y="1541814"/>
            <a:chExt cx="2264994" cy="211748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6ACF18-1640-49D7-85EA-CB775F6E9A7D}"/>
                </a:ext>
              </a:extLst>
            </p:cNvPr>
            <p:cNvSpPr/>
            <p:nvPr/>
          </p:nvSpPr>
          <p:spPr>
            <a:xfrm>
              <a:off x="252989" y="1541814"/>
              <a:ext cx="2264994" cy="2117485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2D09D4-B1F2-40A6-92DE-C2D93EDD8793}"/>
                </a:ext>
              </a:extLst>
            </p:cNvPr>
            <p:cNvSpPr txBox="1"/>
            <p:nvPr/>
          </p:nvSpPr>
          <p:spPr>
            <a:xfrm>
              <a:off x="546417" y="2215835"/>
              <a:ext cx="192023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33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Circle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9558C7-4D9B-4BA4-99E7-B86392DEF365}"/>
              </a:ext>
            </a:extLst>
          </p:cNvPr>
          <p:cNvGrpSpPr/>
          <p:nvPr/>
        </p:nvGrpSpPr>
        <p:grpSpPr>
          <a:xfrm>
            <a:off x="1041748" y="3038041"/>
            <a:ext cx="2288078" cy="1799753"/>
            <a:chOff x="1446415" y="3169857"/>
            <a:chExt cx="3050770" cy="239967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757A895-75A9-4FCC-9599-20D283AED436}"/>
                </a:ext>
              </a:extLst>
            </p:cNvPr>
            <p:cNvSpPr/>
            <p:nvPr/>
          </p:nvSpPr>
          <p:spPr>
            <a:xfrm>
              <a:off x="1446415" y="3169857"/>
              <a:ext cx="3050770" cy="2399670"/>
            </a:xfrm>
            <a:prstGeom prst="triangle">
              <a:avLst/>
            </a:prstGeom>
            <a:solidFill>
              <a:srgbClr val="92D050"/>
            </a:solidFill>
            <a:ln w="76200">
              <a:solidFill>
                <a:schemeClr val="tx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4824F3-FB33-4E05-A5A4-1F948EB70524}"/>
                </a:ext>
              </a:extLst>
            </p:cNvPr>
            <p:cNvSpPr txBox="1"/>
            <p:nvPr/>
          </p:nvSpPr>
          <p:spPr>
            <a:xfrm>
              <a:off x="1837114" y="4700333"/>
              <a:ext cx="2518209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33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Triangle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F77DDD-5C82-4F2B-B47E-CB85FE91CDBD}"/>
              </a:ext>
            </a:extLst>
          </p:cNvPr>
          <p:cNvGrpSpPr/>
          <p:nvPr/>
        </p:nvGrpSpPr>
        <p:grpSpPr>
          <a:xfrm>
            <a:off x="3699078" y="3429000"/>
            <a:ext cx="1887602" cy="1700176"/>
            <a:chOff x="5028747" y="4070814"/>
            <a:chExt cx="2516803" cy="22669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DDEAE8-839B-41FA-B753-74D3560F9041}"/>
                </a:ext>
              </a:extLst>
            </p:cNvPr>
            <p:cNvSpPr/>
            <p:nvPr/>
          </p:nvSpPr>
          <p:spPr>
            <a:xfrm>
              <a:off x="5028747" y="4070814"/>
              <a:ext cx="2396288" cy="2266901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C573FD-B9F4-4425-A3C6-39D09EC015EF}"/>
                </a:ext>
              </a:extLst>
            </p:cNvPr>
            <p:cNvSpPr txBox="1"/>
            <p:nvPr/>
          </p:nvSpPr>
          <p:spPr>
            <a:xfrm>
              <a:off x="5245424" y="4716586"/>
              <a:ext cx="230012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33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Square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9742A0-6DA9-4854-B450-54304B730348}"/>
              </a:ext>
            </a:extLst>
          </p:cNvPr>
          <p:cNvGrpSpPr/>
          <p:nvPr/>
        </p:nvGrpSpPr>
        <p:grpSpPr>
          <a:xfrm>
            <a:off x="3194936" y="990865"/>
            <a:ext cx="2628324" cy="1061411"/>
            <a:chOff x="4435360" y="1423282"/>
            <a:chExt cx="3504432" cy="14152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A7614D-9A6F-4357-8C84-8CA89FFA28BB}"/>
                </a:ext>
              </a:extLst>
            </p:cNvPr>
            <p:cNvSpPr/>
            <p:nvPr/>
          </p:nvSpPr>
          <p:spPr>
            <a:xfrm rot="5400000">
              <a:off x="5432163" y="426479"/>
              <a:ext cx="1415213" cy="3408819"/>
            </a:xfrm>
            <a:prstGeom prst="rect">
              <a:avLst/>
            </a:prstGeom>
            <a:solidFill>
              <a:srgbClr val="88F4EA"/>
            </a:solidFill>
            <a:ln w="76200">
              <a:solidFill>
                <a:schemeClr val="tx1"/>
              </a:solidFill>
            </a:ln>
            <a:effectLst>
              <a:glow rad="139700">
                <a:srgbClr val="88F4EA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473393-50A1-4362-A41B-8CA6AFE7683F}"/>
                </a:ext>
              </a:extLst>
            </p:cNvPr>
            <p:cNvSpPr txBox="1"/>
            <p:nvPr/>
          </p:nvSpPr>
          <p:spPr>
            <a:xfrm>
              <a:off x="4766962" y="1756321"/>
              <a:ext cx="3172830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33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Rectangle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C24667-9252-4BBE-89FA-3EAFA85F1709}"/>
              </a:ext>
            </a:extLst>
          </p:cNvPr>
          <p:cNvGrpSpPr/>
          <p:nvPr/>
        </p:nvGrpSpPr>
        <p:grpSpPr>
          <a:xfrm>
            <a:off x="5854349" y="2941798"/>
            <a:ext cx="2287509" cy="1937126"/>
            <a:chOff x="8193306" y="2679644"/>
            <a:chExt cx="3050012" cy="2582835"/>
          </a:xfrm>
        </p:grpSpPr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E0F6E98E-83CC-4FCA-9738-A370939C8838}"/>
                </a:ext>
              </a:extLst>
            </p:cNvPr>
            <p:cNvSpPr/>
            <p:nvPr/>
          </p:nvSpPr>
          <p:spPr>
            <a:xfrm>
              <a:off x="8193306" y="2679644"/>
              <a:ext cx="2671701" cy="2582835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879D9-4673-4436-B283-DB5BE17DF669}"/>
                </a:ext>
              </a:extLst>
            </p:cNvPr>
            <p:cNvSpPr txBox="1"/>
            <p:nvPr/>
          </p:nvSpPr>
          <p:spPr>
            <a:xfrm>
              <a:off x="8375975" y="3659299"/>
              <a:ext cx="28673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30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Pentagon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92748-6A49-4FC6-9567-9CB8D3F43A4A}"/>
              </a:ext>
            </a:extLst>
          </p:cNvPr>
          <p:cNvGrpSpPr/>
          <p:nvPr/>
        </p:nvGrpSpPr>
        <p:grpSpPr>
          <a:xfrm>
            <a:off x="7226978" y="1620369"/>
            <a:ext cx="2342432" cy="1708408"/>
            <a:chOff x="9512042" y="1117493"/>
            <a:chExt cx="3123242" cy="227787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C7C92F49-20B8-42EF-AF9F-99AFCF3C2F77}"/>
                </a:ext>
              </a:extLst>
            </p:cNvPr>
            <p:cNvSpPr/>
            <p:nvPr/>
          </p:nvSpPr>
          <p:spPr>
            <a:xfrm>
              <a:off x="9512042" y="1117493"/>
              <a:ext cx="2467085" cy="2277877"/>
            </a:xfrm>
            <a:prstGeom prst="hexagon">
              <a:avLst/>
            </a:prstGeom>
            <a:solidFill>
              <a:srgbClr val="F381E8"/>
            </a:solidFill>
            <a:ln w="76200">
              <a:solidFill>
                <a:schemeClr val="tx1"/>
              </a:solidFill>
            </a:ln>
            <a:effectLst>
              <a:glow rad="101600">
                <a:srgbClr val="F381E8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E73EDC-7292-48FF-83A2-471B74A07D3D}"/>
                </a:ext>
              </a:extLst>
            </p:cNvPr>
            <p:cNvSpPr txBox="1"/>
            <p:nvPr/>
          </p:nvSpPr>
          <p:spPr>
            <a:xfrm>
              <a:off x="9674017" y="1846800"/>
              <a:ext cx="29612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30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Hexagon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1AC05CA-4C69-4666-92DE-5F2E72DCF211}"/>
              </a:ext>
            </a:extLst>
          </p:cNvPr>
          <p:cNvSpPr txBox="1"/>
          <p:nvPr/>
        </p:nvSpPr>
        <p:spPr>
          <a:xfrm>
            <a:off x="230154" y="3419569"/>
            <a:ext cx="87701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20E9E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1 </a:t>
            </a:r>
            <a:r>
              <a:rPr lang="en-GB" sz="1500" dirty="0">
                <a:solidFill>
                  <a:prstClr val="black"/>
                </a:solidFill>
                <a:latin typeface="Comic Sans MS" panose="030F0702030302020204" pitchFamily="66" charset="0"/>
              </a:rPr>
              <a:t>side</a:t>
            </a:r>
            <a:endParaRPr lang="en-GB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8C76F-3DF8-43FD-A049-D14AB35AB902}"/>
              </a:ext>
            </a:extLst>
          </p:cNvPr>
          <p:cNvSpPr txBox="1"/>
          <p:nvPr/>
        </p:nvSpPr>
        <p:spPr>
          <a:xfrm>
            <a:off x="1585441" y="4981451"/>
            <a:ext cx="1200691" cy="969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20E9E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Sides and </a:t>
            </a:r>
            <a:r>
              <a:rPr lang="en-GB" sz="1350" b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r>
              <a:rPr lang="en-GB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 Corners</a:t>
            </a:r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A6086D-5637-4889-8A1A-63EC8B51DDA3}"/>
              </a:ext>
            </a:extLst>
          </p:cNvPr>
          <p:cNvSpPr txBox="1"/>
          <p:nvPr/>
        </p:nvSpPr>
        <p:spPr>
          <a:xfrm>
            <a:off x="3558850" y="2428804"/>
            <a:ext cx="202783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20E9E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4 </a:t>
            </a:r>
            <a:r>
              <a:rPr lang="en-GB" sz="1050" dirty="0">
                <a:solidFill>
                  <a:prstClr val="black"/>
                </a:solidFill>
                <a:latin typeface="Comic Sans MS" panose="030F0702030302020204" pitchFamily="66" charset="0"/>
              </a:rPr>
              <a:t>Sides and </a:t>
            </a:r>
            <a:r>
              <a:rPr lang="en-GB" sz="1350" b="1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lang="en-GB" sz="1050" dirty="0">
                <a:solidFill>
                  <a:prstClr val="black"/>
                </a:solidFill>
                <a:latin typeface="Comic Sans MS" panose="030F0702030302020204" pitchFamily="66" charset="0"/>
              </a:rPr>
              <a:t> Corners</a:t>
            </a:r>
            <a:endParaRPr lang="en-GB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37E365-CE95-4084-891F-201EC6F6936C}"/>
              </a:ext>
            </a:extLst>
          </p:cNvPr>
          <p:cNvSpPr txBox="1"/>
          <p:nvPr/>
        </p:nvSpPr>
        <p:spPr>
          <a:xfrm>
            <a:off x="6106459" y="5027617"/>
            <a:ext cx="146890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20E9E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700" dirty="0">
                <a:solidFill>
                  <a:prstClr val="black"/>
                </a:solidFill>
                <a:latin typeface="Comic Sans MS" panose="030F0702030302020204" pitchFamily="66" charset="0"/>
              </a:rPr>
              <a:t>5 </a:t>
            </a:r>
          </a:p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Sides and </a:t>
            </a:r>
            <a:r>
              <a:rPr lang="en-GB" sz="1350" b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  <a:r>
              <a:rPr lang="en-GB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 Corners</a:t>
            </a:r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16F380-74F6-43DF-A535-5B247BEEEC56}"/>
              </a:ext>
            </a:extLst>
          </p:cNvPr>
          <p:cNvSpPr txBox="1"/>
          <p:nvPr/>
        </p:nvSpPr>
        <p:spPr>
          <a:xfrm>
            <a:off x="7015549" y="967687"/>
            <a:ext cx="206174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20E9E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6 </a:t>
            </a:r>
            <a:r>
              <a:rPr lang="en-GB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Sides and </a:t>
            </a:r>
            <a:r>
              <a:rPr lang="en-GB" sz="1500" b="1" dirty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lang="en-GB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 Corners</a:t>
            </a:r>
            <a:endParaRPr lang="en-GB" sz="33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D0B0A7-E2AA-4F84-864B-2F00333CC7A8}"/>
              </a:ext>
            </a:extLst>
          </p:cNvPr>
          <p:cNvSpPr txBox="1"/>
          <p:nvPr/>
        </p:nvSpPr>
        <p:spPr>
          <a:xfrm>
            <a:off x="169828" y="962782"/>
            <a:ext cx="122494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20E9E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</a:rPr>
              <a:t>0 </a:t>
            </a:r>
            <a:r>
              <a:rPr lang="en-GB" sz="1050" dirty="0">
                <a:solidFill>
                  <a:prstClr val="black"/>
                </a:solidFill>
                <a:latin typeface="Comic Sans MS" panose="030F0702030302020204" pitchFamily="66" charset="0"/>
              </a:rPr>
              <a:t>Corners</a:t>
            </a:r>
            <a:endParaRPr lang="en-GB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5D74E-58CD-4840-A6A5-32C8763749BE}"/>
              </a:ext>
            </a:extLst>
          </p:cNvPr>
          <p:cNvSpPr txBox="1"/>
          <p:nvPr/>
        </p:nvSpPr>
        <p:spPr>
          <a:xfrm>
            <a:off x="1752723" y="93256"/>
            <a:ext cx="5245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3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Properties of 2D Shapes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8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2 Slide 2 2D Shape Properties">
            <a:hlinkClick r:id="" action="ppaction://media"/>
            <a:extLst>
              <a:ext uri="{FF2B5EF4-FFF2-40B4-BE49-F238E27FC236}">
                <a16:creationId xmlns:a16="http://schemas.microsoft.com/office/drawing/2014/main" id="{16D5418F-078D-4936-B024-3A8347A8D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284" y="5833246"/>
            <a:ext cx="609600" cy="6096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1B9973-0D36-4EF4-8010-50E247499725}"/>
              </a:ext>
            </a:extLst>
          </p:cNvPr>
          <p:cNvSpPr/>
          <p:nvPr/>
        </p:nvSpPr>
        <p:spPr>
          <a:xfrm>
            <a:off x="1209571" y="2393578"/>
            <a:ext cx="3362429" cy="14872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9A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Bef>
                <a:spcPct val="0"/>
              </a:spcBef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Circles only have one side.</a:t>
            </a:r>
          </a:p>
          <a:p>
            <a:pPr>
              <a:spcBef>
                <a:spcPct val="0"/>
              </a:spcBef>
              <a:defRPr/>
            </a:pPr>
            <a:endParaRPr lang="en-GB" altLang="en-US" sz="9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Circles have no corners.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39CA2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Circle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BB1C72-1470-4450-9782-6A68B90D1183}"/>
              </a:ext>
            </a:extLst>
          </p:cNvPr>
          <p:cNvSpPr/>
          <p:nvPr/>
        </p:nvSpPr>
        <p:spPr>
          <a:xfrm>
            <a:off x="4975413" y="2393578"/>
            <a:ext cx="3103654" cy="3103654"/>
          </a:xfrm>
          <a:prstGeom prst="ellipse">
            <a:avLst/>
          </a:prstGeom>
          <a:solidFill>
            <a:srgbClr val="F39CA2"/>
          </a:solidFill>
          <a:ln w="57150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1E49B5-9D2D-472C-9184-70D29FDD9176}"/>
              </a:ext>
            </a:extLst>
          </p:cNvPr>
          <p:cNvGrpSpPr/>
          <p:nvPr/>
        </p:nvGrpSpPr>
        <p:grpSpPr>
          <a:xfrm>
            <a:off x="94129" y="2492900"/>
            <a:ext cx="2740341" cy="5037454"/>
            <a:chOff x="0" y="2754618"/>
            <a:chExt cx="2232212" cy="410338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9DF315-8F12-48FF-A582-83CE3CFAFAEA}"/>
                </a:ext>
              </a:extLst>
            </p:cNvPr>
            <p:cNvSpPr/>
            <p:nvPr/>
          </p:nvSpPr>
          <p:spPr>
            <a:xfrm>
              <a:off x="539751" y="3048465"/>
              <a:ext cx="737720" cy="5015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963200-FFF8-4148-B01E-9F998B2BE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754618"/>
              <a:ext cx="2232212" cy="41033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19ECB9-E321-495D-B84C-C42AC1DC48DA}"/>
              </a:ext>
            </a:extLst>
          </p:cNvPr>
          <p:cNvGrpSpPr/>
          <p:nvPr/>
        </p:nvGrpSpPr>
        <p:grpSpPr>
          <a:xfrm>
            <a:off x="3259815" y="5672213"/>
            <a:ext cx="2414844" cy="1048538"/>
            <a:chOff x="2856403" y="5755507"/>
            <a:chExt cx="2414844" cy="104853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92B67B1-70E0-4FB6-BDAC-38FE06C2A2A5}"/>
                </a:ext>
              </a:extLst>
            </p:cNvPr>
            <p:cNvSpPr/>
            <p:nvPr/>
          </p:nvSpPr>
          <p:spPr>
            <a:xfrm>
              <a:off x="3267302" y="5869641"/>
              <a:ext cx="2003945" cy="82027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94B7E2-3620-4497-9041-5826683C66E4}"/>
                </a:ext>
              </a:extLst>
            </p:cNvPr>
            <p:cNvSpPr/>
            <p:nvPr/>
          </p:nvSpPr>
          <p:spPr>
            <a:xfrm>
              <a:off x="2856403" y="5755507"/>
              <a:ext cx="1048538" cy="10485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EFB18C-3F73-42A3-848D-BC2DD4136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863" y="5846592"/>
              <a:ext cx="576631" cy="897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6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 Slide 3 2D Shape Properties">
            <a:hlinkClick r:id="" action="ppaction://media"/>
            <a:extLst>
              <a:ext uri="{FF2B5EF4-FFF2-40B4-BE49-F238E27FC236}">
                <a16:creationId xmlns:a16="http://schemas.microsoft.com/office/drawing/2014/main" id="{686CA3B6-28EB-4AA8-844F-F07B01447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8306" y="5907052"/>
            <a:ext cx="609600" cy="609600"/>
          </a:xfrm>
          <a:prstGeom prst="rect">
            <a:avLst/>
          </a:prstGeom>
        </p:spPr>
      </p:pic>
      <p:sp>
        <p:nvSpPr>
          <p:cNvPr id="3" name="Title 20">
            <a:extLst>
              <a:ext uri="{FF2B5EF4-FFF2-40B4-BE49-F238E27FC236}">
                <a16:creationId xmlns:a16="http://schemas.microsoft.com/office/drawing/2014/main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B9D36E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Square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4786A-A4AE-4741-A5E4-8F2442613701}"/>
              </a:ext>
            </a:extLst>
          </p:cNvPr>
          <p:cNvSpPr/>
          <p:nvPr/>
        </p:nvSpPr>
        <p:spPr>
          <a:xfrm>
            <a:off x="1062318" y="2272553"/>
            <a:ext cx="3227294" cy="3227294"/>
          </a:xfrm>
          <a:prstGeom prst="rect">
            <a:avLst/>
          </a:prstGeom>
          <a:solidFill>
            <a:srgbClr val="B9D36E"/>
          </a:solidFill>
          <a:ln w="57150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217F11-5496-4AD9-A679-9C7D6883BB5B}"/>
              </a:ext>
            </a:extLst>
          </p:cNvPr>
          <p:cNvSpPr/>
          <p:nvPr/>
        </p:nvSpPr>
        <p:spPr>
          <a:xfrm>
            <a:off x="4598894" y="2272553"/>
            <a:ext cx="3536576" cy="19000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CC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864000" rtlCol="0" anchor="ctr"/>
          <a:lstStyle/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Squares have 4 straight sides and 4 corners.</a:t>
            </a:r>
          </a:p>
          <a:p>
            <a:pPr>
              <a:spcBef>
                <a:spcPct val="0"/>
              </a:spcBef>
            </a:pPr>
            <a:endParaRPr lang="en-GB" altLang="en-US" sz="105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All the sides are the same length.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E244D-D33F-4AD1-A137-B14EF7503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82" y="2649071"/>
            <a:ext cx="2614483" cy="48522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476D7B-E4B0-4F4A-9CEF-8D6EF7EFD731}"/>
              </a:ext>
            </a:extLst>
          </p:cNvPr>
          <p:cNvGrpSpPr/>
          <p:nvPr/>
        </p:nvGrpSpPr>
        <p:grpSpPr>
          <a:xfrm>
            <a:off x="3259815" y="5672213"/>
            <a:ext cx="2414844" cy="1048538"/>
            <a:chOff x="2856403" y="5755507"/>
            <a:chExt cx="2414844" cy="104853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7FEF66C-D0C9-4EDE-ABD6-5C165973B66F}"/>
                </a:ext>
              </a:extLst>
            </p:cNvPr>
            <p:cNvSpPr/>
            <p:nvPr/>
          </p:nvSpPr>
          <p:spPr>
            <a:xfrm>
              <a:off x="3267302" y="5869641"/>
              <a:ext cx="2003945" cy="82027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9BDFE7-BE93-44CD-AF51-3D8FBA7E6931}"/>
                </a:ext>
              </a:extLst>
            </p:cNvPr>
            <p:cNvSpPr/>
            <p:nvPr/>
          </p:nvSpPr>
          <p:spPr>
            <a:xfrm>
              <a:off x="2856403" y="5755507"/>
              <a:ext cx="1048538" cy="10485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178C5B-5159-4022-ADC8-8F4AA5D6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863" y="5846592"/>
              <a:ext cx="576631" cy="897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476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 Slide 4 2D Shape Properties">
            <a:hlinkClick r:id="" action="ppaction://media"/>
            <a:extLst>
              <a:ext uri="{FF2B5EF4-FFF2-40B4-BE49-F238E27FC236}">
                <a16:creationId xmlns:a16="http://schemas.microsoft.com/office/drawing/2014/main" id="{D7322023-3F38-411A-8367-A410E56CE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7495" y="5907052"/>
            <a:ext cx="609600" cy="609600"/>
          </a:xfrm>
          <a:prstGeom prst="rect">
            <a:avLst/>
          </a:prstGeom>
        </p:spPr>
      </p:pic>
      <p:sp>
        <p:nvSpPr>
          <p:cNvPr id="3" name="Title 20">
            <a:extLst>
              <a:ext uri="{FF2B5EF4-FFF2-40B4-BE49-F238E27FC236}">
                <a16:creationId xmlns:a16="http://schemas.microsoft.com/office/drawing/2014/main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FE000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Rectangle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79CA3D-9FDC-47B8-BC74-88FF36822F22}"/>
              </a:ext>
            </a:extLst>
          </p:cNvPr>
          <p:cNvSpPr/>
          <p:nvPr/>
        </p:nvSpPr>
        <p:spPr>
          <a:xfrm>
            <a:off x="4773706" y="2716306"/>
            <a:ext cx="3469341" cy="2256977"/>
          </a:xfrm>
          <a:prstGeom prst="rect">
            <a:avLst/>
          </a:prstGeom>
          <a:solidFill>
            <a:srgbClr val="FFE000"/>
          </a:solidFill>
          <a:ln w="5715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99B179-4FE8-4AC7-82D4-8203868CBF9E}"/>
              </a:ext>
            </a:extLst>
          </p:cNvPr>
          <p:cNvSpPr/>
          <p:nvPr/>
        </p:nvSpPr>
        <p:spPr>
          <a:xfrm>
            <a:off x="941295" y="2210733"/>
            <a:ext cx="3536576" cy="1734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7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buNone/>
            </a:pPr>
            <a:r>
              <a:rPr lang="en-GB" b="1" dirty="0">
                <a:solidFill>
                  <a:schemeClr val="tx1"/>
                </a:solidFill>
              </a:rPr>
              <a:t>Rectangles have 4 sides and 4 corners.</a:t>
            </a:r>
          </a:p>
          <a:p>
            <a:pPr>
              <a:buNone/>
            </a:pPr>
            <a:br>
              <a:rPr lang="en-GB" sz="500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They have 2 long sides and 2 short sides.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02420-12ED-4C02-B74D-7180F2190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47" y="2447366"/>
            <a:ext cx="2896244" cy="50829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A5E8A1D-F956-4631-86F4-0E673CB2E66C}"/>
              </a:ext>
            </a:extLst>
          </p:cNvPr>
          <p:cNvGrpSpPr/>
          <p:nvPr/>
        </p:nvGrpSpPr>
        <p:grpSpPr>
          <a:xfrm>
            <a:off x="3259815" y="5672213"/>
            <a:ext cx="2414844" cy="1048538"/>
            <a:chOff x="2856403" y="5755507"/>
            <a:chExt cx="2414844" cy="104853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411642C-3CA8-41DA-8B06-8B8B3B5A8309}"/>
                </a:ext>
              </a:extLst>
            </p:cNvPr>
            <p:cNvSpPr/>
            <p:nvPr/>
          </p:nvSpPr>
          <p:spPr>
            <a:xfrm>
              <a:off x="3267302" y="5869641"/>
              <a:ext cx="2003945" cy="82027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A486D1-F916-4333-B934-61ADAD6A6512}"/>
                </a:ext>
              </a:extLst>
            </p:cNvPr>
            <p:cNvSpPr/>
            <p:nvPr/>
          </p:nvSpPr>
          <p:spPr>
            <a:xfrm>
              <a:off x="2856403" y="5755507"/>
              <a:ext cx="1048538" cy="10485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EDCAD0-F8BF-4CAC-A8E4-6A365B32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863" y="5846592"/>
              <a:ext cx="576631" cy="897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328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0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5 Slide 5 2D Shape Properties">
            <a:hlinkClick r:id="" action="ppaction://media"/>
            <a:extLst>
              <a:ext uri="{FF2B5EF4-FFF2-40B4-BE49-F238E27FC236}">
                <a16:creationId xmlns:a16="http://schemas.microsoft.com/office/drawing/2014/main" id="{06E9185A-2622-49A1-8583-3732614E2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9015" y="5907052"/>
            <a:ext cx="609600" cy="609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58DF29-98C3-4377-93DD-2326EB68C0FB}"/>
              </a:ext>
            </a:extLst>
          </p:cNvPr>
          <p:cNvSpPr/>
          <p:nvPr/>
        </p:nvSpPr>
        <p:spPr>
          <a:xfrm>
            <a:off x="4372984" y="2581834"/>
            <a:ext cx="3536576" cy="11564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864000" rtlCol="0" anchor="ctr"/>
          <a:lstStyle/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Triangles have 3 sides and 3 corners</a:t>
            </a:r>
          </a:p>
        </p:txBody>
      </p:sp>
      <p:sp>
        <p:nvSpPr>
          <p:cNvPr id="3" name="Title 20">
            <a:extLst>
              <a:ext uri="{FF2B5EF4-FFF2-40B4-BE49-F238E27FC236}">
                <a16:creationId xmlns:a16="http://schemas.microsoft.com/office/drawing/2014/main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8BD95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Triangle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E48A450-8A07-42CF-9543-C61EAA09C395}"/>
              </a:ext>
            </a:extLst>
          </p:cNvPr>
          <p:cNvSpPr/>
          <p:nvPr/>
        </p:nvSpPr>
        <p:spPr>
          <a:xfrm>
            <a:off x="941295" y="2259106"/>
            <a:ext cx="3431689" cy="2958353"/>
          </a:xfrm>
          <a:prstGeom prst="triangle">
            <a:avLst/>
          </a:prstGeom>
          <a:solidFill>
            <a:srgbClr val="F8BD95"/>
          </a:solidFill>
          <a:ln w="571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5D54F-8863-40CC-A562-560830E68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5678" y="2259106"/>
            <a:ext cx="2617796" cy="51771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A6F1B00-F460-4E9C-8082-DF298898FE8F}"/>
              </a:ext>
            </a:extLst>
          </p:cNvPr>
          <p:cNvGrpSpPr/>
          <p:nvPr/>
        </p:nvGrpSpPr>
        <p:grpSpPr>
          <a:xfrm>
            <a:off x="3259815" y="5672213"/>
            <a:ext cx="2414844" cy="1048538"/>
            <a:chOff x="2856403" y="5755507"/>
            <a:chExt cx="2414844" cy="104853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528BCDA-1DB4-4E5B-A461-F01030EA0A24}"/>
                </a:ext>
              </a:extLst>
            </p:cNvPr>
            <p:cNvSpPr/>
            <p:nvPr/>
          </p:nvSpPr>
          <p:spPr>
            <a:xfrm>
              <a:off x="3267302" y="5869641"/>
              <a:ext cx="2003945" cy="82027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AAD3F1-6C80-4E38-B187-7351EEDAE72D}"/>
                </a:ext>
              </a:extLst>
            </p:cNvPr>
            <p:cNvSpPr/>
            <p:nvPr/>
          </p:nvSpPr>
          <p:spPr>
            <a:xfrm>
              <a:off x="2856403" y="5755507"/>
              <a:ext cx="1048538" cy="10485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F7F726-2190-4016-BF5F-36C4F3098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863" y="5846592"/>
              <a:ext cx="576631" cy="897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459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6 Slide 6 2D Shape Properties ">
            <a:hlinkClick r:id="" action="ppaction://media"/>
            <a:extLst>
              <a:ext uri="{FF2B5EF4-FFF2-40B4-BE49-F238E27FC236}">
                <a16:creationId xmlns:a16="http://schemas.microsoft.com/office/drawing/2014/main" id="{5719E0AD-C698-4C04-B27F-7C9425781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1275" y="5907052"/>
            <a:ext cx="609600" cy="609600"/>
          </a:xfrm>
          <a:prstGeom prst="rect">
            <a:avLst/>
          </a:prstGeom>
        </p:spPr>
      </p:pic>
      <p:sp>
        <p:nvSpPr>
          <p:cNvPr id="3" name="Title 20">
            <a:extLst>
              <a:ext uri="{FF2B5EF4-FFF2-40B4-BE49-F238E27FC236}">
                <a16:creationId xmlns:a16="http://schemas.microsoft.com/office/drawing/2014/main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9D9CCD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Oval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7EBF1D-974D-4F33-9871-E3E8D420FD0D}"/>
              </a:ext>
            </a:extLst>
          </p:cNvPr>
          <p:cNvSpPr/>
          <p:nvPr/>
        </p:nvSpPr>
        <p:spPr>
          <a:xfrm>
            <a:off x="4800600" y="2445236"/>
            <a:ext cx="3375211" cy="2528047"/>
          </a:xfrm>
          <a:prstGeom prst="ellipse">
            <a:avLst/>
          </a:prstGeom>
          <a:solidFill>
            <a:srgbClr val="9D9CCD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9A6DD6-432E-4567-A8D5-009AA619B1FB}"/>
              </a:ext>
            </a:extLst>
          </p:cNvPr>
          <p:cNvSpPr/>
          <p:nvPr/>
        </p:nvSpPr>
        <p:spPr>
          <a:xfrm>
            <a:off x="1266752" y="2445236"/>
            <a:ext cx="3211232" cy="11688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Bef>
                <a:spcPct val="0"/>
              </a:spcBef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Ovals only have one side and no corners.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7DD80-4E7C-4101-B9FE-BA4A062A6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59107"/>
            <a:ext cx="2931114" cy="49789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F705FB-8EAF-4162-B050-6C4F39CB1E5C}"/>
              </a:ext>
            </a:extLst>
          </p:cNvPr>
          <p:cNvGrpSpPr/>
          <p:nvPr/>
        </p:nvGrpSpPr>
        <p:grpSpPr>
          <a:xfrm>
            <a:off x="3259815" y="5672213"/>
            <a:ext cx="2414844" cy="1048538"/>
            <a:chOff x="2856403" y="5755507"/>
            <a:chExt cx="2414844" cy="10485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8A0E1D0-B499-477E-9FC1-6F4135AE4EF7}"/>
                </a:ext>
              </a:extLst>
            </p:cNvPr>
            <p:cNvSpPr/>
            <p:nvPr/>
          </p:nvSpPr>
          <p:spPr>
            <a:xfrm>
              <a:off x="3267302" y="5869641"/>
              <a:ext cx="2003945" cy="82027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DA53F12-90E3-4A93-8A7A-301EDF178BAE}"/>
                </a:ext>
              </a:extLst>
            </p:cNvPr>
            <p:cNvSpPr/>
            <p:nvPr/>
          </p:nvSpPr>
          <p:spPr>
            <a:xfrm>
              <a:off x="2856403" y="5755507"/>
              <a:ext cx="1048538" cy="10485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1370E1-6C8B-4B02-A87E-961D1B2CF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863" y="5846592"/>
              <a:ext cx="576631" cy="897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237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6166B6-3ED4-47B8-BF86-C8E651FFB453}"/>
              </a:ext>
            </a:extLst>
          </p:cNvPr>
          <p:cNvSpPr txBox="1">
            <a:spLocks/>
          </p:cNvSpPr>
          <p:nvPr/>
        </p:nvSpPr>
        <p:spPr>
          <a:xfrm>
            <a:off x="146638" y="4429720"/>
            <a:ext cx="251543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33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What 2D shapes can you see?</a:t>
            </a:r>
          </a:p>
        </p:txBody>
      </p:sp>
      <p:pic>
        <p:nvPicPr>
          <p:cNvPr id="3" name="Picture 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5A5C6C5D-AD73-4812-A33B-55768C574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t="9024" r="12703" b="2193"/>
          <a:stretch/>
        </p:blipFill>
        <p:spPr>
          <a:xfrm rot="5400000">
            <a:off x="5857607" y="3496262"/>
            <a:ext cx="2394153" cy="2394681"/>
          </a:xfrm>
          <a:prstGeom prst="rect">
            <a:avLst/>
          </a:prstGeom>
        </p:spPr>
      </p:pic>
      <p:pic>
        <p:nvPicPr>
          <p:cNvPr id="5" name="Picture 4" descr="A picture containing wooden, building, metalware, wood&#10;&#10;Description automatically generated">
            <a:extLst>
              <a:ext uri="{FF2B5EF4-FFF2-40B4-BE49-F238E27FC236}">
                <a16:creationId xmlns:a16="http://schemas.microsoft.com/office/drawing/2014/main" id="{9EC847DB-AED7-468E-842C-24B8703E08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22799" r="27432" b="23722"/>
          <a:stretch/>
        </p:blipFill>
        <p:spPr>
          <a:xfrm rot="5400000">
            <a:off x="2819771" y="3470839"/>
            <a:ext cx="2388158" cy="2394680"/>
          </a:xfrm>
          <a:prstGeom prst="rect">
            <a:avLst/>
          </a:prstGeom>
        </p:spPr>
      </p:pic>
      <p:pic>
        <p:nvPicPr>
          <p:cNvPr id="8" name="Picture 7" descr="A clock on a wall&#10;&#10;Description automatically generated with medium confidence">
            <a:extLst>
              <a:ext uri="{FF2B5EF4-FFF2-40B4-BE49-F238E27FC236}">
                <a16:creationId xmlns:a16="http://schemas.microsoft.com/office/drawing/2014/main" id="{7398F902-14FB-4025-B796-573C789BCC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14317" b="1135"/>
          <a:stretch/>
        </p:blipFill>
        <p:spPr>
          <a:xfrm rot="5400000">
            <a:off x="4722409" y="1211741"/>
            <a:ext cx="2032853" cy="1953549"/>
          </a:xfrm>
          <a:prstGeom prst="rect">
            <a:avLst/>
          </a:prstGeom>
        </p:spPr>
      </p:pic>
      <p:pic>
        <p:nvPicPr>
          <p:cNvPr id="10" name="Picture 9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956DB404-737A-4A83-AFAF-6DE5F70132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20228" r="22185" b="18455"/>
          <a:stretch/>
        </p:blipFill>
        <p:spPr>
          <a:xfrm rot="5400000">
            <a:off x="2523626" y="1211741"/>
            <a:ext cx="2230438" cy="1953549"/>
          </a:xfrm>
          <a:prstGeom prst="rect">
            <a:avLst/>
          </a:prstGeom>
        </p:spPr>
      </p:pic>
      <p:pic>
        <p:nvPicPr>
          <p:cNvPr id="12" name="Picture 11" descr="A hand holding a remote control&#10;&#10;Description automatically generated with medium confidence">
            <a:extLst>
              <a:ext uri="{FF2B5EF4-FFF2-40B4-BE49-F238E27FC236}">
                <a16:creationId xmlns:a16="http://schemas.microsoft.com/office/drawing/2014/main" id="{BDB591FA-5B65-4691-97DC-221B7F366E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9" t="13327" r="8306" b="12210"/>
          <a:stretch/>
        </p:blipFill>
        <p:spPr>
          <a:xfrm rot="5400000">
            <a:off x="-40247" y="1286209"/>
            <a:ext cx="2846562" cy="23946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A2C5A7-701D-42DA-92CA-224A10D89B6A}"/>
              </a:ext>
            </a:extLst>
          </p:cNvPr>
          <p:cNvSpPr/>
          <p:nvPr/>
        </p:nvSpPr>
        <p:spPr>
          <a:xfrm rot="19888513">
            <a:off x="965216" y="1143487"/>
            <a:ext cx="700485" cy="263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675DB4C-ACFB-40F5-883E-1F4CA1C20764}"/>
              </a:ext>
            </a:extLst>
          </p:cNvPr>
          <p:cNvSpPr/>
          <p:nvPr/>
        </p:nvSpPr>
        <p:spPr>
          <a:xfrm>
            <a:off x="2773654" y="1119679"/>
            <a:ext cx="1730384" cy="1595719"/>
          </a:xfrm>
          <a:prstGeom prst="triangle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00EBE-37B5-428D-A806-072AA21A1435}"/>
              </a:ext>
            </a:extLst>
          </p:cNvPr>
          <p:cNvSpPr/>
          <p:nvPr/>
        </p:nvSpPr>
        <p:spPr>
          <a:xfrm>
            <a:off x="5981962" y="3627780"/>
            <a:ext cx="2145443" cy="213164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23C9EA-0A6E-4479-A54E-15B9E40F76C9}"/>
              </a:ext>
            </a:extLst>
          </p:cNvPr>
          <p:cNvSpPr/>
          <p:nvPr/>
        </p:nvSpPr>
        <p:spPr>
          <a:xfrm>
            <a:off x="4939614" y="1390135"/>
            <a:ext cx="1598656" cy="1584755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0438D6A9-BE4C-4B3A-BC43-835852EF02EE}"/>
              </a:ext>
            </a:extLst>
          </p:cNvPr>
          <p:cNvSpPr/>
          <p:nvPr/>
        </p:nvSpPr>
        <p:spPr>
          <a:xfrm rot="20190112">
            <a:off x="4029750" y="4566239"/>
            <a:ext cx="1082344" cy="966898"/>
          </a:xfrm>
          <a:prstGeom prst="hexagon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tree, sky, outdoor, tower&#10;&#10;Description automatically generated">
            <a:extLst>
              <a:ext uri="{FF2B5EF4-FFF2-40B4-BE49-F238E27FC236}">
                <a16:creationId xmlns:a16="http://schemas.microsoft.com/office/drawing/2014/main" id="{EDADBD8B-D0C4-4A28-A091-360BB7C65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16720" r="2994" b="38147"/>
          <a:stretch/>
        </p:blipFill>
        <p:spPr>
          <a:xfrm>
            <a:off x="7054683" y="955345"/>
            <a:ext cx="1953550" cy="2463302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5BC3BC36-1574-4CA5-87D4-82235E3ED980}"/>
              </a:ext>
            </a:extLst>
          </p:cNvPr>
          <p:cNvSpPr/>
          <p:nvPr/>
        </p:nvSpPr>
        <p:spPr>
          <a:xfrm>
            <a:off x="7407934" y="1073296"/>
            <a:ext cx="1177506" cy="1420816"/>
          </a:xfrm>
          <a:prstGeom prst="pentagon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4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1.5|3.4|4.5|5.1|3.5|3.2|11.6|3.8|4.4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4.9|4.5|5.9|6.2|5.7"/>
</p:tagLst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188</TotalTime>
  <Words>144</Words>
  <Application>Microsoft Office PowerPoint</Application>
  <PresentationFormat>On-screen Show (4:3)</PresentationFormat>
  <Paragraphs>43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Twinkl</vt:lpstr>
      <vt:lpstr>Comic Sans MS</vt:lpstr>
      <vt:lpstr>Calibri Light</vt:lpstr>
      <vt:lpstr>Office Theme</vt:lpstr>
      <vt:lpstr>1_Office Theme</vt:lpstr>
      <vt:lpstr>What is a 2D shape?</vt:lpstr>
      <vt:lpstr>PowerPoint Presentation</vt:lpstr>
      <vt:lpstr>PowerPoint Presentation</vt:lpstr>
      <vt:lpstr>Circle</vt:lpstr>
      <vt:lpstr>Square</vt:lpstr>
      <vt:lpstr>Rectangle</vt:lpstr>
      <vt:lpstr>Triangle</vt:lpstr>
      <vt:lpstr>Oval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Broughton</dc:creator>
  <cp:lastModifiedBy>Dell</cp:lastModifiedBy>
  <cp:revision>10</cp:revision>
  <dcterms:created xsi:type="dcterms:W3CDTF">2020-07-16T12:53:41Z</dcterms:created>
  <dcterms:modified xsi:type="dcterms:W3CDTF">2023-10-31T19:10:04Z</dcterms:modified>
</cp:coreProperties>
</file>