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64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7279F00-5F52-47A8-851C-61C7B4EC8F1D}" type="datetimeFigureOut">
              <a:rPr lang="ar-EG" smtClean="0"/>
              <a:t>25/04/1445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95DD1AD5-56C3-4AF1-B361-C67819C5788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20271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25/04/1445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8743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25/04/1445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9939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25/04/1445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607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25/04/1445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618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25/04/1445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4079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25/04/1445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2387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25/04/1445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8521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25/04/1445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045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25/04/1445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59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25/04/1445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7626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25/04/1445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4529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D4CB-9E23-4D41-B81A-E63BD63A40BB}" type="datetimeFigureOut">
              <a:rPr lang="ar-EG" smtClean="0"/>
              <a:t>25/04/1445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7683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2CB42C-EBF2-4181-9E4D-E144FCE4B0A8}"/>
              </a:ext>
            </a:extLst>
          </p:cNvPr>
          <p:cNvSpPr txBox="1"/>
          <p:nvPr/>
        </p:nvSpPr>
        <p:spPr>
          <a:xfrm>
            <a:off x="520305" y="1811499"/>
            <a:ext cx="11143985" cy="1323439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EG" sz="8000" b="1" smtClean="0">
                <a:solidFill>
                  <a:sysClr val="windowText" lastClr="000000"/>
                </a:solidFill>
                <a:latin typeface="Tw Cen MT" panose="020B0602020104020603" pitchFamily="34" charset="0"/>
              </a:rPr>
              <a:t>قرار خطأ</a:t>
            </a:r>
            <a:endParaRPr lang="ar-EG" sz="8000" b="1" dirty="0">
              <a:solidFill>
                <a:sysClr val="windowText" lastClr="000000"/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0A8C2D-26D1-4C13-A880-31D658D53FA7}"/>
              </a:ext>
            </a:extLst>
          </p:cNvPr>
          <p:cNvGrpSpPr/>
          <p:nvPr/>
        </p:nvGrpSpPr>
        <p:grpSpPr>
          <a:xfrm>
            <a:off x="4025721" y="5653877"/>
            <a:ext cx="4140553" cy="451824"/>
            <a:chOff x="4679586" y="878988"/>
            <a:chExt cx="1745757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7E6D5B-B3E9-4894-9C23-739E88C5A89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90FCDAE-5079-4E52-863A-39643F6DC0EB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76E6B2E-83AE-4416-8164-F0DEDAA55877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FA8D9CF-D909-4A56-8F1E-312A551CCD85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B8DBF80-0EB8-4A2F-87B4-F60E3FE36C88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65715B7-2980-4477-BB5D-F90055F958FD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Subtitle 2"/>
          <p:cNvSpPr txBox="1">
            <a:spLocks/>
          </p:cNvSpPr>
          <p:nvPr/>
        </p:nvSpPr>
        <p:spPr>
          <a:xfrm>
            <a:off x="9322676" y="375963"/>
            <a:ext cx="2375945" cy="774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قسم اللغة العربية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الصف </a:t>
            </a:r>
            <a:r>
              <a:rPr kumimoji="0" lang="ar-EG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الرابع</a:t>
            </a:r>
            <a:r>
              <a:rPr kumimoji="0" lang="ar-EG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 الابتدائي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TextBox 12">
            <a:extLst>
              <a:ext uri="{FF2B5EF4-FFF2-40B4-BE49-F238E27FC236}">
                <a16:creationId xmlns:a16="http://schemas.microsoft.com/office/drawing/2014/main" id="{3E2F88F7-964F-4846-B825-2B643081D49B}"/>
              </a:ext>
            </a:extLst>
          </p:cNvPr>
          <p:cNvSpPr txBox="1"/>
          <p:nvPr/>
        </p:nvSpPr>
        <p:spPr>
          <a:xfrm>
            <a:off x="4477545" y="4580532"/>
            <a:ext cx="3395667" cy="858857"/>
          </a:xfrm>
          <a:prstGeom prst="horizontalScroll">
            <a:avLst/>
          </a:prstGeom>
          <a:ln>
            <a:solidFill>
              <a:schemeClr val="bg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EG" sz="36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نص استماع</a:t>
            </a:r>
            <a:endParaRPr lang="en-US" sz="36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1026" name="Picture 2" descr="Aspire International School | Odoo">
            <a:extLst>
              <a:ext uri="{FF2B5EF4-FFF2-40B4-BE49-F238E27FC236}">
                <a16:creationId xmlns:a16="http://schemas.microsoft.com/office/drawing/2014/main" id="{7A1B0A94-0292-BC35-01D1-5B4000DAB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33" y="229455"/>
            <a:ext cx="1281112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89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/>
          </a:p>
        </p:txBody>
      </p:sp>
      <p:pic>
        <p:nvPicPr>
          <p:cNvPr id="2049" name="Picture 33" descr="Camping, Tente, Les Camping Cars PNG - Camping, Tente, Les Camping Cars  transparentes | PNG gratui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83469" y="-59680"/>
            <a:ext cx="3592076" cy="1648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26368"/>
            <a:ext cx="12192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ar-EG" sz="2000" b="1" i="0" u="sng" strike="noStrike" cap="none" normalizeH="0" baseline="0" bmk="_Toc112365262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نــــــصُّ الاستماعِ  ( الفصل الأول ) " </a:t>
            </a:r>
            <a:r>
              <a:rPr kumimoji="0" lang="ar-EG" sz="2400" b="1" i="0" u="sng" strike="noStrike" cap="none" normalizeH="0" baseline="0" bmk="_Toc112365262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قَرارٌ خَطَأٌ</a:t>
            </a:r>
            <a:r>
              <a:rPr kumimoji="0" lang="ar-EG" sz="2000" b="1" i="0" u="sng" strike="noStrike" cap="none" normalizeH="0" baseline="0" bmk="_Toc112365262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"</a:t>
            </a:r>
            <a:endParaRPr kumimoji="0" lang="ar-EG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0763473" y="769341"/>
            <a:ext cx="1093568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b="1" u="sng">
                <a:solidFill>
                  <a:srgbClr val="FF0000"/>
                </a:solidFill>
                <a:ea typeface="Times New Roman" panose="02020603050405020304" pitchFamily="18" charset="0"/>
                <a:cs typeface="Simplified Arabic" panose="02020603050405020304" pitchFamily="18" charset="-78"/>
              </a:rPr>
              <a:t>نص القصة:</a:t>
            </a:r>
            <a:endParaRPr lang="ar-EG"/>
          </a:p>
        </p:txBody>
      </p:sp>
      <p:grpSp>
        <p:nvGrpSpPr>
          <p:cNvPr id="6" name="Group 12596"/>
          <p:cNvGrpSpPr/>
          <p:nvPr/>
        </p:nvGrpSpPr>
        <p:grpSpPr>
          <a:xfrm>
            <a:off x="272144" y="1493838"/>
            <a:ext cx="11584898" cy="5483902"/>
            <a:chOff x="0" y="0"/>
            <a:chExt cx="6850212" cy="2580779"/>
          </a:xfrm>
          <a:solidFill>
            <a:schemeClr val="bg1"/>
          </a:solidFill>
        </p:grpSpPr>
        <p:sp>
          <p:nvSpPr>
            <p:cNvPr id="7" name="Rectangle: Rounded Corners 13025"/>
            <p:cNvSpPr>
              <a:spLocks noChangeArrowheads="1"/>
            </p:cNvSpPr>
            <p:nvPr/>
          </p:nvSpPr>
          <p:spPr bwMode="auto">
            <a:xfrm>
              <a:off x="0" y="0"/>
              <a:ext cx="6850212" cy="1889185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rgbClr val="000000"/>
              </a:solidFill>
              <a:rou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3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رَكِــــبْـــــنَــــا الــــــحَــــافِلَاتِ مُتّجِهينَ إِلَى الفَيُّومِ لِقَضَاءِ أُسْبوعٍ تَخْييميٍّ بِالتَّعَاوُنِ مَعَ 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3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اتِّحادِ اَلْكَشّافَةِ بِوِزَارَةِ الشَّبابِ ، فِي الطَّريقِ عَرَضَ عَلَيْنَا القائِدُ بَرْنامَجَ الرِّحْلَةِ 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3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وَقَواعِدَ اَلسَّلامَةِ وَالأَمَانِ ، ثُمَّ أَوْضَحَ لَنَا بَعْضَ المَعْلُومَاتِ عَنْ هَذِهِ المَحْميَّةِ ؛ 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3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حَــــــيْــــــــثُ تَــــــشْــــــــتَـــــــــــهِـــــــــــــرُ بِــــــــــوُجُـــــــــودِ حَـــــــــفْـــــــــريَّــــــــــاتِ حِــــــيــــــــتَـــــــــانٍ كـــــــــــــــامِــــــلَــةٍ ؛ 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3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إذْ كَــــــــــــــــــــانَ هَــــــــــــــــذَا الــــــــــــــــوَادِي يَــــــــــــقَــــــــــعُ تَـــــــحْــــــــــتَ مُــــــحــــــيـــــــــطٍ ضَـــــــــــــخْـــــــــــــــمٍ .  </a:t>
              </a:r>
              <a:endPara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8" name="Picture 12579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EEEEEE"/>
                </a:clrFrom>
                <a:clrTo>
                  <a:srgbClr val="EEEEE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4752" y="1387138"/>
              <a:ext cx="1775460" cy="1193641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4281995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dur="1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>
          <a:xfrm>
            <a:off x="250371" y="282349"/>
            <a:ext cx="11745686" cy="3451450"/>
            <a:chOff x="0" y="0"/>
            <a:chExt cx="6858000" cy="2003639"/>
          </a:xfrm>
        </p:grpSpPr>
        <p:sp>
          <p:nvSpPr>
            <p:cNvPr id="3" name="Rectangle: Rounded Corners 13024"/>
            <p:cNvSpPr>
              <a:spLocks noChangeArrowheads="1"/>
            </p:cNvSpPr>
            <p:nvPr/>
          </p:nvSpPr>
          <p:spPr bwMode="auto">
            <a:xfrm>
              <a:off x="0" y="0"/>
              <a:ext cx="6858000" cy="200363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                        وَصَـــلْنَا إِلَى المُخَيَّمِ وَنَصْبِنا الخِيَمَ ، وَأَعْطَانا القائِدُ ساعَةً لِلرَّاحَةِ وَالِاسْتِرْخَــــــــاءِ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                        مِــــنْ أَثَــــــــــرِ السَّفَرِ قَبْلَ بَدْءِ البَرْنامَجِ ، إِلَّا أَنَّنِي أُريــــــــدُ اكْــــتِـــــشـــــــــافَ الــــــمَــــكـــانِ،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                        فَـــــــنَـــــــادَيْـــــــتُ أَصْـــــــــدِقَــــــــــائِــــــــــي إِسْــــــمـــــــــاعـــــــيـــــــــلَ وَحَــــــــلَا وَمـــــــــالِــــــــــكًــــــــــا ، قَـــــائِـلًا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                      " مَــــــــا رَأْيُــــكُــــمْ فِي أَنْ نَقومَ بِجَوْلَةٍ سَريعَةٍ لِاسْتِكْشَافِ المَكانِ ؟  وَافَقَ الِأَصْدِقَاءُ،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                      وَأَضَـــــافَــــــــتْ حَــــلَا : " وَلَــــــكـــِنْ لَا تَبْتَعِدوا عَنِ المُخَيَّمِ ؛ إِذْ عَلَيْنَا الاِلْتِزَامُ بِالْقَوَاعِدِ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4" name="Picture 10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EEEEEE"/>
                </a:clrFrom>
                <a:clrTo>
                  <a:srgbClr val="EEEEE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5425" y="190500"/>
              <a:ext cx="1403985" cy="1714500"/>
            </a:xfrm>
            <a:prstGeom prst="rect">
              <a:avLst/>
            </a:prstGeom>
          </p:spPr>
        </p:pic>
      </p:grpSp>
      <p:grpSp>
        <p:nvGrpSpPr>
          <p:cNvPr id="5" name="Group 37"/>
          <p:cNvGrpSpPr/>
          <p:nvPr/>
        </p:nvGrpSpPr>
        <p:grpSpPr>
          <a:xfrm>
            <a:off x="152399" y="3733799"/>
            <a:ext cx="11941629" cy="3079943"/>
            <a:chOff x="0" y="0"/>
            <a:chExt cx="6677025" cy="1950229"/>
          </a:xfrm>
        </p:grpSpPr>
        <p:sp>
          <p:nvSpPr>
            <p:cNvPr id="6" name="Rectangle: Rounded Corners 13015"/>
            <p:cNvSpPr>
              <a:spLocks noChangeArrowheads="1"/>
            </p:cNvSpPr>
            <p:nvPr/>
          </p:nvSpPr>
          <p:spPr bwMode="auto">
            <a:xfrm>
              <a:off x="0" y="0"/>
              <a:ext cx="6677025" cy="18859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" بَعْدَ مُرُورِ ساعَةٍ نَظَرَتْ حَلَا خَلْفَهَا فَوَجَدَتْ أَنَّهُمْ قَدِ ابْتَعَدوا عَنْ المُخَيَّمِ كَثِيرًا ؛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فَــــــنَـــــــادتُـــــهُــــــمْ : أَيْــــــــنَ الـــــمُـــــخَــــــيَّـــــــمُ ؟ لَــــــقَــــــــدِ ابْـــــتَـــــعَــــــدْنَــا ،</a:t>
              </a:r>
              <a:r>
                <a:rPr lang="ar-EG" sz="2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نَظَرَ إِسْماعيلُ حَوْلَهُ ،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وَقَـــــالَ: بِــالْفِعْلِ يَا حَلَا ، وَلَكِنْ لَا تَقْلَقِي ، سَنَعُودُ مِنْ خِلَالِ تَتَبُّعِ أَثَارِ أَقْدامِنا ،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قَـــــــالَ مــــــــــالِكٌ : الـــــــجَـــــــــــوُّ عاصِفٌ اليَوْمَ وَبِسَبَبِ الرِّياحِ لَنْ نَسْتَطيعَ تَتَبُّعَ الآثَارِ.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7" name="Picture 13517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E6E6E6"/>
                </a:clrFrom>
                <a:clrTo>
                  <a:srgbClr val="E6E6E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6398" y="360189"/>
              <a:ext cx="1456690" cy="159004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76953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/>
          <p:cNvGrpSpPr/>
          <p:nvPr/>
        </p:nvGrpSpPr>
        <p:grpSpPr>
          <a:xfrm>
            <a:off x="631372" y="606878"/>
            <a:ext cx="11410814" cy="1733550"/>
            <a:chOff x="0" y="0"/>
            <a:chExt cx="6623961" cy="1333761"/>
          </a:xfrm>
        </p:grpSpPr>
        <p:sp>
          <p:nvSpPr>
            <p:cNvPr id="3" name="Rectangle: Rounded Corners 13529"/>
            <p:cNvSpPr>
              <a:spLocks noChangeArrowheads="1"/>
            </p:cNvSpPr>
            <p:nvPr/>
          </p:nvSpPr>
          <p:spPr bwMode="auto">
            <a:xfrm>
              <a:off x="0" y="0"/>
              <a:ext cx="6623961" cy="133376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                     قَـــــــالَ خَــــالِدُ :هَيَّا نُحَاوِلُ البَحْثَ والْعَوْدَةَ إِلَى المُخَيَّمِ  فاعْتَرَضَ إِسْماعيلُ قَائِلًا :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l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الرِّمَالُ والْجِبَالُ حَوْلَنا فِي كُلِّ مَكانٍ ؛ فَكَيْفَ سَنَعْرِفُ الِاتِّجَاهَ الصَّحيحَ لِلتَّحَرُّكِ ؟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                    وَمِـــــــنَ الــــمُــــحْـــــتَــــــمَــــــــلِ أَنْ نَــــبْـــــتَـــــعِدَ أَكْــــثَـــــــرَ بَـــــــدَلًا مِـــــنْ أَنْ نَقْتَرِبَ مِنْ المُخَيَّمِ " .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en-US" sz="2800">
                  <a:effectLst/>
                  <a:latin typeface="Simplified Arabic" panose="02020603050405020304" pitchFamily="18" charset="-78"/>
                  <a:ea typeface="Times New Roman" panose="02020603050405020304" pitchFamily="18" charset="0"/>
                </a:rPr>
                <a:t> 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4" name="Picture 13531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EBEBEB"/>
                </a:clrFrom>
                <a:clrTo>
                  <a:srgbClr val="EBEBE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91125" y="85725"/>
              <a:ext cx="1213485" cy="110998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" name="Group 13572"/>
          <p:cNvGrpSpPr/>
          <p:nvPr/>
        </p:nvGrpSpPr>
        <p:grpSpPr>
          <a:xfrm>
            <a:off x="130629" y="4095593"/>
            <a:ext cx="11759158" cy="2120150"/>
            <a:chOff x="0" y="0"/>
            <a:chExt cx="6667680" cy="1845945"/>
          </a:xfrm>
        </p:grpSpPr>
        <p:sp>
          <p:nvSpPr>
            <p:cNvPr id="6" name="Rectangle: Rounded Corners 13014"/>
            <p:cNvSpPr>
              <a:spLocks noChangeArrowheads="1"/>
            </p:cNvSpPr>
            <p:nvPr/>
          </p:nvSpPr>
          <p:spPr bwMode="auto">
            <a:xfrm>
              <a:off x="0" y="0"/>
              <a:ext cx="6667680" cy="184594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رَدَّتْ حَلَا: لَا لَا ، سَنَتَّبِعُ القَواعِدَ كَمَا قَالَ القَائِدُ ،إِذَا افْتَرَقْنا عَنِ المَجْمُوعَةِ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indent="-91440"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فَـــــعَــــــلَـــــيـْــــــنَــــــا أَنْ نَـــــنْــــــتَـــــــظِــــــرَ فِـــــــي الـــــمَـــــكانِ وَلَا نَتَحَرَّكَ وَسَيَصِلُونَ هُمْ إِلَيْنَا 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فُــــــــوَافـــــَقُــــــــوا جَـــــمِــــيـــــــعًـــــــا مَــــــا عَــــــــــدَا خَالِدًا ، فَقَالَ: لَنْ أَنْتَظِرَ أَحَدًا لِيُنْقِذَنا ،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وَيُـــــــــمْــــــكِــــــنُــــــنِـــــــــي حَـــــــــــلُّ مُــــــشْـــــــكِــــــــلَاتِــــــــي بِـــــنْــــــفـَسِي ، مِنْ سَيَتَحَرَّكُ مَعِي ؟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رَدُّ مــــــــالِكٌ قَـــــــــــــائِـــــــــــــــلًا: اهْــــــــــــدَأُ يَـــــــــــــــــا خــــــــــــــــالِــــــــــــــدُ ، وَأَنْــــــتَـــــــــظِــــــــرْ مَـــعَــنَا .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7" name="Picture 13535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63902" y="77638"/>
              <a:ext cx="1558290" cy="161671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43143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dur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580"/>
          <p:cNvGrpSpPr/>
          <p:nvPr/>
        </p:nvGrpSpPr>
        <p:grpSpPr>
          <a:xfrm>
            <a:off x="555171" y="136752"/>
            <a:ext cx="11506881" cy="2835048"/>
            <a:chOff x="0" y="0"/>
            <a:chExt cx="6620006" cy="1838325"/>
          </a:xfrm>
        </p:grpSpPr>
        <p:grpSp>
          <p:nvGrpSpPr>
            <p:cNvPr id="3" name="Group 13579"/>
            <p:cNvGrpSpPr/>
            <p:nvPr/>
          </p:nvGrpSpPr>
          <p:grpSpPr>
            <a:xfrm>
              <a:off x="0" y="0"/>
              <a:ext cx="6620006" cy="1838325"/>
              <a:chOff x="0" y="0"/>
              <a:chExt cx="6620006" cy="1838325"/>
            </a:xfrm>
          </p:grpSpPr>
          <p:sp>
            <p:nvSpPr>
              <p:cNvPr id="5" name="Rectangle: Rounded Corners 1301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620006" cy="1838325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ar-EG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>
                  <a:lnSpc>
                    <a:spcPct val="90000"/>
                  </a:lnSpc>
                  <a:spcAft>
                    <a:spcPct val="0"/>
                  </a:spcAft>
                </a:pPr>
                <a:r>
                  <a:rPr lang="ar-EG" sz="28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                    رَفَــــــضَ خـــــالِـــــــدٌ وَتَـــــحَـــــــرَّكَ بِــــمُـــــــفْـــــرَدِهِ ، وَمَــــــرَّتْ سَاعَاتٌ ، وَلَكِنَّهُ شَعَرَ بِالتَّعَبِ ، </a:t>
                </a:r>
                <a:endParaRPr lang="en-US" sz="2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 rtl="1">
                  <a:lnSpc>
                    <a:spcPct val="90000"/>
                  </a:lnSpc>
                  <a:spcAft>
                    <a:spcPct val="0"/>
                  </a:spcAft>
                </a:pPr>
                <a:r>
                  <a:rPr lang="ar-EG" sz="28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                     وَلَــــــــمْ يَـــــصِـــــــلْ إِلَــــــى الـــــــمُـــــخَـــــيَّمِ بَــــــعْـــــدَ فَــــجَلَسَ فَوْقَ صَخْرَةٍ يُفَكِّرُ وَيَقُولُ لِنَفْسِهِ : </a:t>
                </a:r>
                <a:endParaRPr lang="en-US" sz="2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 rtl="1">
                  <a:lnSpc>
                    <a:spcPct val="90000"/>
                  </a:lnSpc>
                  <a:spcAft>
                    <a:spcPct val="0"/>
                  </a:spcAft>
                </a:pPr>
                <a:r>
                  <a:rPr lang="ar-EG" sz="28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                     لَـــــقَـــــدْ كُــــنْــــتُ مُــــخْــــطِئًا فِي قَرَارِي ، فَلَمْ أُفَكِّرْ فِي أَحَدِ سِوَايَ وَتَرَكُتُ الأَصْدِقَاءَ ؛</a:t>
                </a:r>
                <a:endParaRPr lang="en-US" sz="2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l" rtl="1">
                  <a:lnSpc>
                    <a:spcPct val="90000"/>
                  </a:lnSpc>
                  <a:spcAft>
                    <a:spcPct val="0"/>
                  </a:spcAft>
                </a:pPr>
                <a:r>
                  <a:rPr lang="ar-EG" sz="28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 ظَنًّا مِنِّي أَنَّنِي أَسْتَطيعُ اجْتِيازَ المَصَاعِبِ وَحْدِي ، مَاذَا عَلَيَّ أَنْ أَفْعَلَ الْآنَ ؟ ! </a:t>
                </a:r>
                <a:endParaRPr lang="en-US" sz="2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pic>
            <p:nvPicPr>
              <p:cNvPr id="6" name="Picture 13573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EEEEEE"/>
                  </a:clrFrom>
                  <a:clrTo>
                    <a:srgbClr val="EEEEE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5149969" y="138022"/>
                <a:ext cx="1344930" cy="155194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4" name="Picture 13574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5F5F5"/>
                </a:clrFrom>
                <a:clrTo>
                  <a:srgbClr val="F5F5F5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784"/>
            <a:stretch>
              <a:fillRect/>
            </a:stretch>
          </p:blipFill>
          <p:spPr bwMode="auto">
            <a:xfrm>
              <a:off x="4804913" y="51758"/>
              <a:ext cx="1776730" cy="163703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7" name="Group 13584"/>
          <p:cNvGrpSpPr/>
          <p:nvPr/>
        </p:nvGrpSpPr>
        <p:grpSpPr>
          <a:xfrm>
            <a:off x="555171" y="3104834"/>
            <a:ext cx="11440198" cy="3295965"/>
            <a:chOff x="0" y="0"/>
            <a:chExt cx="6664098" cy="2381250"/>
          </a:xfrm>
        </p:grpSpPr>
        <p:sp>
          <p:nvSpPr>
            <p:cNvPr id="8" name="Rectangle: Rounded Corners 13010"/>
            <p:cNvSpPr>
              <a:spLocks noChangeArrowheads="1"/>
            </p:cNvSpPr>
            <p:nvPr/>
          </p:nvSpPr>
          <p:spPr bwMode="auto">
            <a:xfrm>
              <a:off x="0" y="0"/>
              <a:ext cx="6664098" cy="23812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قَـــــــطَـــــــعَ صَـــــــوْتُ مُـــــــحَرِّكِ سَيّارَةِ تَفْكِيرِهُ ؛ فَجَرَى إِلَى السَّيَّارَةِ مُنَادِيًا ، سَاعِدُونِي !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اقْتَرَبَتِ السَّيَّارَةُ مِنْهُ ؛ فَإِذَا هِيَ سَيَّارَةُ الإِنْقَاذِ كَانَتْ تَبْحَثُ عَنْهُ ، فَسَأَلَهُمْ فِي لَهْفَةٍ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أَيْـــــــنَ بَــــــــاقِـــــــي الأَصْـــــــدِقَـــــــاءِ ؟ " فَــــــــأَجَابُوهُ :" لَقَدْ اسْتَطَعْنا العُثُورَ عَلَيْهُمْ مِنْ فَتْرَةٍ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فَـــــــلَـــــــــمْ يَـــــبْــــتَــــــعِـــــــدُوا مِـــــثْـــــــــــــلَكَ يَــــــــــا خَالِدُ ، لِنَعُدْ إِلَى المُخَيَّمِ فَاَلْقائِدُ فِي انْتِظارِكَ" .</a:t>
              </a:r>
              <a:r>
                <a:rPr lang="ar-EG" sz="2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9" name="Group 13583"/>
            <p:cNvGrpSpPr/>
            <p:nvPr/>
          </p:nvGrpSpPr>
          <p:grpSpPr>
            <a:xfrm>
              <a:off x="0" y="138023"/>
              <a:ext cx="1636419" cy="1897810"/>
              <a:chOff x="0" y="0"/>
              <a:chExt cx="2061666" cy="1535430"/>
            </a:xfrm>
          </p:grpSpPr>
          <p:pic>
            <p:nvPicPr>
              <p:cNvPr id="10" name="Picture 13581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388189"/>
                <a:ext cx="1292860" cy="1090295"/>
              </a:xfrm>
              <a:prstGeom prst="rect">
                <a:avLst/>
              </a:prstGeom>
            </p:spPr>
          </p:pic>
          <p:pic>
            <p:nvPicPr>
              <p:cNvPr id="11" name="Picture 13582"/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7F7F7"/>
                  </a:clrFrom>
                  <a:clrTo>
                    <a:srgbClr val="F7F7F7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3246" y="0"/>
                <a:ext cx="1328420" cy="153543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61901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411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Simplified Arabic</vt:lpstr>
      <vt:lpstr>Times New Roman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Hamdy</dc:creator>
  <cp:lastModifiedBy>Hamdy</cp:lastModifiedBy>
  <cp:revision>21</cp:revision>
  <dcterms:created xsi:type="dcterms:W3CDTF">2023-09-27T06:33:31Z</dcterms:created>
  <dcterms:modified xsi:type="dcterms:W3CDTF">2023-11-08T10:13:03Z</dcterms:modified>
</cp:coreProperties>
</file>