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0" r:id="rId5"/>
    <p:sldId id="259" r:id="rId6"/>
    <p:sldId id="271" r:id="rId7"/>
    <p:sldId id="278" r:id="rId8"/>
    <p:sldId id="279" r:id="rId9"/>
    <p:sldId id="261" r:id="rId10"/>
    <p:sldId id="272" r:id="rId11"/>
    <p:sldId id="280" r:id="rId12"/>
    <p:sldId id="263" r:id="rId13"/>
    <p:sldId id="273" r:id="rId14"/>
    <p:sldId id="274" r:id="rId15"/>
    <p:sldId id="265" r:id="rId16"/>
    <p:sldId id="275" r:id="rId17"/>
    <p:sldId id="276" r:id="rId18"/>
    <p:sldId id="267"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41476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2FA8F-22D2-4F23-ABD7-E08510DC917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01214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441167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595735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317642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5D2FA8F-22D2-4F23-ABD7-E08510DC9174}" type="datetimeFigureOut">
              <a:rPr lang="en-US" smtClean="0"/>
              <a:t>3/3/2024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247320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5D2FA8F-22D2-4F23-ABD7-E08510DC9174}" type="datetimeFigureOut">
              <a:rPr lang="en-US" smtClean="0"/>
              <a:t>3/3/2024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859972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47321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295671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92143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2FA8F-22D2-4F23-ABD7-E08510DC917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15961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D2FA8F-22D2-4F23-ABD7-E08510DC917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08111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D2FA8F-22D2-4F23-ABD7-E08510DC9174}" type="datetimeFigureOut">
              <a:rPr lang="en-US" smtClean="0"/>
              <a:t>3/3/2024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086604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D2FA8F-22D2-4F23-ABD7-E08510DC9174}" type="datetimeFigureOut">
              <a:rPr lang="en-US" smtClean="0"/>
              <a:t>3/3/2024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183420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2FA8F-22D2-4F23-ABD7-E08510DC9174}" type="datetimeFigureOut">
              <a:rPr lang="en-US" smtClean="0"/>
              <a:t>3/3/2024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297253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2FA8F-22D2-4F23-ABD7-E08510DC917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08065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2FA8F-22D2-4F23-ABD7-E08510DC917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1EA95B-6BAA-4CE6-BF4A-B309157C825B}" type="slidenum">
              <a:rPr lang="en-US" smtClean="0"/>
              <a:t>‹#›</a:t>
            </a:fld>
            <a:endParaRPr lang="en-US"/>
          </a:p>
        </p:txBody>
      </p:sp>
    </p:spTree>
    <p:extLst>
      <p:ext uri="{BB962C8B-B14F-4D97-AF65-F5344CB8AC3E}">
        <p14:creationId xmlns:p14="http://schemas.microsoft.com/office/powerpoint/2010/main" val="363704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5D2FA8F-22D2-4F23-ABD7-E08510DC9174}" type="datetimeFigureOut">
              <a:rPr lang="en-US" smtClean="0"/>
              <a:t>3/3/2024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1EA95B-6BAA-4CE6-BF4A-B309157C825B}" type="slidenum">
              <a:rPr lang="en-US" smtClean="0"/>
              <a:t>‹#›</a:t>
            </a:fld>
            <a:endParaRPr lang="en-US"/>
          </a:p>
        </p:txBody>
      </p:sp>
    </p:spTree>
    <p:extLst>
      <p:ext uri="{BB962C8B-B14F-4D97-AF65-F5344CB8AC3E}">
        <p14:creationId xmlns:p14="http://schemas.microsoft.com/office/powerpoint/2010/main" val="2897643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349106"/>
            <a:ext cx="8825658" cy="3885834"/>
          </a:xfrm>
        </p:spPr>
        <p:txBody>
          <a:bodyPr/>
          <a:lstStyle/>
          <a:p>
            <a:r>
              <a:rPr lang="en-US" dirty="0" smtClean="0"/>
              <a:t>Advanced Figures of </a:t>
            </a:r>
            <a:r>
              <a:rPr lang="en-US" dirty="0" smtClean="0"/>
              <a:t>speech</a:t>
            </a:r>
            <a:br>
              <a:rPr lang="en-US" dirty="0" smtClean="0"/>
            </a:br>
            <a:r>
              <a:rPr lang="en-US" dirty="0" smtClean="0"/>
              <a:t> Part II</a:t>
            </a:r>
            <a:endParaRPr lang="en-US" dirty="0"/>
          </a:p>
        </p:txBody>
      </p:sp>
    </p:spTree>
    <p:extLst>
      <p:ext uri="{BB962C8B-B14F-4D97-AF65-F5344CB8AC3E}">
        <p14:creationId xmlns:p14="http://schemas.microsoft.com/office/powerpoint/2010/main" val="1937830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354156"/>
            <a:ext cx="11327642" cy="6771084"/>
          </a:xfrm>
          <a:prstGeom prst="rect">
            <a:avLst/>
          </a:prstGeom>
        </p:spPr>
        <p:txBody>
          <a:bodyPr wrap="square">
            <a:spAutoFit/>
          </a:bodyPr>
          <a:lstStyle/>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Pass away instead of die: "She passed away peacefully in her sleep</a:t>
            </a:r>
            <a:r>
              <a:rPr lang="en-US" sz="3200" dirty="0" smtClean="0">
                <a:solidFill>
                  <a:srgbClr val="0D0D0D"/>
                </a:solidFill>
                <a:latin typeface="Sitka Banner" panose="02000505000000020004" pitchFamily="2" charset="0"/>
              </a:rPr>
              <a:t>."</a:t>
            </a:r>
            <a:endParaRPr lang="en-US" sz="3200" dirty="0">
              <a:solidFill>
                <a:srgbClr val="0D0D0D"/>
              </a:solidFill>
              <a:latin typeface="Sitka Banner" panose="02000505000000020004" pitchFamily="2" charset="0"/>
            </a:endParaRPr>
          </a:p>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Let go instead of fired: "He was let go from his job due to downsizing</a:t>
            </a:r>
            <a:r>
              <a:rPr lang="en-US" sz="3200" dirty="0" smtClean="0">
                <a:solidFill>
                  <a:srgbClr val="0D0D0D"/>
                </a:solidFill>
                <a:latin typeface="Sitka Banner" panose="02000505000000020004" pitchFamily="2" charset="0"/>
              </a:rPr>
              <a:t>."</a:t>
            </a:r>
            <a:endParaRPr lang="en-US" sz="3200" dirty="0">
              <a:solidFill>
                <a:srgbClr val="0D0D0D"/>
              </a:solidFill>
              <a:latin typeface="Sitka Banner" panose="02000505000000020004" pitchFamily="2" charset="0"/>
            </a:endParaRPr>
          </a:p>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Senior citizen instead of old: "Many senior citizens enjoy active lifestyles</a:t>
            </a:r>
            <a:r>
              <a:rPr lang="en-US" sz="3200" dirty="0" smtClean="0">
                <a:solidFill>
                  <a:srgbClr val="0D0D0D"/>
                </a:solidFill>
                <a:latin typeface="Sitka Banner" panose="02000505000000020004" pitchFamily="2" charset="0"/>
              </a:rPr>
              <a:t>."</a:t>
            </a:r>
            <a:endParaRPr lang="en-US" sz="3200" dirty="0">
              <a:solidFill>
                <a:srgbClr val="0D0D0D"/>
              </a:solidFill>
              <a:latin typeface="Sitka Banner" panose="02000505000000020004" pitchFamily="2" charset="0"/>
            </a:endParaRPr>
          </a:p>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Visually challenged instead of blind: "She is visually challenged and uses a guide dog</a:t>
            </a:r>
            <a:r>
              <a:rPr lang="en-US" sz="3200" dirty="0" smtClean="0">
                <a:solidFill>
                  <a:srgbClr val="0D0D0D"/>
                </a:solidFill>
                <a:latin typeface="Sitka Banner" panose="02000505000000020004" pitchFamily="2" charset="0"/>
              </a:rPr>
              <a:t>."</a:t>
            </a:r>
            <a:endParaRPr lang="en-US" sz="3200" dirty="0">
              <a:solidFill>
                <a:srgbClr val="0D0D0D"/>
              </a:solidFill>
              <a:latin typeface="Sitka Banner" panose="02000505000000020004" pitchFamily="2" charset="0"/>
            </a:endParaRPr>
          </a:p>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Economically disadvantaged instead of poor: "We provide assistance to economically disadvantaged families</a:t>
            </a:r>
            <a:r>
              <a:rPr lang="en-US" sz="3200" dirty="0" smtClean="0">
                <a:solidFill>
                  <a:srgbClr val="0D0D0D"/>
                </a:solidFill>
                <a:latin typeface="Sitka Banner" panose="02000505000000020004" pitchFamily="2" charset="0"/>
              </a:rPr>
              <a:t>."</a:t>
            </a:r>
            <a:endParaRPr lang="en-US" sz="3200" dirty="0">
              <a:solidFill>
                <a:srgbClr val="0D0D0D"/>
              </a:solidFill>
              <a:latin typeface="Sitka Banner" panose="02000505000000020004" pitchFamily="2" charset="0"/>
            </a:endParaRPr>
          </a:p>
          <a:p>
            <a:pPr marL="342900" lvl="0" indent="-342900" defTabSz="457200">
              <a:spcBef>
                <a:spcPts val="1000"/>
              </a:spcBef>
              <a:buClr>
                <a:srgbClr val="B31166"/>
              </a:buClr>
              <a:buSzPct val="80000"/>
              <a:buFont typeface="+mj-lt"/>
              <a:buAutoNum type="arabicPeriod"/>
            </a:pPr>
            <a:r>
              <a:rPr lang="en-US" sz="3200" dirty="0">
                <a:solidFill>
                  <a:srgbClr val="0D0D0D"/>
                </a:solidFill>
                <a:latin typeface="Sitka Banner" panose="02000505000000020004" pitchFamily="2" charset="0"/>
              </a:rPr>
              <a:t>Correctional facility instead of prison: "He spent time in a correctional facility for his crimes."</a:t>
            </a:r>
          </a:p>
          <a:p>
            <a:pPr marL="342900" lvl="0" indent="-342900" defTabSz="457200">
              <a:spcBef>
                <a:spcPts val="1000"/>
              </a:spcBef>
              <a:buClr>
                <a:srgbClr val="B31166"/>
              </a:buClr>
              <a:buSzPct val="80000"/>
              <a:buFont typeface="+mj-lt"/>
              <a:buAutoNum type="arabicPeriod"/>
            </a:pPr>
            <a:endParaRPr lang="en-US" sz="3200" dirty="0">
              <a:solidFill>
                <a:srgbClr val="0D0D0D"/>
              </a:solidFill>
              <a:latin typeface="Sitka Banner" panose="02000505000000020004" pitchFamily="2" charset="0"/>
            </a:endParaRPr>
          </a:p>
        </p:txBody>
      </p:sp>
    </p:spTree>
    <p:extLst>
      <p:ext uri="{BB962C8B-B14F-4D97-AF65-F5344CB8AC3E}">
        <p14:creationId xmlns:p14="http://schemas.microsoft.com/office/powerpoint/2010/main" val="2934082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8" y="1195280"/>
            <a:ext cx="10877265" cy="4544834"/>
          </a:xfrm>
          <a:prstGeom prst="rect">
            <a:avLst/>
          </a:prstGeom>
        </p:spPr>
        <p:txBody>
          <a:bodyPr wrap="square">
            <a:spAutoFit/>
          </a:bodyPr>
          <a:lstStyle/>
          <a:p>
            <a:pPr lvl="0" defTabSz="457200">
              <a:spcBef>
                <a:spcPts val="1000"/>
              </a:spcBef>
              <a:buClr>
                <a:srgbClr val="B31166"/>
              </a:buClr>
              <a:buSzPct val="80000"/>
            </a:pPr>
            <a:r>
              <a:rPr lang="en-US" sz="3200" dirty="0" smtClean="0">
                <a:solidFill>
                  <a:schemeClr val="accent1"/>
                </a:solidFill>
                <a:latin typeface="Sitka Banner" panose="02000505000000020004" pitchFamily="2" charset="0"/>
              </a:rPr>
              <a:t>7. </a:t>
            </a:r>
            <a:r>
              <a:rPr lang="en-US" sz="3200" dirty="0" smtClean="0">
                <a:solidFill>
                  <a:srgbClr val="0D0D0D"/>
                </a:solidFill>
                <a:latin typeface="Sitka Banner" panose="02000505000000020004" pitchFamily="2" charset="0"/>
              </a:rPr>
              <a:t>Pre-owned </a:t>
            </a:r>
            <a:r>
              <a:rPr lang="en-US" sz="3200" dirty="0">
                <a:solidFill>
                  <a:srgbClr val="0D0D0D"/>
                </a:solidFill>
                <a:latin typeface="Sitka Banner" panose="02000505000000020004" pitchFamily="2" charset="0"/>
              </a:rPr>
              <a:t>instead of used: "She bought a pre-owned car instead of a new one."</a:t>
            </a:r>
          </a:p>
          <a:p>
            <a:pPr marL="342900" lvl="0" indent="-342900" defTabSz="457200">
              <a:spcBef>
                <a:spcPts val="1000"/>
              </a:spcBef>
              <a:buClr>
                <a:srgbClr val="B31166"/>
              </a:buClr>
              <a:buSzPct val="80000"/>
              <a:buFont typeface="+mj-lt"/>
              <a:buAutoNum type="arabicPeriod"/>
            </a:pPr>
            <a:endParaRPr lang="en-US" sz="3200" dirty="0">
              <a:solidFill>
                <a:srgbClr val="0D0D0D"/>
              </a:solidFill>
              <a:latin typeface="Sitka Banner" panose="02000505000000020004" pitchFamily="2" charset="0"/>
            </a:endParaRPr>
          </a:p>
          <a:p>
            <a:pPr lvl="0" defTabSz="457200">
              <a:spcBef>
                <a:spcPts val="1000"/>
              </a:spcBef>
              <a:buClr>
                <a:srgbClr val="B31166"/>
              </a:buClr>
              <a:buSzPct val="80000"/>
            </a:pPr>
            <a:r>
              <a:rPr lang="en-US" sz="3200" dirty="0" smtClean="0">
                <a:solidFill>
                  <a:schemeClr val="accent1"/>
                </a:solidFill>
                <a:latin typeface="Sitka Banner" panose="02000505000000020004" pitchFamily="2" charset="0"/>
              </a:rPr>
              <a:t>8. </a:t>
            </a:r>
            <a:r>
              <a:rPr lang="en-US" sz="3200" dirty="0" smtClean="0">
                <a:solidFill>
                  <a:srgbClr val="0D0D0D"/>
                </a:solidFill>
                <a:latin typeface="Sitka Banner" panose="02000505000000020004" pitchFamily="2" charset="0"/>
              </a:rPr>
              <a:t>In </a:t>
            </a:r>
            <a:r>
              <a:rPr lang="en-US" sz="3200" dirty="0">
                <a:solidFill>
                  <a:srgbClr val="0D0D0D"/>
                </a:solidFill>
                <a:latin typeface="Sitka Banner" panose="02000505000000020004" pitchFamily="2" charset="0"/>
              </a:rPr>
              <a:t>a family way instead of pregnant: "She's in a family way and expecting her first child."</a:t>
            </a:r>
          </a:p>
          <a:p>
            <a:pPr marL="342900" lvl="0" indent="-342900" defTabSz="457200">
              <a:spcBef>
                <a:spcPts val="1000"/>
              </a:spcBef>
              <a:buClr>
                <a:srgbClr val="B31166"/>
              </a:buClr>
              <a:buSzPct val="80000"/>
              <a:buFont typeface="+mj-lt"/>
              <a:buAutoNum type="arabicPeriod"/>
            </a:pPr>
            <a:endParaRPr lang="en-US" sz="3200" dirty="0">
              <a:solidFill>
                <a:srgbClr val="0D0D0D"/>
              </a:solidFill>
              <a:latin typeface="Sitka Banner" panose="02000505000000020004" pitchFamily="2" charset="0"/>
            </a:endParaRPr>
          </a:p>
          <a:p>
            <a:pPr lvl="0" defTabSz="457200">
              <a:spcBef>
                <a:spcPts val="1000"/>
              </a:spcBef>
              <a:buClr>
                <a:srgbClr val="B31166"/>
              </a:buClr>
              <a:buSzPct val="80000"/>
            </a:pPr>
            <a:r>
              <a:rPr lang="en-US" sz="3200" dirty="0" smtClean="0">
                <a:solidFill>
                  <a:schemeClr val="accent1"/>
                </a:solidFill>
                <a:latin typeface="Sitka Banner" panose="02000505000000020004" pitchFamily="2" charset="0"/>
              </a:rPr>
              <a:t>9. </a:t>
            </a:r>
            <a:r>
              <a:rPr lang="en-US" sz="3200" dirty="0" smtClean="0">
                <a:solidFill>
                  <a:srgbClr val="0D0D0D"/>
                </a:solidFill>
                <a:latin typeface="Sitka Banner" panose="02000505000000020004" pitchFamily="2" charset="0"/>
              </a:rPr>
              <a:t>Differently </a:t>
            </a:r>
            <a:r>
              <a:rPr lang="en-US" sz="3200" dirty="0">
                <a:solidFill>
                  <a:srgbClr val="0D0D0D"/>
                </a:solidFill>
                <a:latin typeface="Sitka Banner" panose="02000505000000020004" pitchFamily="2" charset="0"/>
              </a:rPr>
              <a:t>abled instead of disabled: "We provide support for differently abled individuals to lead independent lives."</a:t>
            </a:r>
            <a:endParaRPr lang="en-US" sz="3200" dirty="0">
              <a:solidFill>
                <a:srgbClr val="0D0D0D"/>
              </a:solidFill>
              <a:latin typeface="Sitka Banner" panose="02000505000000020004" pitchFamily="2" charset="0"/>
            </a:endParaRPr>
          </a:p>
        </p:txBody>
      </p:sp>
    </p:spTree>
    <p:extLst>
      <p:ext uri="{BB962C8B-B14F-4D97-AF65-F5344CB8AC3E}">
        <p14:creationId xmlns:p14="http://schemas.microsoft.com/office/powerpoint/2010/main" val="138652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400" b="1" dirty="0" err="1" smtClean="0"/>
              <a:t>Synechdoche</a:t>
            </a:r>
            <a:endParaRPr lang="en-US" sz="4400" b="1" dirty="0"/>
          </a:p>
        </p:txBody>
      </p:sp>
      <p:sp>
        <p:nvSpPr>
          <p:cNvPr id="3" name="Content Placeholder 2"/>
          <p:cNvSpPr>
            <a:spLocks noGrp="1"/>
          </p:cNvSpPr>
          <p:nvPr>
            <p:ph idx="1"/>
          </p:nvPr>
        </p:nvSpPr>
        <p:spPr>
          <a:xfrm>
            <a:off x="1154954" y="1680632"/>
            <a:ext cx="8825659" cy="4339168"/>
          </a:xfrm>
        </p:spPr>
        <p:txBody>
          <a:bodyPr>
            <a:normAutofit/>
          </a:bodyPr>
          <a:lstStyle/>
          <a:p>
            <a:pPr marL="0" indent="0">
              <a:buNone/>
            </a:pPr>
            <a:r>
              <a:rPr lang="en-US" sz="3200" dirty="0" smtClean="0">
                <a:latin typeface="Sitka Banner" panose="02000505000000020004" pitchFamily="2" charset="0"/>
              </a:rPr>
              <a:t> </a:t>
            </a:r>
          </a:p>
          <a:p>
            <a:pPr marL="0" indent="0">
              <a:buNone/>
            </a:pPr>
            <a:endParaRPr lang="en-US" sz="3200" dirty="0" smtClean="0">
              <a:latin typeface="Sitka Banner" panose="02000505000000020004" pitchFamily="2" charset="0"/>
            </a:endParaRPr>
          </a:p>
          <a:p>
            <a:pPr marL="0" indent="0">
              <a:buNone/>
            </a:pPr>
            <a:r>
              <a:rPr lang="en-US" sz="3200" dirty="0" smtClean="0">
                <a:latin typeface="Sitka Banner" panose="02000505000000020004" pitchFamily="2" charset="0"/>
              </a:rPr>
              <a:t> </a:t>
            </a:r>
            <a:r>
              <a:rPr lang="en-US" sz="3200" dirty="0" err="1">
                <a:latin typeface="Sitka Banner" panose="02000505000000020004" pitchFamily="2" charset="0"/>
              </a:rPr>
              <a:t>Synechdoche</a:t>
            </a:r>
            <a:r>
              <a:rPr lang="en-US" sz="3200" dirty="0">
                <a:latin typeface="Sitka Banner" panose="02000505000000020004" pitchFamily="2" charset="0"/>
              </a:rPr>
              <a:t> is a figure of speech in which a part of something is used to represent the whole, or vice versa. It's a form of metaphor, but instead of making a comparison, it substitutes a part for the whole or the whole for a part.</a:t>
            </a:r>
            <a:endParaRPr lang="en-US" sz="3200" dirty="0">
              <a:latin typeface="Sitka Banner" panose="02000505000000020004" pitchFamily="2" charset="0"/>
            </a:endParaRPr>
          </a:p>
        </p:txBody>
      </p:sp>
    </p:spTree>
    <p:extLst>
      <p:ext uri="{BB962C8B-B14F-4D97-AF65-F5344CB8AC3E}">
        <p14:creationId xmlns:p14="http://schemas.microsoft.com/office/powerpoint/2010/main" val="227031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51598" y="964465"/>
            <a:ext cx="10515600" cy="5559165"/>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"The suits on Wall Street control the market." - In this example, "suits" refers to businessmen or investors who wear suits, representing the entire financial industry</a:t>
            </a:r>
            <a:r>
              <a:rPr lang="en-US" sz="2800" dirty="0" smtClean="0">
                <a:solidFill>
                  <a:srgbClr val="0D0D0D"/>
                </a:solidFill>
                <a:latin typeface="Times New Roman" panose="02020603050405020304" pitchFamily="18" charset="0"/>
                <a:cs typeface="Times New Roman" panose="02020603050405020304" pitchFamily="18" charset="0"/>
              </a:rPr>
              <a:t>.</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"Give me a hand with this." - Here, "hand" represents assistance or help, implying that the speaker needs help with a task</a:t>
            </a:r>
            <a:r>
              <a:rPr lang="en-US" sz="2800" dirty="0" smtClean="0">
                <a:solidFill>
                  <a:srgbClr val="0D0D0D"/>
                </a:solidFill>
                <a:latin typeface="Times New Roman" panose="02020603050405020304" pitchFamily="18" charset="0"/>
                <a:cs typeface="Times New Roman" panose="02020603050405020304" pitchFamily="18" charset="0"/>
              </a:rPr>
              <a:t>.</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"The crown will make an announcement tomorrow." - In this case, "crown" is used to refer to the monarchy or the ruling authority, suggesting that the announcement will come from the government or the ruling body</a:t>
            </a:r>
            <a:r>
              <a:rPr lang="en-US" sz="2800" dirty="0" smtClean="0">
                <a:solidFill>
                  <a:srgbClr val="0D0D0D"/>
                </a:solidFill>
                <a:latin typeface="Times New Roman" panose="02020603050405020304" pitchFamily="18" charset="0"/>
                <a:cs typeface="Times New Roman" panose="02020603050405020304" pitchFamily="18" charset="0"/>
              </a:rPr>
              <a:t>.</a:t>
            </a:r>
            <a:endParaRPr lang="en-US" sz="2800" dirty="0">
              <a:solidFill>
                <a:srgbClr val="0D0D0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797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3" y="1632889"/>
            <a:ext cx="10877266" cy="3108543"/>
          </a:xfrm>
          <a:prstGeom prst="rect">
            <a:avLst/>
          </a:prstGeom>
        </p:spPr>
        <p:txBody>
          <a:bodyPr wrap="square">
            <a:spAutoFit/>
          </a:bodyPr>
          <a:lstStyle/>
          <a:p>
            <a:pPr lvl="0"/>
            <a:r>
              <a:rPr lang="en-US" sz="2800" dirty="0" smtClean="0">
                <a:solidFill>
                  <a:schemeClr val="accent1"/>
                </a:solidFill>
                <a:latin typeface="Times New Roman" panose="02020603050405020304" pitchFamily="18" charset="0"/>
                <a:cs typeface="Times New Roman" panose="02020603050405020304" pitchFamily="18" charset="0"/>
              </a:rPr>
              <a:t>4. </a:t>
            </a:r>
            <a:r>
              <a:rPr lang="en-US" sz="2800" dirty="0" smtClean="0">
                <a:solidFill>
                  <a:srgbClr val="0D0D0D"/>
                </a:solidFill>
                <a:latin typeface="Times New Roman" panose="02020603050405020304" pitchFamily="18" charset="0"/>
                <a:cs typeface="Times New Roman" panose="02020603050405020304" pitchFamily="18" charset="0"/>
              </a:rPr>
              <a:t>"She's </a:t>
            </a:r>
            <a:r>
              <a:rPr lang="en-US" sz="2800" dirty="0">
                <a:solidFill>
                  <a:srgbClr val="0D0D0D"/>
                </a:solidFill>
                <a:latin typeface="Times New Roman" panose="02020603050405020304" pitchFamily="18" charset="0"/>
                <a:cs typeface="Times New Roman" panose="02020603050405020304" pitchFamily="18" charset="0"/>
              </a:rPr>
              <a:t>got some new threads for the party." - In this example, "threads" refers to clothing, representing the entire outfit or attire that the person will wear to the party</a:t>
            </a:r>
            <a:r>
              <a:rPr lang="en-US" sz="2800" dirty="0" smtClean="0">
                <a:solidFill>
                  <a:srgbClr val="0D0D0D"/>
                </a:solidFill>
                <a:latin typeface="Times New Roman" panose="02020603050405020304" pitchFamily="18" charset="0"/>
                <a:cs typeface="Times New Roman" panose="02020603050405020304" pitchFamily="18" charset="0"/>
              </a:rPr>
              <a:t>.</a:t>
            </a:r>
          </a:p>
          <a:p>
            <a:pPr lvl="0">
              <a:buFont typeface="+mj-lt"/>
              <a:buAutoNum type="arabicPeriod"/>
            </a:pPr>
            <a:endParaRPr lang="en-US" sz="2800" dirty="0">
              <a:solidFill>
                <a:srgbClr val="0D0D0D"/>
              </a:solidFill>
              <a:latin typeface="Times New Roman" panose="02020603050405020304" pitchFamily="18" charset="0"/>
              <a:cs typeface="Times New Roman" panose="02020603050405020304" pitchFamily="18" charset="0"/>
            </a:endParaRPr>
          </a:p>
          <a:p>
            <a:pPr lvl="0"/>
            <a:r>
              <a:rPr lang="en-US" sz="2800" dirty="0" smtClean="0">
                <a:solidFill>
                  <a:schemeClr val="accent1"/>
                </a:solidFill>
                <a:latin typeface="Times New Roman" panose="02020603050405020304" pitchFamily="18" charset="0"/>
                <a:cs typeface="Times New Roman" panose="02020603050405020304" pitchFamily="18" charset="0"/>
              </a:rPr>
              <a:t>5. </a:t>
            </a:r>
            <a:r>
              <a:rPr lang="en-US" sz="2800" dirty="0" smtClean="0">
                <a:solidFill>
                  <a:srgbClr val="0D0D0D"/>
                </a:solidFill>
                <a:latin typeface="Times New Roman" panose="02020603050405020304" pitchFamily="18" charset="0"/>
                <a:cs typeface="Times New Roman" panose="02020603050405020304" pitchFamily="18" charset="0"/>
              </a:rPr>
              <a:t>"We </a:t>
            </a:r>
            <a:r>
              <a:rPr lang="en-US" sz="2800" dirty="0">
                <a:solidFill>
                  <a:srgbClr val="0D0D0D"/>
                </a:solidFill>
                <a:latin typeface="Times New Roman" panose="02020603050405020304" pitchFamily="18" charset="0"/>
                <a:cs typeface="Times New Roman" panose="02020603050405020304" pitchFamily="18" charset="0"/>
              </a:rPr>
              <a:t>need more boots on the ground." - Here, "boots" represents soldiers or military personnel, indicating a need for more troops to be physically present in a certain location or situation.</a:t>
            </a:r>
            <a:endParaRPr lang="en-US" sz="2800" dirty="0">
              <a:solidFill>
                <a:srgbClr val="0D0D0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242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t>         Paradox</a:t>
            </a:r>
            <a:endParaRPr lang="en-US" sz="4000" b="1" dirty="0"/>
          </a:p>
        </p:txBody>
      </p:sp>
      <p:sp>
        <p:nvSpPr>
          <p:cNvPr id="3" name="Content Placeholder 2"/>
          <p:cNvSpPr>
            <a:spLocks noGrp="1"/>
          </p:cNvSpPr>
          <p:nvPr>
            <p:ph idx="1"/>
          </p:nvPr>
        </p:nvSpPr>
        <p:spPr>
          <a:xfrm>
            <a:off x="1090708" y="2854846"/>
            <a:ext cx="9404420" cy="2617906"/>
          </a:xfrm>
        </p:spPr>
        <p:txBody>
          <a:bodyPr>
            <a:noAutofit/>
          </a:bodyPr>
          <a:lstStyle/>
          <a:p>
            <a:pPr marL="0" indent="0">
              <a:buNone/>
            </a:pP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smtClean="0">
                <a:solidFill>
                  <a:srgbClr val="0D0D0D"/>
                </a:solidFill>
                <a:latin typeface="Times New Roman" panose="02020603050405020304" pitchFamily="18" charset="0"/>
                <a:cs typeface="Times New Roman" panose="02020603050405020304" pitchFamily="18" charset="0"/>
              </a:rPr>
              <a:t>A </a:t>
            </a:r>
            <a:r>
              <a:rPr lang="en-US" sz="2800" dirty="0">
                <a:solidFill>
                  <a:srgbClr val="0D0D0D"/>
                </a:solidFill>
                <a:latin typeface="Times New Roman" panose="02020603050405020304" pitchFamily="18" charset="0"/>
                <a:cs typeface="Times New Roman" panose="02020603050405020304" pitchFamily="18" charset="0"/>
              </a:rPr>
              <a:t>paradox is a statement or situation that seems contradictory, absurd, or self-contradictory, but may actually express a deeper truth or insight. Paradoxes are often used in literature, philosophy, and everyday language to highlight the complexities of life, human nature, and the universe.</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2212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62058" y="975673"/>
            <a:ext cx="10883948" cy="5315946"/>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en-US" sz="2800" b="1" dirty="0" smtClean="0">
                <a:solidFill>
                  <a:schemeClr val="accent1"/>
                </a:solidFill>
                <a:latin typeface="Times New Roman" panose="02020603050405020304" pitchFamily="18" charset="0"/>
                <a:cs typeface="Times New Roman" panose="02020603050405020304" pitchFamily="18" charset="0"/>
              </a:rPr>
              <a:t>Examples:</a:t>
            </a:r>
          </a:p>
          <a:p>
            <a:r>
              <a:rPr lang="en-US" sz="2800" dirty="0">
                <a:latin typeface="Times New Roman" panose="02020603050405020304" pitchFamily="18" charset="0"/>
                <a:cs typeface="Times New Roman" panose="02020603050405020304" pitchFamily="18" charset="0"/>
              </a:rPr>
              <a:t>"Less is more." - This paradoxical statement suggests that </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simplicity </a:t>
            </a:r>
            <a:r>
              <a:rPr lang="en-US" sz="2800" dirty="0">
                <a:latin typeface="Times New Roman" panose="02020603050405020304" pitchFamily="18" charset="0"/>
                <a:cs typeface="Times New Roman" panose="02020603050405020304" pitchFamily="18" charset="0"/>
              </a:rPr>
              <a:t>or minimalism can lead to greater effectiveness or impact</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 only constant is change." - This paradox highlights the paradoxical nature of change, implying that change itself is consistent or permanent</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 know one thing: that I know nothing." - This paradoxical statement, attributed to Socrates, underscores the idea that true wisdom comes from recognizing one's own ignorance.</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33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0500" y="1610536"/>
            <a:ext cx="11068335" cy="3108543"/>
          </a:xfrm>
          <a:prstGeom prst="rect">
            <a:avLst/>
          </a:prstGeom>
        </p:spPr>
        <p:txBody>
          <a:bodyPr wrap="square">
            <a:spAutoFit/>
          </a:bodyPr>
          <a:lstStyle/>
          <a:p>
            <a:pPr marL="457200" lvl="0" indent="-457200">
              <a:buFont typeface="Wingdings" panose="05000000000000000000" pitchFamily="2" charset="2"/>
              <a:buChar char="Ø"/>
            </a:pPr>
            <a:r>
              <a:rPr lang="en-US" sz="2800" dirty="0" smtClean="0">
                <a:solidFill>
                  <a:schemeClr val="accent1"/>
                </a:solidFill>
                <a:latin typeface="Times New Roman" panose="02020603050405020304" pitchFamily="18" charset="0"/>
                <a:cs typeface="Times New Roman" panose="02020603050405020304" pitchFamily="18" charset="0"/>
              </a:rPr>
              <a:t> </a:t>
            </a:r>
            <a:r>
              <a:rPr lang="en-US" sz="2800" dirty="0" smtClean="0">
                <a:solidFill>
                  <a:prstClr val="black"/>
                </a:solidFill>
                <a:latin typeface="Times New Roman" panose="02020603050405020304" pitchFamily="18" charset="0"/>
                <a:cs typeface="Times New Roman" panose="02020603050405020304" pitchFamily="18" charset="0"/>
              </a:rPr>
              <a:t>"This </a:t>
            </a:r>
            <a:r>
              <a:rPr lang="en-US" sz="2800" dirty="0">
                <a:solidFill>
                  <a:prstClr val="black"/>
                </a:solidFill>
                <a:latin typeface="Times New Roman" panose="02020603050405020304" pitchFamily="18" charset="0"/>
                <a:cs typeface="Times New Roman" panose="02020603050405020304" pitchFamily="18" charset="0"/>
              </a:rPr>
              <a:t>statement is false." - Known as the liar paradox, this statement creates a contradiction: if the statement is true, then it must be false, but if it is false, then it must be true</a:t>
            </a:r>
            <a:r>
              <a:rPr lang="en-US" sz="2800" dirty="0" smtClean="0">
                <a:solidFill>
                  <a:prstClr val="black"/>
                </a:solidFill>
                <a:latin typeface="Times New Roman" panose="02020603050405020304" pitchFamily="18" charset="0"/>
                <a:cs typeface="Times New Roman" panose="02020603050405020304" pitchFamily="18" charset="0"/>
              </a:rPr>
              <a:t>.</a:t>
            </a:r>
          </a:p>
          <a:p>
            <a:pPr lvl="0"/>
            <a:endParaRPr lang="en-US" sz="2800" dirty="0">
              <a:solidFill>
                <a:prstClr val="black"/>
              </a:solidFill>
              <a:latin typeface="Times New Roman" panose="02020603050405020304" pitchFamily="18" charset="0"/>
              <a:cs typeface="Times New Roman" panose="02020603050405020304" pitchFamily="18" charset="0"/>
            </a:endParaRPr>
          </a:p>
          <a:p>
            <a:pPr marL="457200" lvl="0" indent="-457200">
              <a:buFont typeface="Wingdings" panose="05000000000000000000" pitchFamily="2" charset="2"/>
              <a:buChar char="Ø"/>
            </a:pPr>
            <a:r>
              <a:rPr lang="en-US" sz="2800" dirty="0" smtClean="0">
                <a:solidFill>
                  <a:schemeClr val="accent1"/>
                </a:solidFill>
                <a:latin typeface="Times New Roman" panose="02020603050405020304" pitchFamily="18" charset="0"/>
                <a:cs typeface="Times New Roman" panose="02020603050405020304" pitchFamily="18" charset="0"/>
              </a:rPr>
              <a:t> </a:t>
            </a:r>
            <a:r>
              <a:rPr lang="en-US" sz="2800" dirty="0" smtClean="0">
                <a:solidFill>
                  <a:prstClr val="black"/>
                </a:solidFill>
                <a:latin typeface="Times New Roman" panose="02020603050405020304" pitchFamily="18" charset="0"/>
                <a:cs typeface="Times New Roman" panose="02020603050405020304" pitchFamily="18" charset="0"/>
              </a:rPr>
              <a:t>"You </a:t>
            </a:r>
            <a:r>
              <a:rPr lang="en-US" sz="2800" dirty="0">
                <a:solidFill>
                  <a:prstClr val="black"/>
                </a:solidFill>
                <a:latin typeface="Times New Roman" panose="02020603050405020304" pitchFamily="18" charset="0"/>
                <a:cs typeface="Times New Roman" panose="02020603050405020304" pitchFamily="18" charset="0"/>
              </a:rPr>
              <a:t>have to be cruel to be kind." - This paradoxical phrase suggests that sometimes, being harsh or strict is necessary for the ultimate benefit or well-being of others.</a:t>
            </a:r>
            <a:endParaRPr lang="en-US" sz="2800" dirty="0">
              <a:solidFill>
                <a:prstClr val="black"/>
              </a:solidFill>
              <a:latin typeface="Sitka Banner" panose="02000505000000020004" pitchFamily="2" charset="0"/>
            </a:endParaRPr>
          </a:p>
        </p:txBody>
      </p:sp>
    </p:spTree>
    <p:extLst>
      <p:ext uri="{BB962C8B-B14F-4D97-AF65-F5344CB8AC3E}">
        <p14:creationId xmlns:p14="http://schemas.microsoft.com/office/powerpoint/2010/main" val="288091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73417"/>
            <a:ext cx="8761413" cy="1059848"/>
          </a:xfrm>
        </p:spPr>
        <p:txBody>
          <a:bodyPr/>
          <a:lstStyle/>
          <a:p>
            <a:r>
              <a:rPr lang="en-US" dirty="0" smtClean="0"/>
              <a:t>Identify the figure of speech and explain it.</a:t>
            </a:r>
            <a:endParaRPr lang="en-US" dirty="0"/>
          </a:p>
        </p:txBody>
      </p:sp>
      <p:sp>
        <p:nvSpPr>
          <p:cNvPr id="3" name="Content Placeholder 2"/>
          <p:cNvSpPr>
            <a:spLocks noGrp="1"/>
          </p:cNvSpPr>
          <p:nvPr>
            <p:ph idx="1"/>
          </p:nvPr>
        </p:nvSpPr>
        <p:spPr>
          <a:xfrm>
            <a:off x="109182" y="1852872"/>
            <a:ext cx="12082818" cy="5005127"/>
          </a:xfrm>
          <a:solidFill>
            <a:schemeClr val="bg2"/>
          </a:solidFill>
        </p:spPr>
        <p:txBody>
          <a:bodyPr>
            <a:noAutofit/>
          </a:bodyPr>
          <a:lstStyle/>
          <a:p>
            <a:pPr>
              <a:buFont typeface="+mj-lt"/>
              <a:buAutoNum type="arabicPeriod"/>
            </a:pPr>
            <a:r>
              <a:rPr lang="en-US" sz="2400" dirty="0" smtClean="0">
                <a:solidFill>
                  <a:srgbClr val="0D0D0D"/>
                </a:solidFill>
                <a:latin typeface="Söhne"/>
              </a:rPr>
              <a:t>"Time </a:t>
            </a:r>
            <a:r>
              <a:rPr lang="en-US" sz="2400" dirty="0">
                <a:solidFill>
                  <a:srgbClr val="0D0D0D"/>
                </a:solidFill>
                <a:latin typeface="Söhne"/>
              </a:rPr>
              <a:t>flies like an arrow; fruit flies like a banana."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"The irony of the situation was that the fire station burned down."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"He's economically challenged."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"She's </a:t>
            </a:r>
            <a:r>
              <a:rPr lang="en-US" sz="2400" dirty="0">
                <a:solidFill>
                  <a:srgbClr val="0D0D0D"/>
                </a:solidFill>
                <a:latin typeface="Söhne"/>
              </a:rPr>
              <a:t>all hands on deck."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The beginning of the end."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"The </a:t>
            </a:r>
            <a:r>
              <a:rPr lang="en-US" sz="2400" dirty="0">
                <a:solidFill>
                  <a:srgbClr val="0D0D0D"/>
                </a:solidFill>
                <a:latin typeface="Söhne"/>
              </a:rPr>
              <a:t>pen is mightier than the sword." Figure of Speech: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"I'm a nobody, nobody is perfect, therefore I'm perfect."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"The White House announced a new policy." </a:t>
            </a:r>
            <a:r>
              <a:rPr lang="en-US" sz="2400" dirty="0" smtClean="0">
                <a:solidFill>
                  <a:srgbClr val="0D0D0D"/>
                </a:solidFill>
                <a:latin typeface="Söhne"/>
              </a:rPr>
              <a:t> </a:t>
            </a:r>
            <a:endParaRPr lang="en-US" sz="2400" dirty="0">
              <a:solidFill>
                <a:srgbClr val="0D0D0D"/>
              </a:solidFill>
              <a:latin typeface="Söhne"/>
            </a:endParaRPr>
          </a:p>
          <a:p>
            <a:pPr>
              <a:buFont typeface="+mj-lt"/>
              <a:buAutoNum type="arabicPeriod"/>
            </a:pPr>
            <a:r>
              <a:rPr lang="en-US" sz="2400" dirty="0" smtClean="0">
                <a:solidFill>
                  <a:srgbClr val="0D0D0D"/>
                </a:solidFill>
                <a:latin typeface="Söhne"/>
              </a:rPr>
              <a:t>"She's </a:t>
            </a:r>
            <a:r>
              <a:rPr lang="en-US" sz="2400" dirty="0">
                <a:solidFill>
                  <a:srgbClr val="0D0D0D"/>
                </a:solidFill>
                <a:latin typeface="Söhne"/>
              </a:rPr>
              <a:t>in a family way." </a:t>
            </a: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"I can resist anything except temptation." </a:t>
            </a:r>
            <a:r>
              <a:rPr lang="en-US" sz="2400" dirty="0" smtClean="0">
                <a:solidFill>
                  <a:srgbClr val="0D0D0D"/>
                </a:solidFill>
                <a:latin typeface="Söhne"/>
              </a:rPr>
              <a:t> </a:t>
            </a:r>
            <a:endParaRPr lang="en-US" sz="2400" dirty="0">
              <a:solidFill>
                <a:srgbClr val="0D0D0D"/>
              </a:solidFill>
              <a:latin typeface="Söhne"/>
            </a:endParaRPr>
          </a:p>
        </p:txBody>
      </p:sp>
    </p:spTree>
    <p:extLst>
      <p:ext uri="{BB962C8B-B14F-4D97-AF65-F5344CB8AC3E}">
        <p14:creationId xmlns:p14="http://schemas.microsoft.com/office/powerpoint/2010/main" val="2402680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068" y="768952"/>
            <a:ext cx="8761413" cy="706964"/>
          </a:xfrm>
        </p:spPr>
        <p:txBody>
          <a:bodyPr/>
          <a:lstStyle/>
          <a:p>
            <a:r>
              <a:rPr lang="en-US" b="1" dirty="0" smtClean="0"/>
              <a:t>Answers</a:t>
            </a:r>
            <a:endParaRPr lang="en-US" b="1" dirty="0"/>
          </a:p>
        </p:txBody>
      </p:sp>
      <p:sp>
        <p:nvSpPr>
          <p:cNvPr id="4" name="Content Placeholder 2"/>
          <p:cNvSpPr>
            <a:spLocks noGrp="1"/>
          </p:cNvSpPr>
          <p:nvPr>
            <p:ph idx="1"/>
          </p:nvPr>
        </p:nvSpPr>
        <p:spPr>
          <a:xfrm>
            <a:off x="445270" y="1852872"/>
            <a:ext cx="11632999" cy="4902769"/>
          </a:xfrm>
          <a:solidFill>
            <a:schemeClr val="bg2"/>
          </a:solidFill>
        </p:spPr>
        <p:txBody>
          <a:bodyPr>
            <a:noAutofit/>
          </a:bodyPr>
          <a:lstStyle/>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"Time flies like an arrow; fruit flies like a banana." </a:t>
            </a:r>
            <a:r>
              <a:rPr lang="en-US" sz="2400" dirty="0" smtClean="0">
                <a:solidFill>
                  <a:srgbClr val="0D0D0D"/>
                </a:solidFill>
                <a:latin typeface="Söhne"/>
              </a:rPr>
              <a:t> </a:t>
            </a:r>
            <a:r>
              <a:rPr lang="en-US" sz="2400" dirty="0" smtClean="0">
                <a:solidFill>
                  <a:schemeClr val="accent1"/>
                </a:solidFill>
                <a:latin typeface="Söhne"/>
              </a:rPr>
              <a:t>Pun</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"The </a:t>
            </a:r>
            <a:r>
              <a:rPr lang="en-US" sz="2400" dirty="0">
                <a:solidFill>
                  <a:srgbClr val="0D0D0D"/>
                </a:solidFill>
                <a:latin typeface="Söhne"/>
              </a:rPr>
              <a:t>irony of the situation was that the fire station burned down." </a:t>
            </a:r>
            <a:r>
              <a:rPr lang="en-US" sz="2400" dirty="0" smtClean="0">
                <a:solidFill>
                  <a:srgbClr val="0D0D0D"/>
                </a:solidFill>
                <a:latin typeface="Söhne"/>
              </a:rPr>
              <a:t> </a:t>
            </a:r>
            <a:r>
              <a:rPr lang="en-US" sz="2400" dirty="0" smtClean="0">
                <a:solidFill>
                  <a:schemeClr val="accent1"/>
                </a:solidFill>
                <a:latin typeface="Söhne"/>
              </a:rPr>
              <a:t>Irony</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"He's economically challenged." </a:t>
            </a:r>
            <a:r>
              <a:rPr lang="en-US" sz="2400" dirty="0" smtClean="0">
                <a:solidFill>
                  <a:srgbClr val="0D0D0D"/>
                </a:solidFill>
                <a:latin typeface="Söhne"/>
              </a:rPr>
              <a:t> </a:t>
            </a:r>
            <a:r>
              <a:rPr lang="en-US" sz="2400" dirty="0" smtClean="0">
                <a:solidFill>
                  <a:schemeClr val="accent1"/>
                </a:solidFill>
                <a:latin typeface="Söhne"/>
              </a:rPr>
              <a:t>Euphemism</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"She's </a:t>
            </a:r>
            <a:r>
              <a:rPr lang="en-US" sz="2400" dirty="0">
                <a:solidFill>
                  <a:srgbClr val="0D0D0D"/>
                </a:solidFill>
                <a:latin typeface="Söhne"/>
              </a:rPr>
              <a:t>all hands on deck." </a:t>
            </a:r>
            <a:r>
              <a:rPr lang="en-US" sz="2400" dirty="0" smtClean="0">
                <a:solidFill>
                  <a:srgbClr val="0D0D0D"/>
                </a:solidFill>
                <a:latin typeface="Söhne"/>
              </a:rPr>
              <a:t> </a:t>
            </a:r>
            <a:r>
              <a:rPr lang="en-US" sz="2400" dirty="0" smtClean="0">
                <a:solidFill>
                  <a:schemeClr val="accent1"/>
                </a:solidFill>
                <a:latin typeface="Söhne"/>
              </a:rPr>
              <a:t>Synecdoche</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"The </a:t>
            </a:r>
            <a:r>
              <a:rPr lang="en-US" sz="2400" dirty="0">
                <a:solidFill>
                  <a:srgbClr val="0D0D0D"/>
                </a:solidFill>
                <a:latin typeface="Söhne"/>
              </a:rPr>
              <a:t>beginning of the end." </a:t>
            </a:r>
            <a:r>
              <a:rPr lang="en-US" sz="2400" dirty="0" smtClean="0">
                <a:solidFill>
                  <a:srgbClr val="0D0D0D"/>
                </a:solidFill>
                <a:latin typeface="Söhne"/>
              </a:rPr>
              <a:t> </a:t>
            </a:r>
            <a:r>
              <a:rPr lang="en-US" sz="2400" dirty="0" smtClean="0">
                <a:solidFill>
                  <a:schemeClr val="accent1"/>
                </a:solidFill>
                <a:latin typeface="Söhne"/>
              </a:rPr>
              <a:t>Paradox</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"The </a:t>
            </a:r>
            <a:r>
              <a:rPr lang="en-US" sz="2400" dirty="0">
                <a:solidFill>
                  <a:srgbClr val="0D0D0D"/>
                </a:solidFill>
                <a:latin typeface="Söhne"/>
              </a:rPr>
              <a:t>pen is mightier than the sword." </a:t>
            </a:r>
            <a:r>
              <a:rPr lang="en-US" sz="2400" dirty="0" smtClean="0">
                <a:solidFill>
                  <a:srgbClr val="0D0D0D"/>
                </a:solidFill>
                <a:latin typeface="Söhne"/>
              </a:rPr>
              <a:t> </a:t>
            </a:r>
            <a:r>
              <a:rPr lang="en-US" sz="2400" dirty="0" smtClean="0">
                <a:solidFill>
                  <a:schemeClr val="accent1"/>
                </a:solidFill>
                <a:latin typeface="Söhne"/>
              </a:rPr>
              <a:t>Synecdoche</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"I'm </a:t>
            </a:r>
            <a:r>
              <a:rPr lang="en-US" sz="2400" dirty="0">
                <a:solidFill>
                  <a:srgbClr val="0D0D0D"/>
                </a:solidFill>
                <a:latin typeface="Söhne"/>
              </a:rPr>
              <a:t>a nobody, nobody is perfect, therefore I'm perfect." </a:t>
            </a:r>
            <a:r>
              <a:rPr lang="en-US" sz="2400" dirty="0" smtClean="0">
                <a:solidFill>
                  <a:srgbClr val="0D0D0D"/>
                </a:solidFill>
                <a:latin typeface="Söhne"/>
              </a:rPr>
              <a:t> </a:t>
            </a:r>
            <a:r>
              <a:rPr lang="en-US" sz="2400" dirty="0" smtClean="0">
                <a:solidFill>
                  <a:schemeClr val="accent1"/>
                </a:solidFill>
                <a:latin typeface="Söhne"/>
              </a:rPr>
              <a:t>Paradox</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The White House announced a new policy." </a:t>
            </a:r>
            <a:r>
              <a:rPr lang="en-US" sz="2400" dirty="0" smtClean="0">
                <a:solidFill>
                  <a:srgbClr val="0D0D0D"/>
                </a:solidFill>
                <a:latin typeface="Söhne"/>
              </a:rPr>
              <a:t>  </a:t>
            </a:r>
            <a:r>
              <a:rPr lang="en-US" sz="2400" dirty="0">
                <a:solidFill>
                  <a:schemeClr val="accent1"/>
                </a:solidFill>
                <a:latin typeface="Söhne"/>
              </a:rPr>
              <a:t>Synecdoche</a:t>
            </a: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She's in a family way." </a:t>
            </a:r>
            <a:r>
              <a:rPr lang="en-US" sz="2400" dirty="0" smtClean="0">
                <a:solidFill>
                  <a:srgbClr val="0D0D0D"/>
                </a:solidFill>
                <a:latin typeface="Söhne"/>
              </a:rPr>
              <a:t> </a:t>
            </a:r>
            <a:r>
              <a:rPr lang="en-US" sz="2400" dirty="0" smtClean="0">
                <a:solidFill>
                  <a:schemeClr val="accent1"/>
                </a:solidFill>
                <a:latin typeface="Söhne"/>
              </a:rPr>
              <a:t>Euphemism</a:t>
            </a:r>
            <a:endParaRPr lang="en-US" sz="2400" dirty="0">
              <a:solidFill>
                <a:schemeClr val="accent1"/>
              </a:solidFill>
              <a:latin typeface="Söhne"/>
            </a:endParaRPr>
          </a:p>
          <a:p>
            <a:pPr>
              <a:buFont typeface="+mj-lt"/>
              <a:buAutoNum type="arabicPeriod"/>
            </a:pPr>
            <a:r>
              <a:rPr lang="en-US" sz="2400" dirty="0" smtClean="0">
                <a:solidFill>
                  <a:srgbClr val="0D0D0D"/>
                </a:solidFill>
                <a:latin typeface="Söhne"/>
              </a:rPr>
              <a:t> "</a:t>
            </a:r>
            <a:r>
              <a:rPr lang="en-US" sz="2400" dirty="0">
                <a:solidFill>
                  <a:srgbClr val="0D0D0D"/>
                </a:solidFill>
                <a:latin typeface="Söhne"/>
              </a:rPr>
              <a:t>I can resist anything except temptation." </a:t>
            </a:r>
            <a:r>
              <a:rPr lang="en-US" sz="2400" dirty="0" smtClean="0">
                <a:solidFill>
                  <a:srgbClr val="0D0D0D"/>
                </a:solidFill>
                <a:latin typeface="Söhne"/>
              </a:rPr>
              <a:t> </a:t>
            </a:r>
            <a:r>
              <a:rPr lang="en-US" sz="2400" dirty="0" smtClean="0">
                <a:solidFill>
                  <a:schemeClr val="accent1"/>
                </a:solidFill>
                <a:latin typeface="Söhne"/>
              </a:rPr>
              <a:t>Paradox</a:t>
            </a:r>
            <a:endParaRPr lang="en-US" sz="2400" dirty="0">
              <a:solidFill>
                <a:schemeClr val="accent1"/>
              </a:solidFill>
              <a:latin typeface="Söhne"/>
            </a:endParaRPr>
          </a:p>
        </p:txBody>
      </p:sp>
    </p:spTree>
    <p:extLst>
      <p:ext uri="{BB962C8B-B14F-4D97-AF65-F5344CB8AC3E}">
        <p14:creationId xmlns:p14="http://schemas.microsoft.com/office/powerpoint/2010/main" val="232004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0D0D0D"/>
                </a:solidFill>
                <a:latin typeface="Sitka Text" panose="02000505000000020004" pitchFamily="2" charset="0"/>
                <a:ea typeface="+mn-ea"/>
                <a:cs typeface="+mn-cs"/>
              </a:rPr>
              <a:t>			     </a:t>
            </a:r>
            <a:r>
              <a:rPr lang="en-US" sz="6000" dirty="0" smtClean="0">
                <a:solidFill>
                  <a:srgbClr val="0D0D0D"/>
                </a:solidFill>
                <a:latin typeface="Sitka Text" panose="02000505000000020004" pitchFamily="2" charset="0"/>
                <a:ea typeface="+mn-ea"/>
                <a:cs typeface="+mn-cs"/>
              </a:rPr>
              <a:t>       </a:t>
            </a:r>
            <a:r>
              <a:rPr lang="en-US" sz="6000" dirty="0" smtClean="0">
                <a:solidFill>
                  <a:schemeClr val="bg1">
                    <a:lumMod val="95000"/>
                  </a:schemeClr>
                </a:solidFill>
                <a:latin typeface="Sitka Text" panose="02000505000000020004" pitchFamily="2" charset="0"/>
                <a:ea typeface="+mn-ea"/>
                <a:cs typeface="+mn-cs"/>
              </a:rPr>
              <a:t>Pun</a:t>
            </a:r>
            <a:endParaRPr lang="en-US" sz="6000" dirty="0">
              <a:solidFill>
                <a:schemeClr val="bg1">
                  <a:lumMod val="95000"/>
                </a:schemeClr>
              </a:solidFill>
              <a:latin typeface="Sitka Text" panose="02000505000000020004" pitchFamily="2" charset="0"/>
            </a:endParaRPr>
          </a:p>
        </p:txBody>
      </p:sp>
      <p:sp>
        <p:nvSpPr>
          <p:cNvPr id="3" name="Content Placeholder 2"/>
          <p:cNvSpPr>
            <a:spLocks noGrp="1"/>
          </p:cNvSpPr>
          <p:nvPr>
            <p:ph idx="1"/>
          </p:nvPr>
        </p:nvSpPr>
        <p:spPr>
          <a:xfrm>
            <a:off x="1154954" y="2374900"/>
            <a:ext cx="9726406" cy="3416300"/>
          </a:xfrm>
        </p:spPr>
        <p:txBody>
          <a:bodyPr>
            <a:normAutofit fontScale="25000" lnSpcReduction="20000"/>
          </a:bodyPr>
          <a:lstStyle/>
          <a:p>
            <a:pPr marL="0" indent="0">
              <a:buNone/>
            </a:pPr>
            <a:r>
              <a:rPr lang="en-US" sz="12800" dirty="0">
                <a:solidFill>
                  <a:srgbClr val="0D0D0D"/>
                </a:solidFill>
                <a:latin typeface="Sitka Banner" panose="02000505000000020004" pitchFamily="2" charset="0"/>
              </a:rPr>
              <a:t>A pun is a form of wordplay that exploits multiple meanings of a word, or the similarity of sound between different words, for humorous or rhetorical effect. </a:t>
            </a:r>
            <a:endParaRPr lang="en-US" sz="12800" dirty="0" smtClean="0">
              <a:solidFill>
                <a:srgbClr val="0D0D0D"/>
              </a:solidFill>
              <a:latin typeface="Sitka Banner" panose="02000505000000020004" pitchFamily="2" charset="0"/>
            </a:endParaRPr>
          </a:p>
          <a:p>
            <a:pPr marL="0" indent="0">
              <a:buNone/>
            </a:pPr>
            <a:r>
              <a:rPr lang="en-US" sz="12800" dirty="0" smtClean="0">
                <a:solidFill>
                  <a:srgbClr val="0D0D0D"/>
                </a:solidFill>
                <a:latin typeface="Sitka Banner" panose="02000505000000020004" pitchFamily="2" charset="0"/>
              </a:rPr>
              <a:t>Puns </a:t>
            </a:r>
            <a:r>
              <a:rPr lang="en-US" sz="12800" dirty="0">
                <a:solidFill>
                  <a:srgbClr val="0D0D0D"/>
                </a:solidFill>
                <a:latin typeface="Sitka Banner" panose="02000505000000020004" pitchFamily="2" charset="0"/>
              </a:rPr>
              <a:t>often rely on the double entendre, where a word or phrase has two interpretations, one of which is humorous or unexpected. Puns can be used for comedic effect, to add wit to a conversation, or to create clever wordplay in literature and advertising</a:t>
            </a:r>
            <a:r>
              <a:rPr lang="en-US" sz="12800" dirty="0" smtClean="0">
                <a:solidFill>
                  <a:srgbClr val="0D0D0D"/>
                </a:solidFill>
                <a:latin typeface="Sitka Banner" panose="02000505000000020004" pitchFamily="2" charset="0"/>
              </a:rPr>
              <a:t>.</a:t>
            </a:r>
          </a:p>
          <a:p>
            <a:pPr marL="0" indent="0">
              <a:buNone/>
            </a:pPr>
            <a:endParaRPr lang="en-US" sz="12800" dirty="0" smtClean="0">
              <a:solidFill>
                <a:srgbClr val="0D0D0D"/>
              </a:solidFill>
              <a:latin typeface="Sitka Banner" panose="02000505000000020004" pitchFamily="2" charset="0"/>
            </a:endParaRPr>
          </a:p>
        </p:txBody>
      </p:sp>
    </p:spTree>
    <p:extLst>
      <p:ext uri="{BB962C8B-B14F-4D97-AF65-F5344CB8AC3E}">
        <p14:creationId xmlns:p14="http://schemas.microsoft.com/office/powerpoint/2010/main" val="4084777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1318" y="133656"/>
            <a:ext cx="11068336" cy="6683881"/>
          </a:xfrm>
          <a:prstGeom prst="rect">
            <a:avLst/>
          </a:prstGeom>
        </p:spPr>
        <p:txBody>
          <a:bodyPr wrap="square">
            <a:spAutoFit/>
          </a:bodyPr>
          <a:lstStyle/>
          <a:p>
            <a:pPr>
              <a:buFont typeface="+mj-lt"/>
              <a:buAutoNum type="arabicPeriod"/>
            </a:pPr>
            <a:endParaRPr lang="en-US" sz="2800" dirty="0" smtClean="0">
              <a:solidFill>
                <a:srgbClr val="0D0D0D"/>
              </a:solidFill>
              <a:latin typeface="Times New Roman" panose="02020603050405020304" pitchFamily="18" charset="0"/>
              <a:cs typeface="Times New Roman" panose="02020603050405020304" pitchFamily="18" charset="0"/>
            </a:endParaRPr>
          </a:p>
          <a:p>
            <a:pPr lvl="0" defTabSz="457200">
              <a:spcBef>
                <a:spcPts val="1000"/>
              </a:spcBef>
              <a:buClr>
                <a:srgbClr val="B31166"/>
              </a:buClr>
              <a:buSzPct val="80000"/>
            </a:pPr>
            <a:r>
              <a:rPr lang="en-US" sz="2800" b="1" dirty="0">
                <a:solidFill>
                  <a:srgbClr val="B31166"/>
                </a:solidFill>
                <a:latin typeface="Sitka Banner" panose="02000505000000020004" pitchFamily="2" charset="0"/>
              </a:rPr>
              <a:t>Read the following examples</a:t>
            </a:r>
          </a:p>
          <a:p>
            <a:endParaRPr lang="en-US" sz="2800" dirty="0">
              <a:solidFill>
                <a:srgbClr val="0D0D0D"/>
              </a:solidFill>
              <a:latin typeface="Times New Roman" panose="02020603050405020304" pitchFamily="18" charset="0"/>
              <a:cs typeface="Times New Roman" panose="02020603050405020304" pitchFamily="18" charset="0"/>
            </a:endParaRPr>
          </a:p>
          <a:p>
            <a:pPr>
              <a:buFont typeface="+mj-lt"/>
              <a:buAutoNum type="arabicPeriod"/>
            </a:pPr>
            <a:r>
              <a:rPr lang="en-US" sz="2800" dirty="0" smtClean="0">
                <a:solidFill>
                  <a:srgbClr val="0D0D0D"/>
                </a:solidFill>
                <a:latin typeface="Times New Roman" panose="02020603050405020304" pitchFamily="18" charset="0"/>
                <a:cs typeface="Times New Roman" panose="02020603050405020304" pitchFamily="18" charset="0"/>
              </a:rPr>
              <a:t>"</a:t>
            </a:r>
            <a:r>
              <a:rPr lang="en-US" sz="2800" dirty="0">
                <a:solidFill>
                  <a:srgbClr val="0D0D0D"/>
                </a:solidFill>
                <a:latin typeface="Times New Roman" panose="02020603050405020304" pitchFamily="18" charset="0"/>
                <a:cs typeface="Times New Roman" panose="02020603050405020304" pitchFamily="18" charset="0"/>
              </a:rPr>
              <a:t>I used to be a baker, but I couldn't make enough dough</a:t>
            </a:r>
            <a:r>
              <a:rPr lang="en-US" sz="2800" dirty="0" smtClean="0">
                <a:solidFill>
                  <a:srgbClr val="0D0D0D"/>
                </a:solidFill>
                <a:latin typeface="Times New Roman" panose="02020603050405020304" pitchFamily="18" charset="0"/>
                <a:cs typeface="Times New Roman" panose="02020603050405020304" pitchFamily="18" charset="0"/>
              </a:rPr>
              <a:t>.“</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lvl="1"/>
            <a:r>
              <a:rPr lang="en-US" sz="2800" dirty="0">
                <a:solidFill>
                  <a:srgbClr val="0D0D0D"/>
                </a:solidFill>
                <a:latin typeface="Times New Roman" panose="02020603050405020304" pitchFamily="18" charset="0"/>
                <a:cs typeface="Times New Roman" panose="02020603050405020304" pitchFamily="18" charset="0"/>
              </a:rPr>
              <a:t>In this pun, "dough" is used both in its literal sense (referring to bread or pastry) and as a slang term for money, creating a humorous play on words</a:t>
            </a:r>
            <a:r>
              <a:rPr lang="en-US" sz="2800" dirty="0" smtClean="0">
                <a:solidFill>
                  <a:srgbClr val="0D0D0D"/>
                </a:solidFill>
                <a:latin typeface="Times New Roman" panose="02020603050405020304" pitchFamily="18" charset="0"/>
                <a:cs typeface="Times New Roman" panose="02020603050405020304" pitchFamily="18" charset="0"/>
              </a:rPr>
              <a:t>.</a:t>
            </a:r>
            <a:br>
              <a:rPr lang="en-US" sz="2800" dirty="0" smtClean="0">
                <a:solidFill>
                  <a:srgbClr val="0D0D0D"/>
                </a:solidFill>
                <a:latin typeface="Times New Roman" panose="02020603050405020304" pitchFamily="18" charset="0"/>
                <a:cs typeface="Times New Roman" panose="02020603050405020304" pitchFamily="18" charset="0"/>
              </a:rPr>
            </a:br>
            <a:r>
              <a:rPr lang="en-US" sz="2800" dirty="0" smtClean="0">
                <a:solidFill>
                  <a:srgbClr val="0D0D0D"/>
                </a:solidFill>
                <a:latin typeface="Times New Roman" panose="02020603050405020304" pitchFamily="18" charset="0"/>
                <a:cs typeface="Times New Roman" panose="02020603050405020304" pitchFamily="18" charset="0"/>
              </a:rPr>
              <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"I'm reading a book on anti-gravity. It's impossible to put down</a:t>
            </a:r>
            <a:r>
              <a:rPr lang="en-US" sz="2800" dirty="0" smtClean="0">
                <a:solidFill>
                  <a:srgbClr val="0D0D0D"/>
                </a:solidFill>
                <a:latin typeface="Times New Roman" panose="02020603050405020304" pitchFamily="18" charset="0"/>
                <a:cs typeface="Times New Roman" panose="02020603050405020304" pitchFamily="18" charset="0"/>
              </a:rPr>
              <a:t>!“</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lvl="1"/>
            <a:r>
              <a:rPr lang="en-US" sz="2800" dirty="0">
                <a:solidFill>
                  <a:srgbClr val="0D0D0D"/>
                </a:solidFill>
                <a:latin typeface="Times New Roman" panose="02020603050405020304" pitchFamily="18" charset="0"/>
                <a:cs typeface="Times New Roman" panose="02020603050405020304" pitchFamily="18" charset="0"/>
              </a:rPr>
              <a:t>Here, the pun lies in the phrase "impossible to put down," which is commonly used to describe an engaging book, but in this context, also alludes to the concept of anti-gravity</a:t>
            </a:r>
            <a:r>
              <a:rPr lang="en-US" sz="2800" dirty="0" smtClean="0">
                <a:solidFill>
                  <a:srgbClr val="0D0D0D"/>
                </a:solidFill>
                <a:latin typeface="Times New Roman" panose="02020603050405020304" pitchFamily="18" charset="0"/>
                <a:cs typeface="Times New Roman" panose="02020603050405020304" pitchFamily="18" charset="0"/>
              </a:rPr>
              <a:t>.</a:t>
            </a:r>
            <a:endParaRPr lang="en-US" sz="2800" dirty="0">
              <a:solidFill>
                <a:srgbClr val="0D0D0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82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6061" y="488145"/>
            <a:ext cx="11308309" cy="5953598"/>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"Why did the scarecrow win an award? </a:t>
            </a:r>
            <a:br>
              <a:rPr lang="en-US" sz="2800" dirty="0">
                <a:solidFill>
                  <a:srgbClr val="0D0D0D"/>
                </a:solidFill>
                <a:latin typeface="Times New Roman" panose="02020603050405020304" pitchFamily="18" charset="0"/>
                <a:cs typeface="Times New Roman" panose="02020603050405020304" pitchFamily="18" charset="0"/>
              </a:rPr>
            </a:br>
            <a:r>
              <a:rPr lang="en-US" sz="2800" dirty="0">
                <a:solidFill>
                  <a:srgbClr val="0D0D0D"/>
                </a:solidFill>
                <a:latin typeface="Times New Roman" panose="02020603050405020304" pitchFamily="18" charset="0"/>
                <a:cs typeface="Times New Roman" panose="02020603050405020304" pitchFamily="18" charset="0"/>
              </a:rPr>
              <a:t>         Because he was outstanding in his field!"</a:t>
            </a:r>
          </a:p>
          <a:p>
            <a:pPr marL="457200" lvl="1" indent="0">
              <a:buNone/>
            </a:pPr>
            <a:r>
              <a:rPr lang="en-US" sz="2800" dirty="0">
                <a:solidFill>
                  <a:srgbClr val="0D0D0D"/>
                </a:solidFill>
                <a:latin typeface="Times New Roman" panose="02020603050405020304" pitchFamily="18" charset="0"/>
                <a:cs typeface="Times New Roman" panose="02020603050405020304" pitchFamily="18" charset="0"/>
              </a:rPr>
              <a:t>This pun exploits the double meaning of "outstanding," which can mean both "exceptional" and "standing outside in a field</a:t>
            </a:r>
            <a:r>
              <a:rPr lang="en-US" sz="2800" dirty="0" smtClean="0">
                <a:solidFill>
                  <a:srgbClr val="0D0D0D"/>
                </a:solidFill>
                <a:latin typeface="Times New Roman" panose="02020603050405020304" pitchFamily="18" charset="0"/>
                <a:cs typeface="Times New Roman" panose="02020603050405020304" pitchFamily="18" charset="0"/>
              </a:rPr>
              <a:t>.“</a:t>
            </a:r>
          </a:p>
          <a:p>
            <a:pPr marL="457200" lvl="1" indent="0">
              <a:buNone/>
            </a:pPr>
            <a:r>
              <a:rPr lang="en-US" sz="2800" dirty="0" smtClean="0">
                <a:solidFill>
                  <a:srgbClr val="0D0D0D"/>
                </a:solidFill>
                <a:latin typeface="Times New Roman" panose="02020603050405020304" pitchFamily="18" charset="0"/>
                <a:cs typeface="Times New Roman" panose="02020603050405020304" pitchFamily="18" charset="0"/>
              </a:rPr>
              <a:t/>
            </a:r>
            <a:br>
              <a:rPr lang="en-US" sz="2800" dirty="0" smtClean="0">
                <a:solidFill>
                  <a:srgbClr val="0D0D0D"/>
                </a:solidFill>
                <a:latin typeface="Times New Roman" panose="02020603050405020304" pitchFamily="18" charset="0"/>
                <a:cs typeface="Times New Roman" panose="02020603050405020304" pitchFamily="18" charset="0"/>
              </a:rPr>
            </a:br>
            <a:endParaRPr lang="en-US" sz="2800" dirty="0">
              <a:solidFill>
                <a:srgbClr val="0D0D0D"/>
              </a:solidFill>
              <a:latin typeface="Times New Roman" panose="02020603050405020304" pitchFamily="18" charset="0"/>
              <a:cs typeface="Times New Roman" panose="02020603050405020304" pitchFamily="18" charset="0"/>
            </a:endParaRPr>
          </a:p>
          <a:p>
            <a:pPr>
              <a:buFont typeface="+mj-lt"/>
              <a:buAutoNum type="arabicPeriod"/>
            </a:pPr>
            <a:r>
              <a:rPr lang="en-US" sz="2800" dirty="0">
                <a:solidFill>
                  <a:srgbClr val="0D0D0D"/>
                </a:solidFill>
                <a:latin typeface="Times New Roman" panose="02020603050405020304" pitchFamily="18" charset="0"/>
                <a:cs typeface="Times New Roman" panose="02020603050405020304" pitchFamily="18" charset="0"/>
              </a:rPr>
              <a:t>"I told my wife she was drawing her eyebrows too high. She looked surprised."</a:t>
            </a:r>
          </a:p>
          <a:p>
            <a:pPr marL="457200" lvl="1" indent="0">
              <a:buNone/>
            </a:pPr>
            <a:endParaRPr lang="en-US" sz="2800" dirty="0" smtClean="0">
              <a:solidFill>
                <a:srgbClr val="0D0D0D"/>
              </a:solidFill>
              <a:latin typeface="Times New Roman" panose="02020603050405020304" pitchFamily="18" charset="0"/>
              <a:cs typeface="Times New Roman" panose="02020603050405020304" pitchFamily="18" charset="0"/>
            </a:endParaRPr>
          </a:p>
          <a:p>
            <a:pPr marL="457200" lvl="1" indent="0">
              <a:buNone/>
            </a:pPr>
            <a:r>
              <a:rPr lang="en-US" sz="2800" dirty="0" smtClean="0">
                <a:solidFill>
                  <a:srgbClr val="0D0D0D"/>
                </a:solidFill>
                <a:latin typeface="Times New Roman" panose="02020603050405020304" pitchFamily="18" charset="0"/>
                <a:cs typeface="Times New Roman" panose="02020603050405020304" pitchFamily="18" charset="0"/>
              </a:rPr>
              <a:t>This </a:t>
            </a:r>
            <a:r>
              <a:rPr lang="en-US" sz="2800" dirty="0">
                <a:solidFill>
                  <a:srgbClr val="0D0D0D"/>
                </a:solidFill>
                <a:latin typeface="Times New Roman" panose="02020603050405020304" pitchFamily="18" charset="0"/>
                <a:cs typeface="Times New Roman" panose="02020603050405020304" pitchFamily="18" charset="0"/>
              </a:rPr>
              <a:t>pun plays on the word "surprised," which can mean both "caught off guard" and "having eyebrows raised in a high position."</a:t>
            </a:r>
          </a:p>
          <a:p>
            <a:pPr marL="0" indent="0">
              <a:buFont typeface="Wingdings 3" charset="2"/>
              <a:buNone/>
            </a:pPr>
            <a:endParaRPr lang="en-US" sz="2800" dirty="0" smtClean="0">
              <a:latin typeface="Sitka Banner" panose="02000505000000020004" pitchFamily="2" charset="0"/>
            </a:endParaRPr>
          </a:p>
          <a:p>
            <a:pPr marL="0" indent="0">
              <a:buFont typeface="Wingdings 3" charset="2"/>
              <a:buNone/>
            </a:pPr>
            <a:endParaRPr lang="en-US" sz="2800" dirty="0">
              <a:latin typeface="Sitka Banner" panose="02000505000000020004" pitchFamily="2" charset="0"/>
            </a:endParaRPr>
          </a:p>
        </p:txBody>
      </p:sp>
    </p:spTree>
    <p:extLst>
      <p:ext uri="{BB962C8B-B14F-4D97-AF65-F5344CB8AC3E}">
        <p14:creationId xmlns:p14="http://schemas.microsoft.com/office/powerpoint/2010/main" val="366056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t>      </a:t>
            </a:r>
            <a:r>
              <a:rPr lang="en-US" sz="5400" dirty="0" smtClean="0"/>
              <a:t>Irony</a:t>
            </a:r>
            <a:endParaRPr lang="en-US" sz="5400" dirty="0"/>
          </a:p>
        </p:txBody>
      </p:sp>
      <p:sp>
        <p:nvSpPr>
          <p:cNvPr id="3" name="Content Placeholder 2"/>
          <p:cNvSpPr>
            <a:spLocks noGrp="1"/>
          </p:cNvSpPr>
          <p:nvPr>
            <p:ph idx="1"/>
          </p:nvPr>
        </p:nvSpPr>
        <p:spPr>
          <a:xfrm>
            <a:off x="395786" y="2603500"/>
            <a:ext cx="11122924" cy="4254500"/>
          </a:xfrm>
        </p:spPr>
        <p:txBody>
          <a:bodyPr>
            <a:noAutofit/>
          </a:bodyPr>
          <a:lstStyle/>
          <a:p>
            <a:pPr marL="0" indent="0">
              <a:buNone/>
            </a:pPr>
            <a:r>
              <a:rPr lang="en-US" sz="3200" dirty="0">
                <a:solidFill>
                  <a:srgbClr val="0D0D0D"/>
                </a:solidFill>
                <a:latin typeface="Sitka Banner" panose="02000505000000020004" pitchFamily="2" charset="0"/>
              </a:rPr>
              <a:t>Irony is a literary device where the intended meaning of a statement or situation is different from, or even opposite to, what is explicitly stated or expected. It often involves a contradiction between appearance and reality, or between what is said and what is meant. Irony can be used to convey humor, satire, or to highlight the gap between perception and reality.</a:t>
            </a:r>
            <a:endParaRPr lang="en-US" sz="3200" b="0" i="0" dirty="0" smtClean="0">
              <a:solidFill>
                <a:srgbClr val="0D0D0D"/>
              </a:solidFill>
              <a:effectLst/>
              <a:latin typeface="Sitka Banner" panose="02000505000000020004" pitchFamily="2" charset="0"/>
            </a:endParaRPr>
          </a:p>
        </p:txBody>
      </p:sp>
    </p:spTree>
    <p:extLst>
      <p:ext uri="{BB962C8B-B14F-4D97-AF65-F5344CB8AC3E}">
        <p14:creationId xmlns:p14="http://schemas.microsoft.com/office/powerpoint/2010/main" val="173101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8" y="835281"/>
            <a:ext cx="9880979" cy="4524315"/>
          </a:xfrm>
          <a:prstGeom prst="rect">
            <a:avLst/>
          </a:prstGeom>
        </p:spPr>
        <p:txBody>
          <a:bodyPr wrap="square">
            <a:spAutoFit/>
          </a:bodyPr>
          <a:lstStyle/>
          <a:p>
            <a:r>
              <a:rPr lang="en-US" sz="3200" dirty="0">
                <a:solidFill>
                  <a:srgbClr val="0D0D0D"/>
                </a:solidFill>
                <a:latin typeface="Times New Roman" panose="02020603050405020304" pitchFamily="18" charset="0"/>
                <a:cs typeface="Times New Roman" panose="02020603050405020304" pitchFamily="18" charset="0"/>
              </a:rPr>
              <a:t>There are several types of irony:</a:t>
            </a:r>
          </a:p>
          <a:p>
            <a:pPr>
              <a:buFont typeface="+mj-lt"/>
              <a:buAutoNum type="arabicPeriod"/>
            </a:pPr>
            <a:r>
              <a:rPr lang="en-US" sz="3200" b="1" dirty="0">
                <a:solidFill>
                  <a:srgbClr val="0D0D0D"/>
                </a:solidFill>
                <a:latin typeface="Times New Roman" panose="02020603050405020304" pitchFamily="18" charset="0"/>
                <a:cs typeface="Times New Roman" panose="02020603050405020304" pitchFamily="18" charset="0"/>
              </a:rPr>
              <a:t>Verbal Irony</a:t>
            </a:r>
            <a:r>
              <a:rPr lang="en-US" sz="3200" dirty="0">
                <a:solidFill>
                  <a:srgbClr val="0D0D0D"/>
                </a:solidFill>
                <a:latin typeface="Times New Roman" panose="02020603050405020304" pitchFamily="18" charset="0"/>
                <a:cs typeface="Times New Roman" panose="02020603050405020304" pitchFamily="18" charset="0"/>
              </a:rPr>
              <a:t>: This occurs when a speaker says something but means the opposite, often for humorous or sarcastic effect.</a:t>
            </a:r>
          </a:p>
          <a:p>
            <a:r>
              <a:rPr lang="en-US" sz="3200" dirty="0">
                <a:solidFill>
                  <a:srgbClr val="0D0D0D"/>
                </a:solidFill>
                <a:latin typeface="Times New Roman" panose="02020603050405020304" pitchFamily="18" charset="0"/>
                <a:cs typeface="Times New Roman" panose="02020603050405020304" pitchFamily="18" charset="0"/>
              </a:rPr>
              <a:t>Example:</a:t>
            </a:r>
          </a:p>
          <a:p>
            <a:pPr marL="742950" lvl="1" indent="-285750">
              <a:buFont typeface="+mj-lt"/>
              <a:buAutoNum type="arabicPeriod"/>
            </a:pPr>
            <a:r>
              <a:rPr lang="en-US" sz="3200" dirty="0">
                <a:solidFill>
                  <a:srgbClr val="0D0D0D"/>
                </a:solidFill>
                <a:latin typeface="Times New Roman" panose="02020603050405020304" pitchFamily="18" charset="0"/>
                <a:cs typeface="Times New Roman" panose="02020603050405020304" pitchFamily="18" charset="0"/>
              </a:rPr>
              <a:t>Saying "What a beautiful day!" during a heavy rainstorm.</a:t>
            </a:r>
          </a:p>
          <a:p>
            <a:endParaRPr lang="en-US" sz="3200" b="1" dirty="0" smtClean="0">
              <a:solidFill>
                <a:srgbClr val="0D0D0D"/>
              </a:solidFill>
              <a:latin typeface="Times New Roman" panose="02020603050405020304" pitchFamily="18" charset="0"/>
              <a:cs typeface="Times New Roman" panose="02020603050405020304" pitchFamily="18" charset="0"/>
            </a:endParaRPr>
          </a:p>
          <a:p>
            <a:endParaRPr lang="en-US" sz="3200" b="0" i="0" dirty="0">
              <a:solidFill>
                <a:srgbClr val="0D0D0D"/>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18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4526" y="1028681"/>
            <a:ext cx="9894627" cy="5016758"/>
          </a:xfrm>
          <a:prstGeom prst="rect">
            <a:avLst/>
          </a:prstGeom>
        </p:spPr>
        <p:txBody>
          <a:bodyPr wrap="square">
            <a:spAutoFit/>
          </a:bodyPr>
          <a:lstStyle/>
          <a:p>
            <a:pPr lvl="0"/>
            <a:r>
              <a:rPr lang="en-US" sz="3200" b="1" dirty="0" smtClean="0">
                <a:solidFill>
                  <a:srgbClr val="0D0D0D"/>
                </a:solidFill>
                <a:latin typeface="Times New Roman" panose="02020603050405020304" pitchFamily="18" charset="0"/>
                <a:cs typeface="Times New Roman" panose="02020603050405020304" pitchFamily="18" charset="0"/>
              </a:rPr>
              <a:t>Dramatic Irony</a:t>
            </a:r>
            <a:r>
              <a:rPr lang="en-US" sz="3200" dirty="0" smtClean="0">
                <a:solidFill>
                  <a:srgbClr val="0D0D0D"/>
                </a:solidFill>
                <a:latin typeface="Times New Roman" panose="02020603050405020304" pitchFamily="18" charset="0"/>
                <a:cs typeface="Times New Roman" panose="02020603050405020304" pitchFamily="18" charset="0"/>
              </a:rPr>
              <a:t>: </a:t>
            </a:r>
          </a:p>
          <a:p>
            <a:pPr lvl="0"/>
            <a:r>
              <a:rPr lang="en-US" sz="3200" dirty="0" smtClean="0">
                <a:solidFill>
                  <a:srgbClr val="0D0D0D"/>
                </a:solidFill>
                <a:latin typeface="Times New Roman" panose="02020603050405020304" pitchFamily="18" charset="0"/>
                <a:cs typeface="Times New Roman" panose="02020603050405020304" pitchFamily="18" charset="0"/>
              </a:rPr>
              <a:t>This </a:t>
            </a:r>
            <a:r>
              <a:rPr lang="en-US" sz="3200" dirty="0">
                <a:solidFill>
                  <a:srgbClr val="0D0D0D"/>
                </a:solidFill>
                <a:latin typeface="Times New Roman" panose="02020603050405020304" pitchFamily="18" charset="0"/>
                <a:cs typeface="Times New Roman" panose="02020603050405020304" pitchFamily="18" charset="0"/>
              </a:rPr>
              <a:t>occurs when the audience or reader is aware of something that the characters are not, leading to a discrepancy between what is expected to happen and what actually happens</a:t>
            </a:r>
            <a:r>
              <a:rPr lang="en-US" sz="3200" dirty="0" smtClean="0">
                <a:solidFill>
                  <a:srgbClr val="0D0D0D"/>
                </a:solidFill>
                <a:latin typeface="Times New Roman" panose="02020603050405020304" pitchFamily="18" charset="0"/>
                <a:cs typeface="Times New Roman" panose="02020603050405020304" pitchFamily="18" charset="0"/>
              </a:rPr>
              <a:t>.</a:t>
            </a:r>
          </a:p>
          <a:p>
            <a:pPr lvl="0"/>
            <a:endParaRPr lang="en-US" sz="3200" dirty="0">
              <a:solidFill>
                <a:srgbClr val="0D0D0D"/>
              </a:solidFill>
              <a:latin typeface="Times New Roman" panose="02020603050405020304" pitchFamily="18" charset="0"/>
              <a:cs typeface="Times New Roman" panose="02020603050405020304" pitchFamily="18" charset="0"/>
            </a:endParaRPr>
          </a:p>
          <a:p>
            <a:pPr lvl="0"/>
            <a:r>
              <a:rPr lang="en-US" sz="3200" dirty="0">
                <a:solidFill>
                  <a:srgbClr val="0D0D0D"/>
                </a:solidFill>
                <a:latin typeface="Times New Roman" panose="02020603050405020304" pitchFamily="18" charset="0"/>
                <a:cs typeface="Times New Roman" panose="02020603050405020304" pitchFamily="18" charset="0"/>
              </a:rPr>
              <a:t>Example:</a:t>
            </a:r>
          </a:p>
          <a:p>
            <a:pPr marL="742950" lvl="1" indent="-285750">
              <a:buFont typeface="+mj-lt"/>
              <a:buAutoNum type="arabicPeriod"/>
            </a:pPr>
            <a:r>
              <a:rPr lang="en-US" sz="3200" dirty="0">
                <a:solidFill>
                  <a:srgbClr val="0D0D0D"/>
                </a:solidFill>
                <a:latin typeface="Times New Roman" panose="02020603050405020304" pitchFamily="18" charset="0"/>
                <a:cs typeface="Times New Roman" panose="02020603050405020304" pitchFamily="18" charset="0"/>
              </a:rPr>
              <a:t>In a horror movie, when the audience knows the killer is hiding in the closet, but the character opens it unaware.</a:t>
            </a:r>
            <a:endParaRPr lang="en-US" dirty="0"/>
          </a:p>
        </p:txBody>
      </p:sp>
    </p:spTree>
    <p:extLst>
      <p:ext uri="{BB962C8B-B14F-4D97-AF65-F5344CB8AC3E}">
        <p14:creationId xmlns:p14="http://schemas.microsoft.com/office/powerpoint/2010/main" val="167693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4483" y="430369"/>
            <a:ext cx="10572465" cy="2554545"/>
          </a:xfrm>
          <a:prstGeom prst="rect">
            <a:avLst/>
          </a:prstGeom>
        </p:spPr>
        <p:txBody>
          <a:bodyPr wrap="square">
            <a:spAutoFit/>
          </a:bodyPr>
          <a:lstStyle/>
          <a:p>
            <a:r>
              <a:rPr lang="en-US" sz="3200" b="1" dirty="0" smtClean="0">
                <a:solidFill>
                  <a:srgbClr val="0D0D0D"/>
                </a:solidFill>
                <a:latin typeface="Times New Roman" panose="02020603050405020304" pitchFamily="18" charset="0"/>
                <a:cs typeface="Times New Roman" panose="02020603050405020304" pitchFamily="18" charset="0"/>
              </a:rPr>
              <a:t> </a:t>
            </a:r>
            <a:endParaRPr lang="en-US" sz="3200" dirty="0" smtClean="0">
              <a:solidFill>
                <a:srgbClr val="0D0D0D"/>
              </a:solidFill>
              <a:latin typeface="Times New Roman" panose="02020603050405020304" pitchFamily="18" charset="0"/>
              <a:cs typeface="Times New Roman" panose="02020603050405020304" pitchFamily="18" charset="0"/>
            </a:endParaRPr>
          </a:p>
          <a:p>
            <a:r>
              <a:rPr lang="en-US" sz="3200" b="1" dirty="0" smtClean="0">
                <a:solidFill>
                  <a:srgbClr val="0D0D0D"/>
                </a:solidFill>
                <a:latin typeface="Times New Roman" panose="02020603050405020304" pitchFamily="18" charset="0"/>
                <a:cs typeface="Times New Roman" panose="02020603050405020304" pitchFamily="18" charset="0"/>
              </a:rPr>
              <a:t>Situational </a:t>
            </a:r>
            <a:r>
              <a:rPr lang="en-US" sz="3200" b="1" dirty="0">
                <a:solidFill>
                  <a:srgbClr val="0D0D0D"/>
                </a:solidFill>
                <a:latin typeface="Times New Roman" panose="02020603050405020304" pitchFamily="18" charset="0"/>
                <a:cs typeface="Times New Roman" panose="02020603050405020304" pitchFamily="18" charset="0"/>
              </a:rPr>
              <a:t>Irony</a:t>
            </a:r>
            <a:r>
              <a:rPr lang="en-US" sz="3200" dirty="0">
                <a:solidFill>
                  <a:srgbClr val="0D0D0D"/>
                </a:solidFill>
                <a:latin typeface="Times New Roman" panose="02020603050405020304" pitchFamily="18" charset="0"/>
                <a:cs typeface="Times New Roman" panose="02020603050405020304" pitchFamily="18" charset="0"/>
              </a:rPr>
              <a:t>: This occurs when the outcome of a situation is different from what was expected.</a:t>
            </a:r>
          </a:p>
          <a:p>
            <a:r>
              <a:rPr lang="en-US" sz="3200" dirty="0">
                <a:solidFill>
                  <a:srgbClr val="0D0D0D"/>
                </a:solidFill>
                <a:latin typeface="Times New Roman" panose="02020603050405020304" pitchFamily="18" charset="0"/>
                <a:cs typeface="Times New Roman" panose="02020603050405020304" pitchFamily="18" charset="0"/>
              </a:rPr>
              <a:t>Example:</a:t>
            </a:r>
          </a:p>
          <a:p>
            <a:pPr marL="742950" lvl="1" indent="-285750">
              <a:buFont typeface="+mj-lt"/>
              <a:buAutoNum type="arabicPeriod"/>
            </a:pPr>
            <a:r>
              <a:rPr lang="en-US" sz="3200" dirty="0">
                <a:solidFill>
                  <a:srgbClr val="0D0D0D"/>
                </a:solidFill>
                <a:latin typeface="Times New Roman" panose="02020603050405020304" pitchFamily="18" charset="0"/>
                <a:cs typeface="Times New Roman" panose="02020603050405020304" pitchFamily="18" charset="0"/>
              </a:rPr>
              <a:t>A pilot afraid of heights.</a:t>
            </a:r>
            <a:endParaRPr lang="en-US" sz="3200" b="0" i="0" dirty="0">
              <a:solidFill>
                <a:srgbClr val="0D0D0D"/>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591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400" b="1" dirty="0" smtClean="0"/>
              <a:t>Euphemism</a:t>
            </a:r>
            <a:endParaRPr lang="en-US" sz="4400" b="1" dirty="0"/>
          </a:p>
        </p:txBody>
      </p:sp>
      <p:sp>
        <p:nvSpPr>
          <p:cNvPr id="3" name="Content Placeholder 2"/>
          <p:cNvSpPr>
            <a:spLocks noGrp="1"/>
          </p:cNvSpPr>
          <p:nvPr>
            <p:ph idx="1"/>
          </p:nvPr>
        </p:nvSpPr>
        <p:spPr>
          <a:xfrm>
            <a:off x="573206" y="2603500"/>
            <a:ext cx="10836322" cy="3416300"/>
          </a:xfrm>
        </p:spPr>
        <p:txBody>
          <a:bodyPr>
            <a:noAutofit/>
          </a:bodyPr>
          <a:lstStyle/>
          <a:p>
            <a:pPr marL="0" indent="0">
              <a:buNone/>
            </a:pPr>
            <a:r>
              <a:rPr lang="en-US" sz="3600" dirty="0">
                <a:solidFill>
                  <a:srgbClr val="0D0D0D"/>
                </a:solidFill>
                <a:latin typeface="Times New Roman" panose="02020603050405020304" pitchFamily="18" charset="0"/>
                <a:cs typeface="Times New Roman" panose="02020603050405020304" pitchFamily="18" charset="0"/>
              </a:rPr>
              <a:t>A euphemism is a mild or indirect word or expression used in place of one that is considered harsh, blunt, or unpleasant. It is often employed to soften the impact of sensitive or taboo topics, to provide a more socially acceptable way of discussing difficult subjects, or to convey politeness or tact. Euphemisms can also be used for humor or irony.</a:t>
            </a: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
        <p:nvSpPr>
          <p:cNvPr id="5" name="Rectangle 2"/>
          <p:cNvSpPr>
            <a:spLocks noChangeArrowheads="1"/>
          </p:cNvSpPr>
          <p:nvPr/>
        </p:nvSpPr>
        <p:spPr bwMode="auto">
          <a:xfrm>
            <a:off x="0" y="0"/>
            <a:ext cx="6176963"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Söhne"/>
              </a:rPr>
              <a:t>Euphemisms are a common feature of language and are used in various contexts to convey information in a more socially acceptable or sensitive manner. They can help to soften the impact of difficult or sensitive topics and can be a tool for diplomacy and tactful communication.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Söhne"/>
              </a:rPr>
              <a:t/>
            </a:r>
            <a:br>
              <a:rPr kumimoji="0" lang="en-US" altLang="en-US" sz="1800" b="0" i="0" u="none" strike="noStrike" cap="none" normalizeH="0" baseline="0" smtClean="0">
                <a:ln>
                  <a:noFill/>
                </a:ln>
                <a:solidFill>
                  <a:srgbClr val="000000"/>
                </a:solidFill>
                <a:effectLst/>
                <a:latin typeface="Söhne"/>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2552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412</TotalTime>
  <Words>1115</Words>
  <Application>Microsoft Office PowerPoint</Application>
  <PresentationFormat>Widescreen</PresentationFormat>
  <Paragraphs>92</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Century Gothic</vt:lpstr>
      <vt:lpstr>Sitka Banner</vt:lpstr>
      <vt:lpstr>Sitka Text</vt:lpstr>
      <vt:lpstr>Söhne</vt:lpstr>
      <vt:lpstr>Times New Roman</vt:lpstr>
      <vt:lpstr>Wingdings</vt:lpstr>
      <vt:lpstr>Wingdings 3</vt:lpstr>
      <vt:lpstr>Ion Boardroom</vt:lpstr>
      <vt:lpstr>Advanced Figures of speech  Part II</vt:lpstr>
      <vt:lpstr>               Pun</vt:lpstr>
      <vt:lpstr>PowerPoint Presentation</vt:lpstr>
      <vt:lpstr>PowerPoint Presentation</vt:lpstr>
      <vt:lpstr>                  Irony</vt:lpstr>
      <vt:lpstr>PowerPoint Presentation</vt:lpstr>
      <vt:lpstr>PowerPoint Presentation</vt:lpstr>
      <vt:lpstr>PowerPoint Presentation</vt:lpstr>
      <vt:lpstr>           Euphemism</vt:lpstr>
      <vt:lpstr>PowerPoint Presentation</vt:lpstr>
      <vt:lpstr>PowerPoint Presentation</vt:lpstr>
      <vt:lpstr>            Synechdoche</vt:lpstr>
      <vt:lpstr>PowerPoint Presentation</vt:lpstr>
      <vt:lpstr>PowerPoint Presentation</vt:lpstr>
      <vt:lpstr>              Paradox</vt:lpstr>
      <vt:lpstr>PowerPoint Presentation</vt:lpstr>
      <vt:lpstr>PowerPoint Presentation</vt:lpstr>
      <vt:lpstr>Identify the figure of speech and explain it.</vt:lpstr>
      <vt:lpstr>Answers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Figures of speech</dc:title>
  <dc:creator>Shahenaz</dc:creator>
  <cp:lastModifiedBy>Shahenaz</cp:lastModifiedBy>
  <cp:revision>25</cp:revision>
  <dcterms:created xsi:type="dcterms:W3CDTF">2024-02-19T07:13:19Z</dcterms:created>
  <dcterms:modified xsi:type="dcterms:W3CDTF">2024-03-03T12:42:48Z</dcterms:modified>
</cp:coreProperties>
</file>