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930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56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9632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75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7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86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587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17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75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2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308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42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52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12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08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28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E6285-3962-453A-B99F-57545D37D6FF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896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view9176262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3957" y="1476969"/>
            <a:ext cx="8915399" cy="1438275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Lektion 40 : Der Akkusativ</a:t>
            </a:r>
            <a:br>
              <a:rPr lang="de-DE" dirty="0"/>
            </a:br>
            <a:endParaRPr lang="en-US" dirty="0"/>
          </a:p>
        </p:txBody>
      </p:sp>
      <p:sp>
        <p:nvSpPr>
          <p:cNvPr id="5" name="Cloud 4"/>
          <p:cNvSpPr/>
          <p:nvPr/>
        </p:nvSpPr>
        <p:spPr>
          <a:xfrm>
            <a:off x="3830068" y="2669181"/>
            <a:ext cx="4889389" cy="2066105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h </a:t>
            </a:r>
            <a:r>
              <a:rPr lang="en-US" sz="2400" b="1" dirty="0">
                <a:solidFill>
                  <a:schemeClr val="tx1"/>
                </a:solidFill>
              </a:rPr>
              <a:t>Was </a:t>
            </a:r>
            <a:r>
              <a:rPr lang="en-US" sz="2400" b="1" dirty="0" err="1">
                <a:solidFill>
                  <a:schemeClr val="tx1"/>
                </a:solidFill>
              </a:rPr>
              <a:t>ziehst</a:t>
            </a:r>
            <a:r>
              <a:rPr lang="en-US" sz="2400" b="1" dirty="0">
                <a:solidFill>
                  <a:schemeClr val="tx1"/>
                </a:solidFill>
              </a:rPr>
              <a:t> du an ?</a:t>
            </a:r>
            <a:r>
              <a:rPr lang="de-DE" sz="2400" b="1" dirty="0"/>
              <a:t> </a:t>
            </a:r>
            <a:endParaRPr lang="en-US" sz="24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476" y="4599581"/>
            <a:ext cx="3190875" cy="1438275"/>
          </a:xfrm>
          <a:prstGeom prst="rect">
            <a:avLst/>
          </a:prstGeom>
        </p:spPr>
      </p:pic>
      <p:pic>
        <p:nvPicPr>
          <p:cNvPr id="3" name="Picture 3">
            <a:extLst>
              <a:ext uri="{FF2B5EF4-FFF2-40B4-BE49-F238E27FC236}">
                <a16:creationId xmlns:a16="http://schemas.microsoft.com/office/drawing/2014/main" id="{992CD8FA-F79A-77FF-A965-C9BAE14760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51" y="328330"/>
            <a:ext cx="3097212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9961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dirty="0">
                <a:solidFill>
                  <a:schemeClr val="tx1"/>
                </a:solidFill>
              </a:rPr>
              <a:t>Ich </a:t>
            </a:r>
            <a:r>
              <a:rPr lang="de-DE" sz="2800" u="sng" dirty="0">
                <a:solidFill>
                  <a:schemeClr val="tx1"/>
                </a:solidFill>
              </a:rPr>
              <a:t>ziehe </a:t>
            </a:r>
            <a:r>
              <a:rPr lang="de-DE" sz="2800" dirty="0">
                <a:solidFill>
                  <a:schemeClr val="tx1"/>
                </a:solidFill>
              </a:rPr>
              <a:t>heute </a:t>
            </a:r>
            <a:r>
              <a:rPr lang="de-DE" sz="2800" b="1" dirty="0">
                <a:solidFill>
                  <a:schemeClr val="bg2">
                    <a:lumMod val="50000"/>
                  </a:schemeClr>
                </a:solidFill>
              </a:rPr>
              <a:t>einen </a:t>
            </a:r>
            <a:r>
              <a:rPr lang="de-DE" sz="2800" dirty="0">
                <a:solidFill>
                  <a:schemeClr val="tx1"/>
                </a:solidFill>
              </a:rPr>
              <a:t>Pullover </a:t>
            </a:r>
            <a:r>
              <a:rPr lang="de-DE" sz="2800" u="sng" dirty="0">
                <a:solidFill>
                  <a:schemeClr val="tx1"/>
                </a:solidFill>
              </a:rPr>
              <a:t>an .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49386" y="571500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Was ziehst du an ?</a:t>
            </a:r>
            <a:endParaRPr lang="en-US" sz="3200" dirty="0"/>
          </a:p>
        </p:txBody>
      </p:sp>
      <p:sp>
        <p:nvSpPr>
          <p:cNvPr id="5" name="Down Arrow 4"/>
          <p:cNvSpPr/>
          <p:nvPr/>
        </p:nvSpPr>
        <p:spPr>
          <a:xfrm>
            <a:off x="6106886" y="2547257"/>
            <a:ext cx="277585" cy="6041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27272" y="3365016"/>
            <a:ext cx="13226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der </a:t>
            </a:r>
            <a:endParaRPr lang="en-US" sz="20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6912" y="2832225"/>
            <a:ext cx="3720648" cy="2475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866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49386" y="571500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Was ziehst du an ?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677886" y="1632857"/>
            <a:ext cx="5208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Ich ziehe </a:t>
            </a:r>
            <a:r>
              <a:rPr lang="de-DE" sz="2800" b="1" dirty="0">
                <a:solidFill>
                  <a:schemeClr val="bg2">
                    <a:lumMod val="50000"/>
                  </a:schemeClr>
                </a:solidFill>
              </a:rPr>
              <a:t>ein</a:t>
            </a:r>
            <a:r>
              <a:rPr lang="de-DE" sz="2800" dirty="0"/>
              <a:t> T-shirt an .</a:t>
            </a:r>
            <a:endParaRPr lang="en-US" sz="2800" dirty="0"/>
          </a:p>
        </p:txBody>
      </p:sp>
      <p:sp>
        <p:nvSpPr>
          <p:cNvPr id="4" name="Down Arrow 3"/>
          <p:cNvSpPr/>
          <p:nvPr/>
        </p:nvSpPr>
        <p:spPr>
          <a:xfrm>
            <a:off x="4588329" y="2156077"/>
            <a:ext cx="277585" cy="6041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04607" y="2914122"/>
            <a:ext cx="1322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das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0408" y="2156077"/>
            <a:ext cx="3039156" cy="303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208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49386" y="571500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Was ziehst du an ?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677886" y="1632857"/>
            <a:ext cx="5208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Ich ziehe </a:t>
            </a:r>
            <a:r>
              <a:rPr lang="de-DE" sz="2800" b="1" dirty="0">
                <a:solidFill>
                  <a:schemeClr val="bg2">
                    <a:lumMod val="50000"/>
                  </a:schemeClr>
                </a:solidFill>
              </a:rPr>
              <a:t>eine</a:t>
            </a:r>
            <a:r>
              <a:rPr lang="de-DE" sz="2800" dirty="0"/>
              <a:t> Bluse an .</a:t>
            </a:r>
            <a:endParaRPr lang="en-US" sz="2800" dirty="0"/>
          </a:p>
        </p:txBody>
      </p:sp>
      <p:sp>
        <p:nvSpPr>
          <p:cNvPr id="4" name="Down Arrow 3"/>
          <p:cNvSpPr/>
          <p:nvPr/>
        </p:nvSpPr>
        <p:spPr>
          <a:xfrm>
            <a:off x="4588329" y="2156077"/>
            <a:ext cx="277585" cy="6041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04607" y="2914122"/>
            <a:ext cx="1322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Die 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5355" y="2458155"/>
            <a:ext cx="3402003" cy="3175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679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49386" y="571500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Was ziehst du an ?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677886" y="1632857"/>
            <a:ext cx="5208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Ich ziehe  </a:t>
            </a:r>
            <a:r>
              <a:rPr lang="de-DE" sz="2800" b="1" u="sng" dirty="0">
                <a:solidFill>
                  <a:schemeClr val="bg2">
                    <a:lumMod val="50000"/>
                  </a:schemeClr>
                </a:solidFill>
              </a:rPr>
              <a:t>Stiefel</a:t>
            </a:r>
            <a:r>
              <a:rPr lang="de-DE" sz="2800" dirty="0"/>
              <a:t> an .</a:t>
            </a:r>
            <a:endParaRPr lang="en-US" sz="2800" dirty="0"/>
          </a:p>
        </p:txBody>
      </p:sp>
      <p:sp>
        <p:nvSpPr>
          <p:cNvPr id="4" name="Down Arrow 3"/>
          <p:cNvSpPr/>
          <p:nvPr/>
        </p:nvSpPr>
        <p:spPr>
          <a:xfrm>
            <a:off x="4588329" y="2156077"/>
            <a:ext cx="277585" cy="6041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04607" y="2914122"/>
            <a:ext cx="1322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Die pl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2293" y="2914122"/>
            <a:ext cx="3881604" cy="217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334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1657" y="506186"/>
            <a:ext cx="5649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Der Akussativ </a:t>
            </a:r>
            <a:endParaRPr lang="en-US" sz="2800" dirty="0"/>
          </a:p>
        </p:txBody>
      </p:sp>
      <p:sp>
        <p:nvSpPr>
          <p:cNvPr id="3" name="Down Arrow 2"/>
          <p:cNvSpPr/>
          <p:nvPr/>
        </p:nvSpPr>
        <p:spPr>
          <a:xfrm>
            <a:off x="3910693" y="1029406"/>
            <a:ext cx="408214" cy="9307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18556" y="1960135"/>
            <a:ext cx="3886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chemeClr val="bg2">
                    <a:lumMod val="50000"/>
                  </a:schemeClr>
                </a:solidFill>
              </a:rPr>
              <a:t>Verben mit Akkusativ </a:t>
            </a:r>
            <a:endParaRPr lang="en-US" sz="2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1314" y="2661557"/>
            <a:ext cx="7413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Haben- tragen – anziehen – ausziehen – kaufen </a:t>
            </a:r>
            <a:endParaRPr lang="en-US" sz="2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070569"/>
              </p:ext>
            </p:extLst>
          </p:nvPr>
        </p:nvGraphicFramePr>
        <p:xfrm>
          <a:off x="1340757" y="3380013"/>
          <a:ext cx="8128000" cy="1557746"/>
        </p:xfrm>
        <a:graphic>
          <a:graphicData uri="http://schemas.openxmlformats.org/drawingml/2006/table">
            <a:tbl>
              <a:tblPr firstRow="1" bandRow="1">
                <a:tableStyleId>{E929F9F4-4A8F-4326-A1B4-22849713DDAB}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4786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Ein ( der 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Ein ( das 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Eine ( die 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Xxxx</a:t>
                      </a:r>
                      <a:r>
                        <a:rPr lang="de-DE" sz="2400" baseline="0" dirty="0"/>
                        <a:t> ( die pl.)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786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Einen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Ein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Eine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xxxx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665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8071" y="1041975"/>
            <a:ext cx="932361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u="sng" dirty="0"/>
              <a:t>Wähle die richtige Antwort aus !</a:t>
            </a:r>
          </a:p>
          <a:p>
            <a:endParaRPr lang="de-DE" sz="2400" b="1" u="sng" dirty="0"/>
          </a:p>
          <a:p>
            <a:pPr>
              <a:lnSpc>
                <a:spcPct val="150000"/>
              </a:lnSpc>
            </a:pPr>
            <a:r>
              <a:rPr lang="de-DE" sz="2400" dirty="0"/>
              <a:t>1- Salma trägt ( ein / eine</a:t>
            </a:r>
            <a:r>
              <a:rPr lang="de-DE" sz="2400" u="sng" dirty="0"/>
              <a:t> </a:t>
            </a:r>
            <a:r>
              <a:rPr lang="de-DE" sz="2400" dirty="0"/>
              <a:t>/ einen ) Jacke.</a:t>
            </a:r>
          </a:p>
          <a:p>
            <a:pPr>
              <a:lnSpc>
                <a:spcPct val="150000"/>
              </a:lnSpc>
            </a:pPr>
            <a:r>
              <a:rPr lang="de-DE" sz="2400" dirty="0"/>
              <a:t>2- Ich ziehe ( ein / eine / einen</a:t>
            </a:r>
            <a:r>
              <a:rPr lang="de-DE" sz="2400" u="sng" dirty="0"/>
              <a:t> </a:t>
            </a:r>
            <a:r>
              <a:rPr lang="de-DE" sz="2400" dirty="0"/>
              <a:t>) Mantel an.</a:t>
            </a:r>
          </a:p>
          <a:p>
            <a:pPr>
              <a:lnSpc>
                <a:spcPct val="150000"/>
              </a:lnSpc>
            </a:pPr>
            <a:r>
              <a:rPr lang="de-DE" sz="2400" dirty="0"/>
              <a:t>3- Ziehst du ( ein / einen / xxxxx</a:t>
            </a:r>
            <a:r>
              <a:rPr lang="de-DE" sz="2400" u="sng" dirty="0"/>
              <a:t> </a:t>
            </a:r>
            <a:r>
              <a:rPr lang="de-DE" sz="2400" dirty="0"/>
              <a:t>) Stiefel an ?.</a:t>
            </a:r>
          </a:p>
          <a:p>
            <a:pPr>
              <a:lnSpc>
                <a:spcPct val="150000"/>
              </a:lnSpc>
            </a:pPr>
            <a:r>
              <a:rPr lang="de-DE" sz="2400" dirty="0"/>
              <a:t>4- Es ist heiß. Ich trage ( ein / eine / einen ) T-Shirt .</a:t>
            </a:r>
          </a:p>
          <a:p>
            <a:pPr>
              <a:lnSpc>
                <a:spcPct val="150000"/>
              </a:lnSpc>
            </a:pPr>
            <a:r>
              <a:rPr lang="de-DE" sz="2400" dirty="0"/>
              <a:t>5- Die Kinder ziehen ( einen / ein </a:t>
            </a:r>
            <a:r>
              <a:rPr lang="de-DE" sz="2400" u="sng" dirty="0"/>
              <a:t>/ </a:t>
            </a:r>
            <a:r>
              <a:rPr lang="de-DE" sz="2400" dirty="0"/>
              <a:t>xxxxx) Schuhe ,</a:t>
            </a:r>
          </a:p>
          <a:p>
            <a:pPr>
              <a:lnSpc>
                <a:spcPct val="150000"/>
              </a:lnSpc>
            </a:pPr>
            <a:r>
              <a:rPr lang="de-DE" sz="2400" dirty="0"/>
              <a:t> ( einen / ein / eine</a:t>
            </a:r>
            <a:r>
              <a:rPr lang="de-DE" sz="2400" u="sng" dirty="0"/>
              <a:t> </a:t>
            </a:r>
            <a:r>
              <a:rPr lang="de-DE" sz="2400" dirty="0"/>
              <a:t>) Hose und ( ein /eine / einen ) Pullover an .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298371" y="457200"/>
            <a:ext cx="5225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/>
              <a:t>Übung 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1028700" y="5388429"/>
            <a:ext cx="8539843" cy="11266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>
                <a:solidFill>
                  <a:schemeClr val="tx1"/>
                </a:solidFill>
              </a:rPr>
              <a:t>1- eine  2- einen  3- xxxx  4- ein  5- xxx- eine - einen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96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0728" y="1061356"/>
            <a:ext cx="90297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Linke</a:t>
            </a:r>
          </a:p>
          <a:p>
            <a:pPr algn="ctr"/>
            <a:r>
              <a:rPr lang="de-DE" sz="3600" b="1" u="sng" dirty="0"/>
              <a:t>https://wordwall.net/resource/1591179/niemieckim/tr%C3%A4gst-du-gern </a:t>
            </a:r>
          </a:p>
          <a:p>
            <a:pPr algn="ctr"/>
            <a:endParaRPr lang="de-DE" sz="3600" b="1" dirty="0"/>
          </a:p>
          <a:p>
            <a:pPr algn="ctr"/>
            <a:r>
              <a:rPr lang="en-US" sz="3600" b="1" dirty="0">
                <a:hlinkClick r:id="rId2"/>
              </a:rPr>
              <a:t>https://learningapps.org/view9176262</a:t>
            </a:r>
            <a:endParaRPr lang="en-US" sz="3600" b="1" dirty="0"/>
          </a:p>
          <a:p>
            <a:pPr algn="ctr"/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5242397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0</TotalTime>
  <Words>227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Wisp</vt:lpstr>
      <vt:lpstr>Lektion 40 : Der Akkusativ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Akkusativ</dc:title>
  <dc:creator>Mona</dc:creator>
  <cp:lastModifiedBy>Mona Ahmed Osman</cp:lastModifiedBy>
  <cp:revision>8</cp:revision>
  <dcterms:created xsi:type="dcterms:W3CDTF">2021-05-11T07:53:35Z</dcterms:created>
  <dcterms:modified xsi:type="dcterms:W3CDTF">2024-02-04T10:04:59Z</dcterms:modified>
</cp:coreProperties>
</file>