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6992" r:id="rId2"/>
    <p:sldId id="6993" r:id="rId3"/>
    <p:sldId id="6994" r:id="rId4"/>
    <p:sldId id="6995" r:id="rId5"/>
    <p:sldId id="6996" r:id="rId6"/>
    <p:sldId id="6998" r:id="rId7"/>
    <p:sldId id="7003" r:id="rId8"/>
    <p:sldId id="7006" r:id="rId9"/>
    <p:sldId id="7007" r:id="rId10"/>
    <p:sldId id="7008" r:id="rId11"/>
    <p:sldId id="7009" r:id="rId12"/>
    <p:sldId id="6999" r:id="rId13"/>
    <p:sldId id="7010" r:id="rId14"/>
    <p:sldId id="7001" r:id="rId15"/>
    <p:sldId id="7011" r:id="rId16"/>
    <p:sldId id="7002" r:id="rId17"/>
    <p:sldId id="7012" r:id="rId18"/>
    <p:sldId id="7005" r:id="rId19"/>
    <p:sldId id="701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1" d="100"/>
          <a:sy n="41" d="100"/>
        </p:scale>
        <p:origin x="31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26E7A-52ED-70BC-D4EA-4D79BA76FA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0E99DE-886C-5994-3CEC-C51D51D3DF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D80F86-6F3A-2303-E55D-B0B1441D8D2F}"/>
              </a:ext>
            </a:extLst>
          </p:cNvPr>
          <p:cNvSpPr>
            <a:spLocks noGrp="1"/>
          </p:cNvSpPr>
          <p:nvPr>
            <p:ph type="dt" sz="half" idx="10"/>
          </p:nvPr>
        </p:nvSpPr>
        <p:spPr/>
        <p:txBody>
          <a:bodyPr/>
          <a:lstStyle/>
          <a:p>
            <a:fld id="{448B9CA0-2E08-45FE-9305-9EFA339A593E}" type="datetimeFigureOut">
              <a:rPr lang="en-US" smtClean="0"/>
              <a:t>10/10/2023</a:t>
            </a:fld>
            <a:endParaRPr lang="en-US"/>
          </a:p>
        </p:txBody>
      </p:sp>
      <p:sp>
        <p:nvSpPr>
          <p:cNvPr id="5" name="Footer Placeholder 4">
            <a:extLst>
              <a:ext uri="{FF2B5EF4-FFF2-40B4-BE49-F238E27FC236}">
                <a16:creationId xmlns:a16="http://schemas.microsoft.com/office/drawing/2014/main" id="{E871EC6E-A15D-2B2C-ECAC-41F7CE8428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77AD27-5208-8B59-DFD5-CA3FC8177C9E}"/>
              </a:ext>
            </a:extLst>
          </p:cNvPr>
          <p:cNvSpPr>
            <a:spLocks noGrp="1"/>
          </p:cNvSpPr>
          <p:nvPr>
            <p:ph type="sldNum" sz="quarter" idx="12"/>
          </p:nvPr>
        </p:nvSpPr>
        <p:spPr/>
        <p:txBody>
          <a:bodyPr/>
          <a:lstStyle/>
          <a:p>
            <a:fld id="{06044892-641C-4D1A-8030-BC56DF635560}" type="slidenum">
              <a:rPr lang="en-US" smtClean="0"/>
              <a:t>‹#›</a:t>
            </a:fld>
            <a:endParaRPr lang="en-US"/>
          </a:p>
        </p:txBody>
      </p:sp>
    </p:spTree>
    <p:extLst>
      <p:ext uri="{BB962C8B-B14F-4D97-AF65-F5344CB8AC3E}">
        <p14:creationId xmlns:p14="http://schemas.microsoft.com/office/powerpoint/2010/main" val="141742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DA2CE-0107-D317-7648-48B5FB2AB8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70B829-3F2B-1681-E557-98C2782938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B0B7E2-4084-5162-CE9F-BB9872375374}"/>
              </a:ext>
            </a:extLst>
          </p:cNvPr>
          <p:cNvSpPr>
            <a:spLocks noGrp="1"/>
          </p:cNvSpPr>
          <p:nvPr>
            <p:ph type="dt" sz="half" idx="10"/>
          </p:nvPr>
        </p:nvSpPr>
        <p:spPr/>
        <p:txBody>
          <a:bodyPr/>
          <a:lstStyle/>
          <a:p>
            <a:fld id="{448B9CA0-2E08-45FE-9305-9EFA339A593E}" type="datetimeFigureOut">
              <a:rPr lang="en-US" smtClean="0"/>
              <a:t>10/10/2023</a:t>
            </a:fld>
            <a:endParaRPr lang="en-US"/>
          </a:p>
        </p:txBody>
      </p:sp>
      <p:sp>
        <p:nvSpPr>
          <p:cNvPr id="5" name="Footer Placeholder 4">
            <a:extLst>
              <a:ext uri="{FF2B5EF4-FFF2-40B4-BE49-F238E27FC236}">
                <a16:creationId xmlns:a16="http://schemas.microsoft.com/office/drawing/2014/main" id="{0971ADDA-426E-F106-3EE9-4C91B79E41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186F45-7AF3-38F7-46E7-54D69C050B40}"/>
              </a:ext>
            </a:extLst>
          </p:cNvPr>
          <p:cNvSpPr>
            <a:spLocks noGrp="1"/>
          </p:cNvSpPr>
          <p:nvPr>
            <p:ph type="sldNum" sz="quarter" idx="12"/>
          </p:nvPr>
        </p:nvSpPr>
        <p:spPr/>
        <p:txBody>
          <a:bodyPr/>
          <a:lstStyle/>
          <a:p>
            <a:fld id="{06044892-641C-4D1A-8030-BC56DF635560}" type="slidenum">
              <a:rPr lang="en-US" smtClean="0"/>
              <a:t>‹#›</a:t>
            </a:fld>
            <a:endParaRPr lang="en-US"/>
          </a:p>
        </p:txBody>
      </p:sp>
    </p:spTree>
    <p:extLst>
      <p:ext uri="{BB962C8B-B14F-4D97-AF65-F5344CB8AC3E}">
        <p14:creationId xmlns:p14="http://schemas.microsoft.com/office/powerpoint/2010/main" val="4016273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A1A0CD-ABC5-B537-5C61-83A7C18C3BC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CDDBBD-EBA7-5BE2-509D-83B290A2E5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ADF2AD-8F39-20D7-EE55-5C821367E7DD}"/>
              </a:ext>
            </a:extLst>
          </p:cNvPr>
          <p:cNvSpPr>
            <a:spLocks noGrp="1"/>
          </p:cNvSpPr>
          <p:nvPr>
            <p:ph type="dt" sz="half" idx="10"/>
          </p:nvPr>
        </p:nvSpPr>
        <p:spPr/>
        <p:txBody>
          <a:bodyPr/>
          <a:lstStyle/>
          <a:p>
            <a:fld id="{448B9CA0-2E08-45FE-9305-9EFA339A593E}" type="datetimeFigureOut">
              <a:rPr lang="en-US" smtClean="0"/>
              <a:t>10/10/2023</a:t>
            </a:fld>
            <a:endParaRPr lang="en-US"/>
          </a:p>
        </p:txBody>
      </p:sp>
      <p:sp>
        <p:nvSpPr>
          <p:cNvPr id="5" name="Footer Placeholder 4">
            <a:extLst>
              <a:ext uri="{FF2B5EF4-FFF2-40B4-BE49-F238E27FC236}">
                <a16:creationId xmlns:a16="http://schemas.microsoft.com/office/drawing/2014/main" id="{CD0BF998-31F0-4263-BF63-6F0C28220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26EDFE-E555-45FF-993E-A193CA414C0F}"/>
              </a:ext>
            </a:extLst>
          </p:cNvPr>
          <p:cNvSpPr>
            <a:spLocks noGrp="1"/>
          </p:cNvSpPr>
          <p:nvPr>
            <p:ph type="sldNum" sz="quarter" idx="12"/>
          </p:nvPr>
        </p:nvSpPr>
        <p:spPr/>
        <p:txBody>
          <a:bodyPr/>
          <a:lstStyle/>
          <a:p>
            <a:fld id="{06044892-641C-4D1A-8030-BC56DF635560}" type="slidenum">
              <a:rPr lang="en-US" smtClean="0"/>
              <a:t>‹#›</a:t>
            </a:fld>
            <a:endParaRPr lang="en-US"/>
          </a:p>
        </p:txBody>
      </p:sp>
    </p:spTree>
    <p:extLst>
      <p:ext uri="{BB962C8B-B14F-4D97-AF65-F5344CB8AC3E}">
        <p14:creationId xmlns:p14="http://schemas.microsoft.com/office/powerpoint/2010/main" val="2800613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F348C-45E4-50A0-4E1A-9F051DE3AD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11C930-9AF5-9DD3-6946-B549319861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5FFBC0-F680-6661-717C-38EE9EC10F47}"/>
              </a:ext>
            </a:extLst>
          </p:cNvPr>
          <p:cNvSpPr>
            <a:spLocks noGrp="1"/>
          </p:cNvSpPr>
          <p:nvPr>
            <p:ph type="dt" sz="half" idx="10"/>
          </p:nvPr>
        </p:nvSpPr>
        <p:spPr/>
        <p:txBody>
          <a:bodyPr/>
          <a:lstStyle/>
          <a:p>
            <a:fld id="{448B9CA0-2E08-45FE-9305-9EFA339A593E}" type="datetimeFigureOut">
              <a:rPr lang="en-US" smtClean="0"/>
              <a:t>10/10/2023</a:t>
            </a:fld>
            <a:endParaRPr lang="en-US"/>
          </a:p>
        </p:txBody>
      </p:sp>
      <p:sp>
        <p:nvSpPr>
          <p:cNvPr id="5" name="Footer Placeholder 4">
            <a:extLst>
              <a:ext uri="{FF2B5EF4-FFF2-40B4-BE49-F238E27FC236}">
                <a16:creationId xmlns:a16="http://schemas.microsoft.com/office/drawing/2014/main" id="{AB74623F-280B-53F5-BBB6-63C6E78EBF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3FE7F5-53B8-4968-4417-DA62C434E49A}"/>
              </a:ext>
            </a:extLst>
          </p:cNvPr>
          <p:cNvSpPr>
            <a:spLocks noGrp="1"/>
          </p:cNvSpPr>
          <p:nvPr>
            <p:ph type="sldNum" sz="quarter" idx="12"/>
          </p:nvPr>
        </p:nvSpPr>
        <p:spPr/>
        <p:txBody>
          <a:bodyPr/>
          <a:lstStyle/>
          <a:p>
            <a:fld id="{06044892-641C-4D1A-8030-BC56DF635560}" type="slidenum">
              <a:rPr lang="en-US" smtClean="0"/>
              <a:t>‹#›</a:t>
            </a:fld>
            <a:endParaRPr lang="en-US"/>
          </a:p>
        </p:txBody>
      </p:sp>
    </p:spTree>
    <p:extLst>
      <p:ext uri="{BB962C8B-B14F-4D97-AF65-F5344CB8AC3E}">
        <p14:creationId xmlns:p14="http://schemas.microsoft.com/office/powerpoint/2010/main" val="36058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19A8A-B169-BCD7-FC6E-7913AFE42D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B1171E-1297-3553-BF86-C43CA42073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3A813D-020A-C61E-4199-91296FF5A411}"/>
              </a:ext>
            </a:extLst>
          </p:cNvPr>
          <p:cNvSpPr>
            <a:spLocks noGrp="1"/>
          </p:cNvSpPr>
          <p:nvPr>
            <p:ph type="dt" sz="half" idx="10"/>
          </p:nvPr>
        </p:nvSpPr>
        <p:spPr/>
        <p:txBody>
          <a:bodyPr/>
          <a:lstStyle/>
          <a:p>
            <a:fld id="{448B9CA0-2E08-45FE-9305-9EFA339A593E}" type="datetimeFigureOut">
              <a:rPr lang="en-US" smtClean="0"/>
              <a:t>10/10/2023</a:t>
            </a:fld>
            <a:endParaRPr lang="en-US"/>
          </a:p>
        </p:txBody>
      </p:sp>
      <p:sp>
        <p:nvSpPr>
          <p:cNvPr id="5" name="Footer Placeholder 4">
            <a:extLst>
              <a:ext uri="{FF2B5EF4-FFF2-40B4-BE49-F238E27FC236}">
                <a16:creationId xmlns:a16="http://schemas.microsoft.com/office/drawing/2014/main" id="{4EB63733-208A-BA34-EBDA-D688ABF9A5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2B5DEA-6FBE-0AF7-4C3F-821615672E97}"/>
              </a:ext>
            </a:extLst>
          </p:cNvPr>
          <p:cNvSpPr>
            <a:spLocks noGrp="1"/>
          </p:cNvSpPr>
          <p:nvPr>
            <p:ph type="sldNum" sz="quarter" idx="12"/>
          </p:nvPr>
        </p:nvSpPr>
        <p:spPr/>
        <p:txBody>
          <a:bodyPr/>
          <a:lstStyle/>
          <a:p>
            <a:fld id="{06044892-641C-4D1A-8030-BC56DF635560}" type="slidenum">
              <a:rPr lang="en-US" smtClean="0"/>
              <a:t>‹#›</a:t>
            </a:fld>
            <a:endParaRPr lang="en-US"/>
          </a:p>
        </p:txBody>
      </p:sp>
    </p:spTree>
    <p:extLst>
      <p:ext uri="{BB962C8B-B14F-4D97-AF65-F5344CB8AC3E}">
        <p14:creationId xmlns:p14="http://schemas.microsoft.com/office/powerpoint/2010/main" val="3444815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E7516-3FDD-9BD8-8692-845060166B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620DEF-3EE9-3261-C0E1-BD77B66E82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E7324E-68EE-A3E4-0535-28957D1F49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AA8662-69D9-5D19-EAAF-11D6F815E3CF}"/>
              </a:ext>
            </a:extLst>
          </p:cNvPr>
          <p:cNvSpPr>
            <a:spLocks noGrp="1"/>
          </p:cNvSpPr>
          <p:nvPr>
            <p:ph type="dt" sz="half" idx="10"/>
          </p:nvPr>
        </p:nvSpPr>
        <p:spPr/>
        <p:txBody>
          <a:bodyPr/>
          <a:lstStyle/>
          <a:p>
            <a:fld id="{448B9CA0-2E08-45FE-9305-9EFA339A593E}" type="datetimeFigureOut">
              <a:rPr lang="en-US" smtClean="0"/>
              <a:t>10/10/2023</a:t>
            </a:fld>
            <a:endParaRPr lang="en-US"/>
          </a:p>
        </p:txBody>
      </p:sp>
      <p:sp>
        <p:nvSpPr>
          <p:cNvPr id="6" name="Footer Placeholder 5">
            <a:extLst>
              <a:ext uri="{FF2B5EF4-FFF2-40B4-BE49-F238E27FC236}">
                <a16:creationId xmlns:a16="http://schemas.microsoft.com/office/drawing/2014/main" id="{24F166B2-D3B0-F760-7F47-EC62FBCCE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706C5C-280A-C937-7D06-33C203B0354D}"/>
              </a:ext>
            </a:extLst>
          </p:cNvPr>
          <p:cNvSpPr>
            <a:spLocks noGrp="1"/>
          </p:cNvSpPr>
          <p:nvPr>
            <p:ph type="sldNum" sz="quarter" idx="12"/>
          </p:nvPr>
        </p:nvSpPr>
        <p:spPr/>
        <p:txBody>
          <a:bodyPr/>
          <a:lstStyle/>
          <a:p>
            <a:fld id="{06044892-641C-4D1A-8030-BC56DF635560}" type="slidenum">
              <a:rPr lang="en-US" smtClean="0"/>
              <a:t>‹#›</a:t>
            </a:fld>
            <a:endParaRPr lang="en-US"/>
          </a:p>
        </p:txBody>
      </p:sp>
    </p:spTree>
    <p:extLst>
      <p:ext uri="{BB962C8B-B14F-4D97-AF65-F5344CB8AC3E}">
        <p14:creationId xmlns:p14="http://schemas.microsoft.com/office/powerpoint/2010/main" val="3409526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DEAA0-7122-24C0-C225-A492D28752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189AA0-2BF5-F94A-405C-F692F1F835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BD67D0-D3CE-3304-5934-72F2AEFE14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1F9937-6948-39E2-F9F9-A85D8D8CBA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63E1A7-CA77-5DDE-C5D1-14F985A749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43ED75-E7D6-E1D2-8517-858582305377}"/>
              </a:ext>
            </a:extLst>
          </p:cNvPr>
          <p:cNvSpPr>
            <a:spLocks noGrp="1"/>
          </p:cNvSpPr>
          <p:nvPr>
            <p:ph type="dt" sz="half" idx="10"/>
          </p:nvPr>
        </p:nvSpPr>
        <p:spPr/>
        <p:txBody>
          <a:bodyPr/>
          <a:lstStyle/>
          <a:p>
            <a:fld id="{448B9CA0-2E08-45FE-9305-9EFA339A593E}" type="datetimeFigureOut">
              <a:rPr lang="en-US" smtClean="0"/>
              <a:t>10/10/2023</a:t>
            </a:fld>
            <a:endParaRPr lang="en-US"/>
          </a:p>
        </p:txBody>
      </p:sp>
      <p:sp>
        <p:nvSpPr>
          <p:cNvPr id="8" name="Footer Placeholder 7">
            <a:extLst>
              <a:ext uri="{FF2B5EF4-FFF2-40B4-BE49-F238E27FC236}">
                <a16:creationId xmlns:a16="http://schemas.microsoft.com/office/drawing/2014/main" id="{5D63902A-0D79-289D-A27F-EAC15D3B1F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09EAE6-9263-EC41-A044-3053AA5C160E}"/>
              </a:ext>
            </a:extLst>
          </p:cNvPr>
          <p:cNvSpPr>
            <a:spLocks noGrp="1"/>
          </p:cNvSpPr>
          <p:nvPr>
            <p:ph type="sldNum" sz="quarter" idx="12"/>
          </p:nvPr>
        </p:nvSpPr>
        <p:spPr/>
        <p:txBody>
          <a:bodyPr/>
          <a:lstStyle/>
          <a:p>
            <a:fld id="{06044892-641C-4D1A-8030-BC56DF635560}" type="slidenum">
              <a:rPr lang="en-US" smtClean="0"/>
              <a:t>‹#›</a:t>
            </a:fld>
            <a:endParaRPr lang="en-US"/>
          </a:p>
        </p:txBody>
      </p:sp>
    </p:spTree>
    <p:extLst>
      <p:ext uri="{BB962C8B-B14F-4D97-AF65-F5344CB8AC3E}">
        <p14:creationId xmlns:p14="http://schemas.microsoft.com/office/powerpoint/2010/main" val="489410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5590E-F14D-8F39-A72F-B66C0D693A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CEABEE-1CEE-5173-EB81-FBC1FB3F1144}"/>
              </a:ext>
            </a:extLst>
          </p:cNvPr>
          <p:cNvSpPr>
            <a:spLocks noGrp="1"/>
          </p:cNvSpPr>
          <p:nvPr>
            <p:ph type="dt" sz="half" idx="10"/>
          </p:nvPr>
        </p:nvSpPr>
        <p:spPr/>
        <p:txBody>
          <a:bodyPr/>
          <a:lstStyle/>
          <a:p>
            <a:fld id="{448B9CA0-2E08-45FE-9305-9EFA339A593E}" type="datetimeFigureOut">
              <a:rPr lang="en-US" smtClean="0"/>
              <a:t>10/10/2023</a:t>
            </a:fld>
            <a:endParaRPr lang="en-US"/>
          </a:p>
        </p:txBody>
      </p:sp>
      <p:sp>
        <p:nvSpPr>
          <p:cNvPr id="4" name="Footer Placeholder 3">
            <a:extLst>
              <a:ext uri="{FF2B5EF4-FFF2-40B4-BE49-F238E27FC236}">
                <a16:creationId xmlns:a16="http://schemas.microsoft.com/office/drawing/2014/main" id="{3315EC8B-76CA-FA04-6A0A-BE4D5EC4A1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2CFFE0-F8D5-9C74-3319-67DCB4AEB631}"/>
              </a:ext>
            </a:extLst>
          </p:cNvPr>
          <p:cNvSpPr>
            <a:spLocks noGrp="1"/>
          </p:cNvSpPr>
          <p:nvPr>
            <p:ph type="sldNum" sz="quarter" idx="12"/>
          </p:nvPr>
        </p:nvSpPr>
        <p:spPr/>
        <p:txBody>
          <a:bodyPr/>
          <a:lstStyle/>
          <a:p>
            <a:fld id="{06044892-641C-4D1A-8030-BC56DF635560}" type="slidenum">
              <a:rPr lang="en-US" smtClean="0"/>
              <a:t>‹#›</a:t>
            </a:fld>
            <a:endParaRPr lang="en-US"/>
          </a:p>
        </p:txBody>
      </p:sp>
    </p:spTree>
    <p:extLst>
      <p:ext uri="{BB962C8B-B14F-4D97-AF65-F5344CB8AC3E}">
        <p14:creationId xmlns:p14="http://schemas.microsoft.com/office/powerpoint/2010/main" val="1620308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0EEA9B-44C1-FF7D-085B-2571E401A099}"/>
              </a:ext>
            </a:extLst>
          </p:cNvPr>
          <p:cNvSpPr>
            <a:spLocks noGrp="1"/>
          </p:cNvSpPr>
          <p:nvPr>
            <p:ph type="dt" sz="half" idx="10"/>
          </p:nvPr>
        </p:nvSpPr>
        <p:spPr/>
        <p:txBody>
          <a:bodyPr/>
          <a:lstStyle/>
          <a:p>
            <a:fld id="{448B9CA0-2E08-45FE-9305-9EFA339A593E}" type="datetimeFigureOut">
              <a:rPr lang="en-US" smtClean="0"/>
              <a:t>10/10/2023</a:t>
            </a:fld>
            <a:endParaRPr lang="en-US"/>
          </a:p>
        </p:txBody>
      </p:sp>
      <p:sp>
        <p:nvSpPr>
          <p:cNvPr id="3" name="Footer Placeholder 2">
            <a:extLst>
              <a:ext uri="{FF2B5EF4-FFF2-40B4-BE49-F238E27FC236}">
                <a16:creationId xmlns:a16="http://schemas.microsoft.com/office/drawing/2014/main" id="{45EBF697-44F6-09EC-B486-8212B1FB3D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D2A742-875D-04E9-A5CE-784814A2D089}"/>
              </a:ext>
            </a:extLst>
          </p:cNvPr>
          <p:cNvSpPr>
            <a:spLocks noGrp="1"/>
          </p:cNvSpPr>
          <p:nvPr>
            <p:ph type="sldNum" sz="quarter" idx="12"/>
          </p:nvPr>
        </p:nvSpPr>
        <p:spPr/>
        <p:txBody>
          <a:bodyPr/>
          <a:lstStyle/>
          <a:p>
            <a:fld id="{06044892-641C-4D1A-8030-BC56DF635560}" type="slidenum">
              <a:rPr lang="en-US" smtClean="0"/>
              <a:t>‹#›</a:t>
            </a:fld>
            <a:endParaRPr lang="en-US"/>
          </a:p>
        </p:txBody>
      </p:sp>
    </p:spTree>
    <p:extLst>
      <p:ext uri="{BB962C8B-B14F-4D97-AF65-F5344CB8AC3E}">
        <p14:creationId xmlns:p14="http://schemas.microsoft.com/office/powerpoint/2010/main" val="2326603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DECAB-B657-0B8D-1435-22921CCF53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061A94-BFAC-18DF-AEDC-4E2750ACE0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392FA7-4FF5-C321-A932-7FBE03688B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59EC12-F4C6-93FA-0878-4DC056D809F0}"/>
              </a:ext>
            </a:extLst>
          </p:cNvPr>
          <p:cNvSpPr>
            <a:spLocks noGrp="1"/>
          </p:cNvSpPr>
          <p:nvPr>
            <p:ph type="dt" sz="half" idx="10"/>
          </p:nvPr>
        </p:nvSpPr>
        <p:spPr/>
        <p:txBody>
          <a:bodyPr/>
          <a:lstStyle/>
          <a:p>
            <a:fld id="{448B9CA0-2E08-45FE-9305-9EFA339A593E}" type="datetimeFigureOut">
              <a:rPr lang="en-US" smtClean="0"/>
              <a:t>10/10/2023</a:t>
            </a:fld>
            <a:endParaRPr lang="en-US"/>
          </a:p>
        </p:txBody>
      </p:sp>
      <p:sp>
        <p:nvSpPr>
          <p:cNvPr id="6" name="Footer Placeholder 5">
            <a:extLst>
              <a:ext uri="{FF2B5EF4-FFF2-40B4-BE49-F238E27FC236}">
                <a16:creationId xmlns:a16="http://schemas.microsoft.com/office/drawing/2014/main" id="{FDFE5E76-CBB4-0FAF-EAD5-C0D42A384F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B402EA-949D-944F-7B55-AC7E528A802A}"/>
              </a:ext>
            </a:extLst>
          </p:cNvPr>
          <p:cNvSpPr>
            <a:spLocks noGrp="1"/>
          </p:cNvSpPr>
          <p:nvPr>
            <p:ph type="sldNum" sz="quarter" idx="12"/>
          </p:nvPr>
        </p:nvSpPr>
        <p:spPr/>
        <p:txBody>
          <a:bodyPr/>
          <a:lstStyle/>
          <a:p>
            <a:fld id="{06044892-641C-4D1A-8030-BC56DF635560}" type="slidenum">
              <a:rPr lang="en-US" smtClean="0"/>
              <a:t>‹#›</a:t>
            </a:fld>
            <a:endParaRPr lang="en-US"/>
          </a:p>
        </p:txBody>
      </p:sp>
    </p:spTree>
    <p:extLst>
      <p:ext uri="{BB962C8B-B14F-4D97-AF65-F5344CB8AC3E}">
        <p14:creationId xmlns:p14="http://schemas.microsoft.com/office/powerpoint/2010/main" val="2986960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18FF-3CA6-B855-905E-9C1284D773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CF00A5-11D6-29A5-8FE6-96E42367AC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5F07AA-AE05-3360-0264-CB9B74FDBA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697980-0952-F284-B993-F573CE635CCB}"/>
              </a:ext>
            </a:extLst>
          </p:cNvPr>
          <p:cNvSpPr>
            <a:spLocks noGrp="1"/>
          </p:cNvSpPr>
          <p:nvPr>
            <p:ph type="dt" sz="half" idx="10"/>
          </p:nvPr>
        </p:nvSpPr>
        <p:spPr/>
        <p:txBody>
          <a:bodyPr/>
          <a:lstStyle/>
          <a:p>
            <a:fld id="{448B9CA0-2E08-45FE-9305-9EFA339A593E}" type="datetimeFigureOut">
              <a:rPr lang="en-US" smtClean="0"/>
              <a:t>10/10/2023</a:t>
            </a:fld>
            <a:endParaRPr lang="en-US"/>
          </a:p>
        </p:txBody>
      </p:sp>
      <p:sp>
        <p:nvSpPr>
          <p:cNvPr id="6" name="Footer Placeholder 5">
            <a:extLst>
              <a:ext uri="{FF2B5EF4-FFF2-40B4-BE49-F238E27FC236}">
                <a16:creationId xmlns:a16="http://schemas.microsoft.com/office/drawing/2014/main" id="{CC18CA8B-B6ED-29CB-031A-4066086155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1E1BC-3172-46CE-6D0D-13C5723DE7AB}"/>
              </a:ext>
            </a:extLst>
          </p:cNvPr>
          <p:cNvSpPr>
            <a:spLocks noGrp="1"/>
          </p:cNvSpPr>
          <p:nvPr>
            <p:ph type="sldNum" sz="quarter" idx="12"/>
          </p:nvPr>
        </p:nvSpPr>
        <p:spPr/>
        <p:txBody>
          <a:bodyPr/>
          <a:lstStyle/>
          <a:p>
            <a:fld id="{06044892-641C-4D1A-8030-BC56DF635560}" type="slidenum">
              <a:rPr lang="en-US" smtClean="0"/>
              <a:t>‹#›</a:t>
            </a:fld>
            <a:endParaRPr lang="en-US"/>
          </a:p>
        </p:txBody>
      </p:sp>
    </p:spTree>
    <p:extLst>
      <p:ext uri="{BB962C8B-B14F-4D97-AF65-F5344CB8AC3E}">
        <p14:creationId xmlns:p14="http://schemas.microsoft.com/office/powerpoint/2010/main" val="535981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FB0378-3803-E7DE-316B-28BBA18840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1A2AF6-D455-F680-C796-7B4DC86BF1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4CF707-E95D-E6BB-A610-B2C7BA08D8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8B9CA0-2E08-45FE-9305-9EFA339A593E}" type="datetimeFigureOut">
              <a:rPr lang="en-US" smtClean="0"/>
              <a:t>10/10/2023</a:t>
            </a:fld>
            <a:endParaRPr lang="en-US"/>
          </a:p>
        </p:txBody>
      </p:sp>
      <p:sp>
        <p:nvSpPr>
          <p:cNvPr id="5" name="Footer Placeholder 4">
            <a:extLst>
              <a:ext uri="{FF2B5EF4-FFF2-40B4-BE49-F238E27FC236}">
                <a16:creationId xmlns:a16="http://schemas.microsoft.com/office/drawing/2014/main" id="{CE3BAA2D-5C87-0B5A-699B-5CD399B1E8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AA6AE83-93B2-BBB5-C4E1-15EC02942F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044892-641C-4D1A-8030-BC56DF635560}" type="slidenum">
              <a:rPr lang="en-US" smtClean="0"/>
              <a:t>‹#›</a:t>
            </a:fld>
            <a:endParaRPr lang="en-US"/>
          </a:p>
        </p:txBody>
      </p:sp>
    </p:spTree>
    <p:extLst>
      <p:ext uri="{BB962C8B-B14F-4D97-AF65-F5344CB8AC3E}">
        <p14:creationId xmlns:p14="http://schemas.microsoft.com/office/powerpoint/2010/main" val="338785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7.xml"/><Relationship Id="rId5" Type="http://schemas.microsoft.com/office/2007/relationships/hdphoto" Target="../media/hdphoto3.wdp"/><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7.xml"/><Relationship Id="rId5" Type="http://schemas.microsoft.com/office/2007/relationships/hdphoto" Target="../media/hdphoto3.wdp"/><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7.xml"/><Relationship Id="rId5" Type="http://schemas.microsoft.com/office/2007/relationships/hdphoto" Target="../media/hdphoto3.wdp"/><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7.xml"/><Relationship Id="rId5" Type="http://schemas.microsoft.com/office/2007/relationships/hdphoto" Target="../media/hdphoto3.wdp"/><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curtain, furniture, floor, red&#10;&#10;Description automatically generated">
            <a:extLst>
              <a:ext uri="{FF2B5EF4-FFF2-40B4-BE49-F238E27FC236}">
                <a16:creationId xmlns:a16="http://schemas.microsoft.com/office/drawing/2014/main" id="{91258D8C-99E3-A2FD-8AA8-FED5F45F8B2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38267"/>
          </a:xfrm>
          <a:prstGeom prst="rect">
            <a:avLst/>
          </a:prstGeom>
        </p:spPr>
      </p:pic>
      <p:sp>
        <p:nvSpPr>
          <p:cNvPr id="6" name="Rectangle: Rounded Corners 5">
            <a:hlinkClick r:id="" action="ppaction://hlinkshowjump?jump=nextslide"/>
            <a:extLst>
              <a:ext uri="{FF2B5EF4-FFF2-40B4-BE49-F238E27FC236}">
                <a16:creationId xmlns:a16="http://schemas.microsoft.com/office/drawing/2014/main" id="{66DD98BA-DA6F-6D78-01D2-1FF0AE42750C}"/>
              </a:ext>
            </a:extLst>
          </p:cNvPr>
          <p:cNvSpPr/>
          <p:nvPr/>
        </p:nvSpPr>
        <p:spPr>
          <a:xfrm>
            <a:off x="4512040" y="4816627"/>
            <a:ext cx="2698229" cy="749508"/>
          </a:xfrm>
          <a:prstGeom prst="roundRect">
            <a:avLst/>
          </a:prstGeom>
          <a:solidFill>
            <a:srgbClr val="23551F"/>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ابدأ باسم الله</a:t>
            </a:r>
          </a:p>
        </p:txBody>
      </p:sp>
      <p:sp>
        <p:nvSpPr>
          <p:cNvPr id="7" name="TextBox 6">
            <a:extLst>
              <a:ext uri="{FF2B5EF4-FFF2-40B4-BE49-F238E27FC236}">
                <a16:creationId xmlns:a16="http://schemas.microsoft.com/office/drawing/2014/main" id="{07FA9218-65E7-D90F-6A9D-7B4A78B22C89}"/>
              </a:ext>
            </a:extLst>
          </p:cNvPr>
          <p:cNvSpPr txBox="1"/>
          <p:nvPr/>
        </p:nvSpPr>
        <p:spPr>
          <a:xfrm>
            <a:off x="3421966" y="1828269"/>
            <a:ext cx="5348067" cy="1938992"/>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6000" b="1" i="0" u="none" strike="noStrike" kern="1200" cap="none" spc="0" normalizeH="0" baseline="0" noProof="0" dirty="0">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rPr>
              <a:t>قراءة </a:t>
            </a:r>
          </a:p>
          <a:p>
            <a:pPr lvl="0" algn="ctr" rtl="1">
              <a:defRPr/>
            </a:pPr>
            <a:r>
              <a:rPr lang="ar-EG" sz="6000" b="1" dirty="0">
                <a:solidFill>
                  <a:prstClr val="white"/>
                </a:solidFill>
                <a:latin typeface="AlHor" panose="02060603050605020204" pitchFamily="18" charset="-78"/>
                <a:ea typeface="Times New Roman" panose="02020603050405020304" pitchFamily="18" charset="0"/>
                <a:cs typeface="AlHor" panose="02060603050605020204" pitchFamily="18" charset="-78"/>
              </a:rPr>
              <a:t>صيانة المال العام  </a:t>
            </a:r>
            <a:endParaRPr kumimoji="0" lang="ar-EG" sz="3200" b="1" i="0" u="none" strike="noStrike" kern="1200" cap="none" spc="0" normalizeH="0" baseline="0" noProof="0" dirty="0">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endParaRPr>
          </a:p>
        </p:txBody>
      </p:sp>
    </p:spTree>
    <p:extLst>
      <p:ext uri="{BB962C8B-B14F-4D97-AF65-F5344CB8AC3E}">
        <p14:creationId xmlns:p14="http://schemas.microsoft.com/office/powerpoint/2010/main" val="2069180934"/>
      </p:ext>
    </p:extLst>
  </p:cSld>
  <p:clrMapOvr>
    <a:masterClrMapping/>
  </p:clrMapOvr>
  <mc:AlternateContent xmlns:mc="http://schemas.openxmlformats.org/markup-compatibility/2006" xmlns:p14="http://schemas.microsoft.com/office/powerpoint/2010/main">
    <mc:Choice Requires="p14">
      <p:transition spd="slow" p14:dur="1500" advClick="0">
        <p:split orient="vert"/>
      </p:transition>
    </mc:Choice>
    <mc:Fallback xmlns="">
      <p:transition spd="slow" advClick="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47"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صيانة المال العام</a:t>
            </a:r>
          </a:p>
        </p:txBody>
      </p:sp>
      <p:pic>
        <p:nvPicPr>
          <p:cNvPr id="6" name="صورة 8">
            <a:extLst>
              <a:ext uri="{FF2B5EF4-FFF2-40B4-BE49-F238E27FC236}">
                <a16:creationId xmlns:a16="http://schemas.microsoft.com/office/drawing/2014/main" id="{98A13B60-4438-60D2-6913-27024D8A83C7}"/>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2296723" y="-173637"/>
            <a:ext cx="1305924" cy="952830"/>
          </a:xfrm>
          <a:prstGeom prst="rect">
            <a:avLst/>
          </a:prstGeom>
        </p:spPr>
      </p:pic>
      <p:pic>
        <p:nvPicPr>
          <p:cNvPr id="7" name="صورة 15">
            <a:extLst>
              <a:ext uri="{FF2B5EF4-FFF2-40B4-BE49-F238E27FC236}">
                <a16:creationId xmlns:a16="http://schemas.microsoft.com/office/drawing/2014/main" id="{7D68BAA9-37EF-D5E0-BD81-A49F17E1A58C}"/>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217478" y="-85172"/>
            <a:ext cx="1119780" cy="830693"/>
          </a:xfrm>
          <a:prstGeom prst="rect">
            <a:avLst/>
          </a:prstGeom>
        </p:spPr>
      </p:pic>
      <p:sp>
        <p:nvSpPr>
          <p:cNvPr id="9" name="TextBox 8">
            <a:extLst>
              <a:ext uri="{FF2B5EF4-FFF2-40B4-BE49-F238E27FC236}">
                <a16:creationId xmlns:a16="http://schemas.microsoft.com/office/drawing/2014/main" id="{BE48DD0F-ED56-5E2B-5F2A-9FC701810740}"/>
              </a:ext>
            </a:extLst>
          </p:cNvPr>
          <p:cNvSpPr txBox="1"/>
          <p:nvPr/>
        </p:nvSpPr>
        <p:spPr>
          <a:xfrm>
            <a:off x="0" y="919158"/>
            <a:ext cx="12192000" cy="584775"/>
          </a:xfrm>
          <a:prstGeom prst="rect">
            <a:avLst/>
          </a:prstGeom>
          <a:noFill/>
        </p:spPr>
        <p:txBody>
          <a:bodyPr wrap="square">
            <a:spAutoFit/>
          </a:bodyPr>
          <a:lstStyle/>
          <a:p>
            <a:pPr algn="r" rtl="1"/>
            <a:r>
              <a:rPr lang="ar-SA" sz="32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س8: ماذا تعلمت من هذا الدرس ؟</a:t>
            </a:r>
            <a:endParaRPr lang="en-US" sz="3200" b="1"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5" name="TextBox 14">
            <a:extLst>
              <a:ext uri="{FF2B5EF4-FFF2-40B4-BE49-F238E27FC236}">
                <a16:creationId xmlns:a16="http://schemas.microsoft.com/office/drawing/2014/main" id="{30A510BC-A964-2B3A-102D-A5BEA910728D}"/>
              </a:ext>
            </a:extLst>
          </p:cNvPr>
          <p:cNvSpPr txBox="1"/>
          <p:nvPr/>
        </p:nvSpPr>
        <p:spPr>
          <a:xfrm>
            <a:off x="0" y="1677570"/>
            <a:ext cx="12100445" cy="3246081"/>
          </a:xfrm>
          <a:prstGeom prst="rect">
            <a:avLst/>
          </a:prstGeom>
          <a:noFill/>
        </p:spPr>
        <p:txBody>
          <a:bodyPr wrap="square">
            <a:spAutoFit/>
          </a:bodyPr>
          <a:lstStyle/>
          <a:p>
            <a:pPr algn="r" rtl="1">
              <a:lnSpc>
                <a:spcPct val="150000"/>
              </a:lnSpc>
            </a:pPr>
            <a:r>
              <a:rPr lang="ar-SA" sz="2800" b="1" dirty="0">
                <a:solidFill>
                  <a:srgbClr val="000000"/>
                </a:solidFill>
                <a:latin typeface="Times New Roman" panose="02020603050405020304" pitchFamily="18" charset="0"/>
                <a:ea typeface="Calibri" panose="020F0502020204030204" pitchFamily="34" charset="0"/>
              </a:rPr>
              <a:t>*المال العام ملك للشعب كله </a:t>
            </a:r>
            <a:endParaRPr lang="ar-EG" sz="2800" b="1" dirty="0">
              <a:solidFill>
                <a:srgbClr val="000000"/>
              </a:solidFill>
              <a:latin typeface="Times New Roman" panose="02020603050405020304" pitchFamily="18" charset="0"/>
              <a:ea typeface="Calibri" panose="020F0502020204030204" pitchFamily="34" charset="0"/>
            </a:endParaRPr>
          </a:p>
          <a:p>
            <a:pPr algn="r" rtl="1">
              <a:lnSpc>
                <a:spcPct val="150000"/>
              </a:lnSpc>
            </a:pPr>
            <a:r>
              <a:rPr lang="ar-EG" sz="2800" b="1" dirty="0">
                <a:solidFill>
                  <a:srgbClr val="000000"/>
                </a:solidFill>
                <a:latin typeface="Times New Roman" panose="02020603050405020304" pitchFamily="18" charset="0"/>
                <a:ea typeface="Calibri" panose="020F0502020204030204" pitchFamily="34" charset="0"/>
              </a:rPr>
              <a:t>*</a:t>
            </a:r>
            <a:r>
              <a:rPr lang="ar-SA" sz="2800" b="1" dirty="0">
                <a:solidFill>
                  <a:srgbClr val="000000"/>
                </a:solidFill>
                <a:latin typeface="Times New Roman" panose="02020603050405020304" pitchFamily="18" charset="0"/>
                <a:ea typeface="Calibri" panose="020F0502020204030204" pitchFamily="34" charset="0"/>
              </a:rPr>
              <a:t>الحفاظ على المال العام واجب ديني  و وطني .   </a:t>
            </a:r>
            <a:endParaRPr lang="ar-EG" sz="2800" b="1" dirty="0">
              <a:solidFill>
                <a:srgbClr val="000000"/>
              </a:solidFill>
              <a:latin typeface="Times New Roman" panose="02020603050405020304" pitchFamily="18" charset="0"/>
              <a:ea typeface="Calibri" panose="020F0502020204030204" pitchFamily="34" charset="0"/>
            </a:endParaRPr>
          </a:p>
          <a:p>
            <a:pPr algn="r" rtl="1">
              <a:lnSpc>
                <a:spcPct val="150000"/>
              </a:lnSpc>
            </a:pPr>
            <a:r>
              <a:rPr lang="ar-SA" sz="2800" b="1" dirty="0">
                <a:solidFill>
                  <a:srgbClr val="000000"/>
                </a:solidFill>
                <a:latin typeface="Times New Roman" panose="02020603050405020304" pitchFamily="18" charset="0"/>
                <a:ea typeface="Calibri" panose="020F0502020204030204" pitchFamily="34" charset="0"/>
              </a:rPr>
              <a:t>*التفريط في المال العام يعتبر  جريمة وخيانة </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a:p>
            <a:pPr algn="r" rtl="1">
              <a:lnSpc>
                <a:spcPct val="150000"/>
              </a:lnSpc>
            </a:pPr>
            <a:r>
              <a:rPr lang="ar-SA" sz="2800" b="1" dirty="0">
                <a:solidFill>
                  <a:srgbClr val="000000"/>
                </a:solidFill>
                <a:latin typeface="Times New Roman" panose="02020603050405020304" pitchFamily="18" charset="0"/>
                <a:ea typeface="Calibri" panose="020F0502020204030204" pitchFamily="34" charset="0"/>
              </a:rPr>
              <a:t>*سلفنا الصالح خير قدوة لنا في الحفاظ على المال العام. 		  </a:t>
            </a:r>
            <a:endParaRPr lang="ar-EG" sz="2800" b="1" dirty="0">
              <a:solidFill>
                <a:srgbClr val="000000"/>
              </a:solidFill>
              <a:latin typeface="Times New Roman" panose="02020603050405020304" pitchFamily="18" charset="0"/>
              <a:ea typeface="Calibri" panose="020F0502020204030204" pitchFamily="34" charset="0"/>
            </a:endParaRPr>
          </a:p>
          <a:p>
            <a:pPr algn="r" rtl="1">
              <a:lnSpc>
                <a:spcPct val="150000"/>
              </a:lnSpc>
            </a:pPr>
            <a:r>
              <a:rPr lang="ar-SA" sz="2800" b="1" dirty="0">
                <a:solidFill>
                  <a:srgbClr val="000000"/>
                </a:solidFill>
                <a:latin typeface="Times New Roman" panose="02020603050405020304" pitchFamily="18" charset="0"/>
                <a:ea typeface="Calibri" panose="020F0502020204030204" pitchFamily="34" charset="0"/>
              </a:rPr>
              <a:t>*صيانة المال العام من عوامل الارتقاء بالو</a:t>
            </a:r>
            <a:r>
              <a:rPr lang="ar-EG" sz="2800" b="1" dirty="0">
                <a:solidFill>
                  <a:srgbClr val="000000"/>
                </a:solidFill>
                <a:latin typeface="Times New Roman" panose="02020603050405020304" pitchFamily="18" charset="0"/>
                <a:ea typeface="Calibri" panose="020F0502020204030204" pitchFamily="34" charset="0"/>
              </a:rPr>
              <a:t>طن</a:t>
            </a:r>
            <a:r>
              <a:rPr lang="ar-SA" sz="2800" b="1" dirty="0">
                <a:solidFill>
                  <a:srgbClr val="000000"/>
                </a:solidFill>
                <a:latin typeface="Times New Roman" panose="02020603050405020304" pitchFamily="18" charset="0"/>
                <a:ea typeface="Calibri" panose="020F0502020204030204" pitchFamily="34" charset="0"/>
              </a:rPr>
              <a:t> .</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4820641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صيانة المال العام</a:t>
            </a:r>
          </a:p>
        </p:txBody>
      </p:sp>
      <p:sp>
        <p:nvSpPr>
          <p:cNvPr id="15" name="TextBox 14">
            <a:extLst>
              <a:ext uri="{FF2B5EF4-FFF2-40B4-BE49-F238E27FC236}">
                <a16:creationId xmlns:a16="http://schemas.microsoft.com/office/drawing/2014/main" id="{30A510BC-A964-2B3A-102D-A5BEA910728D}"/>
              </a:ext>
            </a:extLst>
          </p:cNvPr>
          <p:cNvSpPr txBox="1"/>
          <p:nvPr/>
        </p:nvSpPr>
        <p:spPr>
          <a:xfrm>
            <a:off x="0" y="963235"/>
            <a:ext cx="12192000" cy="2062103"/>
          </a:xfrm>
          <a:prstGeom prst="rect">
            <a:avLst/>
          </a:prstGeom>
          <a:noFill/>
        </p:spPr>
        <p:txBody>
          <a:bodyPr wrap="square">
            <a:spAutoFit/>
          </a:bodyPr>
          <a:lstStyle/>
          <a:p>
            <a:pPr indent="-154305" algn="r" rtl="1"/>
            <a:r>
              <a:rPr lang="ar-SA" sz="3200" b="1" dirty="0">
                <a:solidFill>
                  <a:srgbClr val="C00000"/>
                </a:solidFill>
                <a:latin typeface="Times New Roman" panose="02020603050405020304" pitchFamily="18" charset="0"/>
                <a:ea typeface="Times New Roman" panose="02020603050405020304" pitchFamily="18" charset="0"/>
              </a:rPr>
              <a:t>س5: ماذا يحدث إذا اختفت المرافق العامة من حياتنا ؟ </a:t>
            </a:r>
            <a:endParaRPr lang="en-US" sz="3200" b="1" dirty="0">
              <a:solidFill>
                <a:srgbClr val="C00000"/>
              </a:solidFill>
              <a:latin typeface="Times New Roman" panose="02020603050405020304" pitchFamily="18" charset="0"/>
              <a:ea typeface="Times New Roman" panose="02020603050405020304" pitchFamily="18" charset="0"/>
              <a:cs typeface="Traditional Arabic" panose="02020603050405020304" pitchFamily="18" charset="-78"/>
            </a:endParaRPr>
          </a:p>
          <a:p>
            <a:pPr indent="-154305" algn="r" rtl="1"/>
            <a:endParaRPr lang="ar-EG" sz="3200" b="1" dirty="0">
              <a:solidFill>
                <a:srgbClr val="C00000"/>
              </a:solidFill>
              <a:latin typeface="Times New Roman" panose="02020603050405020304" pitchFamily="18" charset="0"/>
              <a:ea typeface="Times New Roman" panose="02020603050405020304" pitchFamily="18" charset="0"/>
            </a:endParaRPr>
          </a:p>
          <a:p>
            <a:pPr indent="-154305" algn="r" rtl="1"/>
            <a:endParaRPr lang="ar-EG" sz="3200" b="1" dirty="0">
              <a:solidFill>
                <a:srgbClr val="C00000"/>
              </a:solidFill>
              <a:latin typeface="Times New Roman" panose="02020603050405020304" pitchFamily="18" charset="0"/>
              <a:ea typeface="Times New Roman" panose="02020603050405020304" pitchFamily="18" charset="0"/>
            </a:endParaRPr>
          </a:p>
          <a:p>
            <a:pPr indent="-154305" algn="r" rtl="1"/>
            <a:r>
              <a:rPr lang="ar-SA" sz="3200" b="1" dirty="0">
                <a:solidFill>
                  <a:srgbClr val="C00000"/>
                </a:solidFill>
                <a:latin typeface="Times New Roman" panose="02020603050405020304" pitchFamily="18" charset="0"/>
                <a:ea typeface="Times New Roman" panose="02020603050405020304" pitchFamily="18" charset="0"/>
              </a:rPr>
              <a:t>س6: كيف تتصرف إذا رأيت زميلا لك يعبث بأثاث المدرسة ؟</a:t>
            </a:r>
            <a:endParaRPr lang="en-US" sz="3200" b="1" dirty="0">
              <a:solidFill>
                <a:srgbClr val="C00000"/>
              </a:solidFill>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3" name="Rectangle: Rounded Corners 2">
            <a:extLst>
              <a:ext uri="{FF2B5EF4-FFF2-40B4-BE49-F238E27FC236}">
                <a16:creationId xmlns:a16="http://schemas.microsoft.com/office/drawing/2014/main" id="{52DBFB5B-18CF-2C7B-9E9E-5756BC120C3C}"/>
              </a:ext>
            </a:extLst>
          </p:cNvPr>
          <p:cNvSpPr/>
          <p:nvPr/>
        </p:nvSpPr>
        <p:spPr>
          <a:xfrm>
            <a:off x="8273143" y="203509"/>
            <a:ext cx="3483428" cy="437043"/>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3600" dirty="0"/>
              <a:t>مستويات عليا</a:t>
            </a:r>
          </a:p>
        </p:txBody>
      </p:sp>
      <p:sp>
        <p:nvSpPr>
          <p:cNvPr id="5" name="TextBox 4">
            <a:extLst>
              <a:ext uri="{FF2B5EF4-FFF2-40B4-BE49-F238E27FC236}">
                <a16:creationId xmlns:a16="http://schemas.microsoft.com/office/drawing/2014/main" id="{34FE07BC-EB70-DB16-97E7-98B107103C64}"/>
              </a:ext>
            </a:extLst>
          </p:cNvPr>
          <p:cNvSpPr txBox="1"/>
          <p:nvPr/>
        </p:nvSpPr>
        <p:spPr>
          <a:xfrm>
            <a:off x="142875" y="1732676"/>
            <a:ext cx="12049125" cy="523220"/>
          </a:xfrm>
          <a:prstGeom prst="rect">
            <a:avLst/>
          </a:prstGeom>
          <a:noFill/>
        </p:spPr>
        <p:txBody>
          <a:bodyPr wrap="square">
            <a:spAutoFit/>
          </a:bodyPr>
          <a:lstStyle/>
          <a:p>
            <a:pPr algn="r" rtl="1"/>
            <a:r>
              <a:rPr lang="ar-SA" sz="2800" b="1" dirty="0">
                <a:solidFill>
                  <a:srgbClr val="000000"/>
                </a:solidFill>
                <a:latin typeface="Times New Roman" panose="02020603050405020304" pitchFamily="18" charset="0"/>
                <a:ea typeface="Calibri" panose="020F0502020204030204" pitchFamily="34" charset="0"/>
              </a:rPr>
              <a:t>سيلجأ كل منا إلى ملكيته الخاصة فتزداد نفقاتنا ونشعر بالضيق لعدم قدرتنا على تحمل هذه الزيادة.</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6" name="TextBox 5">
            <a:extLst>
              <a:ext uri="{FF2B5EF4-FFF2-40B4-BE49-F238E27FC236}">
                <a16:creationId xmlns:a16="http://schemas.microsoft.com/office/drawing/2014/main" id="{1DF61662-EFFC-B976-AD12-B3F8888EB3F4}"/>
              </a:ext>
            </a:extLst>
          </p:cNvPr>
          <p:cNvSpPr txBox="1"/>
          <p:nvPr/>
        </p:nvSpPr>
        <p:spPr>
          <a:xfrm>
            <a:off x="142875" y="3167390"/>
            <a:ext cx="12049125" cy="523220"/>
          </a:xfrm>
          <a:prstGeom prst="rect">
            <a:avLst/>
          </a:prstGeom>
          <a:noFill/>
        </p:spPr>
        <p:txBody>
          <a:bodyPr wrap="square">
            <a:spAutoFit/>
          </a:bodyPr>
          <a:lstStyle/>
          <a:p>
            <a:pPr algn="r" rtl="1"/>
            <a:r>
              <a:rPr lang="ar-SA" sz="2800" b="1" dirty="0">
                <a:solidFill>
                  <a:srgbClr val="000000"/>
                </a:solidFill>
                <a:latin typeface="Times New Roman" panose="02020603050405020304" pitchFamily="18" charset="0"/>
                <a:ea typeface="Calibri" panose="020F0502020204030204" pitchFamily="34" charset="0"/>
              </a:rPr>
              <a:t>أنصحه بعدم القيام بهذا الفعل ، فإن لم يستمع للنصح فسأبلغ معلمي على الفور.</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37146428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2882338" y="-108699"/>
            <a:ext cx="6471139" cy="844062"/>
          </a:xfrm>
          <a:prstGeom prst="ellipseRibbon">
            <a:avLst>
              <a:gd name="adj1" fmla="val 26667"/>
              <a:gd name="adj2" fmla="val 75000"/>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صيانة المال العام ( تدريبات)</a:t>
            </a:r>
          </a:p>
        </p:txBody>
      </p:sp>
      <p:sp>
        <p:nvSpPr>
          <p:cNvPr id="8" name="TextBox 7">
            <a:extLst>
              <a:ext uri="{FF2B5EF4-FFF2-40B4-BE49-F238E27FC236}">
                <a16:creationId xmlns:a16="http://schemas.microsoft.com/office/drawing/2014/main" id="{B638CEA7-C8AC-A840-7ADF-ED6C287217AC}"/>
              </a:ext>
            </a:extLst>
          </p:cNvPr>
          <p:cNvSpPr txBox="1"/>
          <p:nvPr/>
        </p:nvSpPr>
        <p:spPr>
          <a:xfrm>
            <a:off x="1" y="996688"/>
            <a:ext cx="12088560" cy="781752"/>
          </a:xfrm>
          <a:prstGeom prst="rect">
            <a:avLst/>
          </a:prstGeom>
          <a:noFill/>
        </p:spPr>
        <p:txBody>
          <a:bodyPr wrap="square">
            <a:spAutoFit/>
          </a:bodyPr>
          <a:lstStyle/>
          <a:p>
            <a:pPr marL="0" marR="0" lvl="0" indent="0" algn="r" defTabSz="914400" rtl="1" eaLnBrk="1" fontAlgn="auto" latinLnBrk="0" hangingPunct="1">
              <a:lnSpc>
                <a:spcPct val="8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 وهذه المرافق تمتلكها الدولة لأنها أقامتها بمال أبنائها ، فكل منا يشعر بملكيته لها فعليه أن يرعاها ويحافظ عليها حتى تبقى سليمة ويمكن الانتفاع بها ).</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6" name="TextBox 5">
            <a:extLst>
              <a:ext uri="{FF2B5EF4-FFF2-40B4-BE49-F238E27FC236}">
                <a16:creationId xmlns:a16="http://schemas.microsoft.com/office/drawing/2014/main" id="{F1325875-493F-83F0-84B0-BEEDE5429D12}"/>
              </a:ext>
            </a:extLst>
          </p:cNvPr>
          <p:cNvSpPr txBox="1"/>
          <p:nvPr/>
        </p:nvSpPr>
        <p:spPr>
          <a:xfrm>
            <a:off x="559979" y="1668290"/>
            <a:ext cx="11414941" cy="3108543"/>
          </a:xfrm>
          <a:prstGeom prst="rect">
            <a:avLst/>
          </a:prstGeom>
          <a:noFill/>
        </p:spPr>
        <p:txBody>
          <a:bodyPr wrap="square">
            <a:spAutoFit/>
          </a:bodyPr>
          <a:lstStyle/>
          <a:p>
            <a:pPr marL="0" marR="0" lvl="0" indent="0" algn="r" defTabSz="914400" rtl="1" eaLnBrk="1" fontAlgn="auto" latinLnBrk="0" hangingPunct="1">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اختر الإجابة الصحيحة مما بين القوسين : </a:t>
            </a:r>
          </a:p>
          <a:p>
            <a:pPr marL="0" marR="0" lvl="0" indent="0" algn="r" defTabSz="914400" rtl="1" eaLnBrk="1" fontAlgn="auto" latinLnBrk="0" hangingPunct="1">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1- مرادف (يشعر) :	                           ( يهتم – يحفظ - يحس ) </a:t>
            </a:r>
          </a:p>
          <a:p>
            <a:pPr marL="0" marR="0" lvl="0" indent="0" algn="r" defTabSz="914400" rtl="1" eaLnBrk="1" fontAlgn="auto" latinLnBrk="0" hangingPunct="1">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2- بين (يرعاها) و( يحافظ عليها ):         </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 ترادف – تقابل - تجانس ) </a:t>
            </a:r>
          </a:p>
          <a:p>
            <a:pPr marL="0" marR="0" lvl="0" indent="0" algn="r" defTabSz="914400" rtl="1" eaLnBrk="1" fontAlgn="auto" latinLnBrk="0" hangingPunct="1">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ما الفرق بين المال العام والمال الخاص ؟</a:t>
            </a:r>
            <a:endPar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spcBef>
                <a:spcPts val="0"/>
              </a:spcBef>
              <a:spcAft>
                <a:spcPts val="0"/>
              </a:spcAft>
              <a:buClrTx/>
              <a:buSzTx/>
              <a:buFontTx/>
              <a:buNone/>
              <a:tabLst/>
              <a:defRPr/>
            </a:pPr>
            <a:endParaRPr lang="ar-EG" sz="2800" b="1" dirty="0">
              <a:solidFill>
                <a:srgbClr val="C00000"/>
              </a:solidFill>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p>
          <a:p>
            <a:pPr marL="0" marR="0" lvl="0" indent="0" algn="r" defTabSz="914400" rtl="1" eaLnBrk="1" fontAlgn="auto" latinLnBrk="0" hangingPunct="1">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علل: الحرص على المال العام واجب ديني ووطني ؟</a:t>
            </a:r>
          </a:p>
        </p:txBody>
      </p:sp>
      <p:sp>
        <p:nvSpPr>
          <p:cNvPr id="11" name="TextBox 10">
            <a:extLst>
              <a:ext uri="{FF2B5EF4-FFF2-40B4-BE49-F238E27FC236}">
                <a16:creationId xmlns:a16="http://schemas.microsoft.com/office/drawing/2014/main" id="{78743718-CE26-812E-EF47-F4B039DF119F}"/>
              </a:ext>
            </a:extLst>
          </p:cNvPr>
          <p:cNvSpPr txBox="1"/>
          <p:nvPr/>
        </p:nvSpPr>
        <p:spPr>
          <a:xfrm>
            <a:off x="114301" y="3518162"/>
            <a:ext cx="11692562" cy="781752"/>
          </a:xfrm>
          <a:prstGeom prst="rect">
            <a:avLst/>
          </a:prstGeom>
          <a:noFill/>
        </p:spPr>
        <p:txBody>
          <a:bodyPr wrap="square">
            <a:spAutoFit/>
          </a:bodyPr>
          <a:lstStyle/>
          <a:p>
            <a:pPr marL="0" marR="0" lvl="0" indent="0" algn="just" defTabSz="914400" rtl="1" eaLnBrk="1" fontAlgn="auto" latinLnBrk="0" hangingPunct="1">
              <a:lnSpc>
                <a:spcPct val="8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المال العام : ملك للأمة وملك لنا جميعا</a:t>
            </a:r>
            <a:r>
              <a:rPr kumimoji="0" lang="ar-EG" sz="2800" b="1" i="0" u="none" strike="noStrike" kern="1200" cap="none" spc="0" normalizeH="0" noProof="0" dirty="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p>
          <a:p>
            <a:pPr marL="0" marR="0" lvl="0" indent="0" algn="just" defTabSz="914400" rtl="1" eaLnBrk="1" fontAlgn="auto" latinLnBrk="0" hangingPunct="1">
              <a:lnSpc>
                <a:spcPct val="80000"/>
              </a:lnSpc>
              <a:spcBef>
                <a:spcPts val="0"/>
              </a:spcBef>
              <a:spcAft>
                <a:spcPts val="0"/>
              </a:spcAft>
              <a:buClrTx/>
              <a:buSzTx/>
              <a:buFontTx/>
              <a:buNone/>
              <a:tabLst/>
              <a:defRPr/>
            </a:pPr>
            <a:r>
              <a:rPr lang="ar-EG" sz="2800" b="1" baseline="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المال</a:t>
            </a:r>
            <a:r>
              <a:rPr lang="ar-EG" sz="2800" b="1"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 الخاص : ملك للفرد يحق له التصرف فيه كما يشاء</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4" name="Rectangle: Rounded Corners 13">
            <a:extLst>
              <a:ext uri="{FF2B5EF4-FFF2-40B4-BE49-F238E27FC236}">
                <a16:creationId xmlns:a16="http://schemas.microsoft.com/office/drawing/2014/main" id="{FE999C90-985C-FDAF-855E-762E21BC9DA8}"/>
              </a:ext>
            </a:extLst>
          </p:cNvPr>
          <p:cNvSpPr/>
          <p:nvPr/>
        </p:nvSpPr>
        <p:spPr>
          <a:xfrm>
            <a:off x="3678860" y="2223781"/>
            <a:ext cx="991892" cy="311988"/>
          </a:xfrm>
          <a:prstGeom prst="roundRect">
            <a:avLst/>
          </a:prstGeom>
          <a:solidFill>
            <a:schemeClr val="accent6">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a:ln>
                <a:noFill/>
              </a:ln>
              <a:solidFill>
                <a:srgbClr val="70AD47">
                  <a:lumMod val="75000"/>
                </a:srgbClr>
              </a:solidFill>
              <a:effectLst/>
              <a:uLnTx/>
              <a:uFillTx/>
              <a:latin typeface="Calibri" panose="020F0502020204030204"/>
              <a:ea typeface="+mn-ea"/>
              <a:cs typeface="Arial" panose="020B0604020202020204" pitchFamily="34" charset="0"/>
            </a:endParaRPr>
          </a:p>
        </p:txBody>
      </p:sp>
      <p:sp>
        <p:nvSpPr>
          <p:cNvPr id="3" name="Rectangle: Rounded Corners 2">
            <a:extLst>
              <a:ext uri="{FF2B5EF4-FFF2-40B4-BE49-F238E27FC236}">
                <a16:creationId xmlns:a16="http://schemas.microsoft.com/office/drawing/2014/main" id="{EAAB4A7E-20B0-E0BD-9D3C-D821CF4B1D45}"/>
              </a:ext>
            </a:extLst>
          </p:cNvPr>
          <p:cNvSpPr/>
          <p:nvPr/>
        </p:nvSpPr>
        <p:spPr>
          <a:xfrm>
            <a:off x="5440125" y="2639119"/>
            <a:ext cx="991892" cy="311988"/>
          </a:xfrm>
          <a:prstGeom prst="roundRect">
            <a:avLst/>
          </a:prstGeom>
          <a:solidFill>
            <a:schemeClr val="accent6">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a:ln>
                <a:noFill/>
              </a:ln>
              <a:solidFill>
                <a:srgbClr val="70AD47">
                  <a:lumMod val="75000"/>
                </a:srgbClr>
              </a:solidFill>
              <a:effectLst/>
              <a:uLnTx/>
              <a:uFillTx/>
              <a:latin typeface="Calibri" panose="020F0502020204030204"/>
              <a:ea typeface="+mn-ea"/>
              <a:cs typeface="Arial" panose="020B0604020202020204" pitchFamily="34" charset="0"/>
            </a:endParaRPr>
          </a:p>
        </p:txBody>
      </p:sp>
      <p:sp>
        <p:nvSpPr>
          <p:cNvPr id="4" name="TextBox 3">
            <a:extLst>
              <a:ext uri="{FF2B5EF4-FFF2-40B4-BE49-F238E27FC236}">
                <a16:creationId xmlns:a16="http://schemas.microsoft.com/office/drawing/2014/main" id="{488BC34E-D37B-29D1-D74F-88E1669D11F5}"/>
              </a:ext>
            </a:extLst>
          </p:cNvPr>
          <p:cNvSpPr txBox="1"/>
          <p:nvPr/>
        </p:nvSpPr>
        <p:spPr>
          <a:xfrm>
            <a:off x="91555" y="4810216"/>
            <a:ext cx="12100445" cy="1384995"/>
          </a:xfrm>
          <a:prstGeom prst="rect">
            <a:avLst/>
          </a:prstGeom>
          <a:noFill/>
        </p:spPr>
        <p:txBody>
          <a:bodyPr wrap="square">
            <a:spAutoFit/>
          </a:bodyPr>
          <a:lstStyle/>
          <a:p>
            <a:pPr marL="457200" indent="-457200" algn="r" rtl="1">
              <a:buFont typeface="Arial" panose="020B0604020202020204" pitchFamily="34" charset="0"/>
              <a:buChar char="•"/>
            </a:pPr>
            <a:r>
              <a:rPr lang="ar-SA" sz="2800" b="1" dirty="0">
                <a:solidFill>
                  <a:srgbClr val="000000"/>
                </a:solidFill>
                <a:latin typeface="Times New Roman" panose="02020603050405020304" pitchFamily="18" charset="0"/>
                <a:ea typeface="Calibri" panose="020F0502020204030204" pitchFamily="34" charset="0"/>
              </a:rPr>
              <a:t>- واجب ديني : لأن ديننا يملى ذلك علينا، كما بين الرسول </a:t>
            </a:r>
            <a:r>
              <a:rPr lang="ar-SA" sz="2800" b="1" dirty="0">
                <a:solidFill>
                  <a:srgbClr val="000000"/>
                </a:solidFill>
                <a:latin typeface="Times New Roman" panose="02020603050405020304" pitchFamily="18" charset="0"/>
                <a:ea typeface="Calibri" panose="020F0502020204030204" pitchFamily="34" charset="0"/>
                <a:cs typeface="Sakkal Majalla" panose="02000000000000000000" pitchFamily="2" charset="-78"/>
              </a:rPr>
              <a:t>ﷺ</a:t>
            </a:r>
            <a:r>
              <a:rPr lang="ar-SA" sz="2800" b="1" dirty="0">
                <a:solidFill>
                  <a:srgbClr val="000000"/>
                </a:solidFill>
                <a:latin typeface="Times New Roman" panose="02020603050405020304" pitchFamily="18" charset="0"/>
                <a:ea typeface="Calibri" panose="020F0502020204030204" pitchFamily="34" charset="0"/>
              </a:rPr>
              <a:t>)في حديثه الشريف. </a:t>
            </a:r>
            <a:endParaRPr lang="ar-EG" sz="2800" b="1" dirty="0">
              <a:solidFill>
                <a:srgbClr val="000000"/>
              </a:solidFill>
              <a:latin typeface="Times New Roman" panose="02020603050405020304" pitchFamily="18" charset="0"/>
              <a:ea typeface="Calibri" panose="020F0502020204030204" pitchFamily="34" charset="0"/>
            </a:endParaRPr>
          </a:p>
          <a:p>
            <a:pPr marL="457200" indent="-457200" algn="r" rtl="1">
              <a:buFont typeface="Arial" panose="020B0604020202020204" pitchFamily="34" charset="0"/>
              <a:buChar char="•"/>
            </a:pPr>
            <a:r>
              <a:rPr lang="ar-SA" sz="2800" b="1" dirty="0">
                <a:solidFill>
                  <a:srgbClr val="000000"/>
                </a:solidFill>
                <a:latin typeface="Times New Roman" panose="02020603050405020304" pitchFamily="18" charset="0"/>
                <a:ea typeface="Calibri" panose="020F0502020204030204" pitchFamily="34" charset="0"/>
              </a:rPr>
              <a:t>- واجب وطني : لأن المال العام ينفق في خير الوطن، ويستعان به في التنمية، وإقامة المشروعات العامة التي تخدم أبناء الوطن، وترقى بهم.</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41295401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animBg="1"/>
      <p:bldP spid="3" grpId="0" animBg="1"/>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2882338" y="-108699"/>
            <a:ext cx="6471139" cy="844062"/>
          </a:xfrm>
          <a:prstGeom prst="ellipseRibbon">
            <a:avLst>
              <a:gd name="adj1" fmla="val 26667"/>
              <a:gd name="adj2" fmla="val 75000"/>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صيانة المال العام ( تدريبات)</a:t>
            </a:r>
          </a:p>
        </p:txBody>
      </p:sp>
      <p:sp>
        <p:nvSpPr>
          <p:cNvPr id="8" name="TextBox 7">
            <a:extLst>
              <a:ext uri="{FF2B5EF4-FFF2-40B4-BE49-F238E27FC236}">
                <a16:creationId xmlns:a16="http://schemas.microsoft.com/office/drawing/2014/main" id="{B638CEA7-C8AC-A840-7ADF-ED6C287217AC}"/>
              </a:ext>
            </a:extLst>
          </p:cNvPr>
          <p:cNvSpPr txBox="1"/>
          <p:nvPr/>
        </p:nvSpPr>
        <p:spPr>
          <a:xfrm>
            <a:off x="1" y="996688"/>
            <a:ext cx="12088560" cy="954107"/>
          </a:xfrm>
          <a:prstGeom prst="rect">
            <a:avLst/>
          </a:prstGeom>
          <a:noFill/>
        </p:spPr>
        <p:txBody>
          <a:bodyPr wrap="square">
            <a:spAutoFit/>
          </a:bodyPr>
          <a:lstStyle/>
          <a:p>
            <a:pPr marL="0" marR="0" lvl="0" indent="0" algn="r" defTabSz="914400" rtl="1" eaLnBrk="1" fontAlgn="auto" latinLnBrk="0" hangingPunct="1">
              <a:spcBef>
                <a:spcPts val="0"/>
              </a:spcBef>
              <a:spcAft>
                <a:spcPts val="0"/>
              </a:spcAft>
              <a:buClrTx/>
              <a:buSzTx/>
              <a:buFontTx/>
              <a:buNone/>
              <a:tabLst/>
              <a:defRPr/>
            </a:pPr>
            <a:r>
              <a:rPr kumimoji="0" lang="ar-SA"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 وهذه المرافق تمتلكها الدولة لأنها أقامتها بمال أبنائها ، فكل منا يشعر بملكيته لها فعليه أن يرعاها ويحافظ عليها حتى تبقى سليمة ويمكن الانتفاع بها ).</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6" name="TextBox 5">
            <a:extLst>
              <a:ext uri="{FF2B5EF4-FFF2-40B4-BE49-F238E27FC236}">
                <a16:creationId xmlns:a16="http://schemas.microsoft.com/office/drawing/2014/main" id="{F1325875-493F-83F0-84B0-BEEDE5429D12}"/>
              </a:ext>
            </a:extLst>
          </p:cNvPr>
          <p:cNvSpPr txBox="1"/>
          <p:nvPr/>
        </p:nvSpPr>
        <p:spPr>
          <a:xfrm>
            <a:off x="559979" y="2288217"/>
            <a:ext cx="11414941" cy="2382383"/>
          </a:xfrm>
          <a:prstGeom prst="rect">
            <a:avLst/>
          </a:prstGeom>
          <a:noFill/>
        </p:spPr>
        <p:txBody>
          <a:bodyPr wrap="square">
            <a:spAutoFit/>
          </a:bodyPr>
          <a:lstStyle/>
          <a:p>
            <a:pPr marL="0" marR="0" lvl="0" indent="0" algn="r" defTabSz="914400" rtl="1" eaLnBrk="1" fontAlgn="auto" latinLnBrk="0" hangingPunct="1">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ضع علامة (</a:t>
            </a:r>
            <a:r>
              <a:rPr kumimoji="0" lang="ar-SA" sz="2800" b="1" i="0" u="none"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Arial" panose="020B0604020202020204" pitchFamily="34" charset="0"/>
              </a:rPr>
              <a:t>√</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r>
              <a:rPr kumimoji="0" lang="ar-SA" sz="2800" b="1" i="0" u="none" strike="noStrike" kern="1200" cap="none" spc="0" normalizeH="0" baseline="0" noProof="0" dirty="0" err="1">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أوعلامة</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خطأ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فيما يلي:</a:t>
            </a: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1- المال العام نعمة كبيرة يجني ثمرة خيرها الشعب كله.	    	        </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   </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2- الأديان السماوية تحرم الاعتداء على المال العام أو التفريط فيه </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3- المال العام لا يستعان به في التنمية والمشروعات.			     </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  </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p>
        </p:txBody>
      </p:sp>
      <p:grpSp>
        <p:nvGrpSpPr>
          <p:cNvPr id="4" name="Group 3">
            <a:extLst>
              <a:ext uri="{FF2B5EF4-FFF2-40B4-BE49-F238E27FC236}">
                <a16:creationId xmlns:a16="http://schemas.microsoft.com/office/drawing/2014/main" id="{38AED57F-2024-9589-C454-DAACBD9BF8D3}"/>
              </a:ext>
            </a:extLst>
          </p:cNvPr>
          <p:cNvGrpSpPr/>
          <p:nvPr/>
        </p:nvGrpSpPr>
        <p:grpSpPr>
          <a:xfrm>
            <a:off x="1995313" y="4134211"/>
            <a:ext cx="521509" cy="429548"/>
            <a:chOff x="2368595" y="1586721"/>
            <a:chExt cx="521509" cy="413390"/>
          </a:xfrm>
        </p:grpSpPr>
        <p:sp>
          <p:nvSpPr>
            <p:cNvPr id="5" name="Flowchart: Display 4">
              <a:extLst>
                <a:ext uri="{FF2B5EF4-FFF2-40B4-BE49-F238E27FC236}">
                  <a16:creationId xmlns:a16="http://schemas.microsoft.com/office/drawing/2014/main" id="{A99CB9EA-7704-797F-1A91-46075D4CA351}"/>
                </a:ext>
              </a:extLst>
            </p:cNvPr>
            <p:cNvSpPr/>
            <p:nvPr/>
          </p:nvSpPr>
          <p:spPr>
            <a:xfrm flipH="1">
              <a:off x="2368595" y="1661816"/>
              <a:ext cx="521509" cy="338295"/>
            </a:xfrm>
            <a:prstGeom prst="flowChartDisplay">
              <a:avLst/>
            </a:prstGeom>
            <a:ln w="28575"/>
          </p:spPr>
          <p:style>
            <a:lnRef idx="2">
              <a:schemeClr val="accent6"/>
            </a:lnRef>
            <a:fillRef idx="1">
              <a:schemeClr val="lt1"/>
            </a:fillRef>
            <a:effectRef idx="0">
              <a:schemeClr val="accent6"/>
            </a:effectRef>
            <a:fontRef idx="minor">
              <a:schemeClr val="dk1"/>
            </a:fontRef>
          </p:style>
          <p:txBody>
            <a:bodyPr rtlCol="1" anchor="ctr"/>
            <a:lstStyle/>
            <a:p>
              <a:pPr algn="ctr"/>
              <a:endParaRPr lang="ar-EG" dirty="0"/>
            </a:p>
          </p:txBody>
        </p:sp>
        <p:sp>
          <p:nvSpPr>
            <p:cNvPr id="7" name="Multiplication Sign 6">
              <a:extLst>
                <a:ext uri="{FF2B5EF4-FFF2-40B4-BE49-F238E27FC236}">
                  <a16:creationId xmlns:a16="http://schemas.microsoft.com/office/drawing/2014/main" id="{23323D5E-087B-1F27-FD74-92ED751DEE67}"/>
                </a:ext>
              </a:extLst>
            </p:cNvPr>
            <p:cNvSpPr/>
            <p:nvPr/>
          </p:nvSpPr>
          <p:spPr>
            <a:xfrm>
              <a:off x="2448989" y="1586721"/>
              <a:ext cx="312529" cy="413388"/>
            </a:xfrm>
            <a:prstGeom prst="mathMultiply">
              <a:avLst>
                <a:gd name="adj1" fmla="val 1683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dirty="0"/>
            </a:p>
          </p:txBody>
        </p:sp>
      </p:grpSp>
      <p:grpSp>
        <p:nvGrpSpPr>
          <p:cNvPr id="9" name="Group 8">
            <a:extLst>
              <a:ext uri="{FF2B5EF4-FFF2-40B4-BE49-F238E27FC236}">
                <a16:creationId xmlns:a16="http://schemas.microsoft.com/office/drawing/2014/main" id="{21828E54-79DD-AC17-0CF1-A429FD71CC96}"/>
              </a:ext>
            </a:extLst>
          </p:cNvPr>
          <p:cNvGrpSpPr/>
          <p:nvPr/>
        </p:nvGrpSpPr>
        <p:grpSpPr>
          <a:xfrm>
            <a:off x="1995314" y="3000609"/>
            <a:ext cx="521509" cy="351518"/>
            <a:chOff x="1244184" y="589679"/>
            <a:chExt cx="521509" cy="424743"/>
          </a:xfrm>
        </p:grpSpPr>
        <p:sp>
          <p:nvSpPr>
            <p:cNvPr id="10" name="Flowchart: Display 9">
              <a:extLst>
                <a:ext uri="{FF2B5EF4-FFF2-40B4-BE49-F238E27FC236}">
                  <a16:creationId xmlns:a16="http://schemas.microsoft.com/office/drawing/2014/main" id="{1B86F066-7006-02A0-E773-3DB757B3FF0F}"/>
                </a:ext>
              </a:extLst>
            </p:cNvPr>
            <p:cNvSpPr/>
            <p:nvPr/>
          </p:nvSpPr>
          <p:spPr>
            <a:xfrm flipH="1">
              <a:off x="1244184" y="589679"/>
              <a:ext cx="521509" cy="424743"/>
            </a:xfrm>
            <a:prstGeom prst="flowChartDisplay">
              <a:avLst/>
            </a:prstGeom>
            <a:ln w="28575"/>
          </p:spPr>
          <p:style>
            <a:lnRef idx="2">
              <a:schemeClr val="accent6"/>
            </a:lnRef>
            <a:fillRef idx="1">
              <a:schemeClr val="lt1"/>
            </a:fillRef>
            <a:effectRef idx="0">
              <a:schemeClr val="accent6"/>
            </a:effectRef>
            <a:fontRef idx="minor">
              <a:schemeClr val="dk1"/>
            </a:fontRef>
          </p:style>
          <p:txBody>
            <a:bodyPr rtlCol="1" anchor="ctr"/>
            <a:lstStyle/>
            <a:p>
              <a:pPr algn="ctr"/>
              <a:endParaRPr lang="ar-EG"/>
            </a:p>
          </p:txBody>
        </p:sp>
        <p:sp>
          <p:nvSpPr>
            <p:cNvPr id="12" name="L-Shape 11">
              <a:extLst>
                <a:ext uri="{FF2B5EF4-FFF2-40B4-BE49-F238E27FC236}">
                  <a16:creationId xmlns:a16="http://schemas.microsoft.com/office/drawing/2014/main" id="{FD72CB83-0391-7880-B915-09B72885A08D}"/>
                </a:ext>
              </a:extLst>
            </p:cNvPr>
            <p:cNvSpPr/>
            <p:nvPr/>
          </p:nvSpPr>
          <p:spPr>
            <a:xfrm rot="1840447" flipH="1">
              <a:off x="1440452" y="649020"/>
              <a:ext cx="147173" cy="283164"/>
            </a:xfrm>
            <a:prstGeom prst="corner">
              <a:avLst>
                <a:gd name="adj1" fmla="val 35577"/>
                <a:gd name="adj2" fmla="val 34629"/>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grpSp>
      <p:grpSp>
        <p:nvGrpSpPr>
          <p:cNvPr id="13" name="Group 12">
            <a:extLst>
              <a:ext uri="{FF2B5EF4-FFF2-40B4-BE49-F238E27FC236}">
                <a16:creationId xmlns:a16="http://schemas.microsoft.com/office/drawing/2014/main" id="{6D1444E9-CAE7-F749-3C5F-1BF579443C74}"/>
              </a:ext>
            </a:extLst>
          </p:cNvPr>
          <p:cNvGrpSpPr/>
          <p:nvPr/>
        </p:nvGrpSpPr>
        <p:grpSpPr>
          <a:xfrm>
            <a:off x="2018558" y="3612126"/>
            <a:ext cx="521509" cy="351518"/>
            <a:chOff x="1244184" y="589679"/>
            <a:chExt cx="521509" cy="424743"/>
          </a:xfrm>
        </p:grpSpPr>
        <p:sp>
          <p:nvSpPr>
            <p:cNvPr id="15" name="Flowchart: Display 14">
              <a:extLst>
                <a:ext uri="{FF2B5EF4-FFF2-40B4-BE49-F238E27FC236}">
                  <a16:creationId xmlns:a16="http://schemas.microsoft.com/office/drawing/2014/main" id="{264FE145-6C1A-4C68-7017-6EAD6CA6B4C7}"/>
                </a:ext>
              </a:extLst>
            </p:cNvPr>
            <p:cNvSpPr/>
            <p:nvPr/>
          </p:nvSpPr>
          <p:spPr>
            <a:xfrm flipH="1">
              <a:off x="1244184" y="589679"/>
              <a:ext cx="521509" cy="424743"/>
            </a:xfrm>
            <a:prstGeom prst="flowChartDisplay">
              <a:avLst/>
            </a:prstGeom>
            <a:ln w="28575"/>
          </p:spPr>
          <p:style>
            <a:lnRef idx="2">
              <a:schemeClr val="accent6"/>
            </a:lnRef>
            <a:fillRef idx="1">
              <a:schemeClr val="lt1"/>
            </a:fillRef>
            <a:effectRef idx="0">
              <a:schemeClr val="accent6"/>
            </a:effectRef>
            <a:fontRef idx="minor">
              <a:schemeClr val="dk1"/>
            </a:fontRef>
          </p:style>
          <p:txBody>
            <a:bodyPr rtlCol="1" anchor="ctr"/>
            <a:lstStyle/>
            <a:p>
              <a:pPr algn="ctr"/>
              <a:endParaRPr lang="ar-EG"/>
            </a:p>
          </p:txBody>
        </p:sp>
        <p:sp>
          <p:nvSpPr>
            <p:cNvPr id="16" name="L-Shape 15">
              <a:extLst>
                <a:ext uri="{FF2B5EF4-FFF2-40B4-BE49-F238E27FC236}">
                  <a16:creationId xmlns:a16="http://schemas.microsoft.com/office/drawing/2014/main" id="{081510CE-463F-7915-624D-6B99B5525DB1}"/>
                </a:ext>
              </a:extLst>
            </p:cNvPr>
            <p:cNvSpPr/>
            <p:nvPr/>
          </p:nvSpPr>
          <p:spPr>
            <a:xfrm rot="1840447" flipH="1">
              <a:off x="1440452" y="649020"/>
              <a:ext cx="147173" cy="283164"/>
            </a:xfrm>
            <a:prstGeom prst="corner">
              <a:avLst>
                <a:gd name="adj1" fmla="val 35577"/>
                <a:gd name="adj2" fmla="val 34629"/>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grpSp>
    </p:spTree>
    <p:extLst>
      <p:ext uri="{BB962C8B-B14F-4D97-AF65-F5344CB8AC3E}">
        <p14:creationId xmlns:p14="http://schemas.microsoft.com/office/powerpoint/2010/main" val="23036166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2882338" y="-108699"/>
            <a:ext cx="6471139" cy="844062"/>
          </a:xfrm>
          <a:prstGeom prst="ellipseRibbon">
            <a:avLst>
              <a:gd name="adj1" fmla="val 26667"/>
              <a:gd name="adj2" fmla="val 75000"/>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صيانة المال العام ( تدريبات)</a:t>
            </a:r>
          </a:p>
        </p:txBody>
      </p:sp>
      <p:sp>
        <p:nvSpPr>
          <p:cNvPr id="8" name="TextBox 7">
            <a:extLst>
              <a:ext uri="{FF2B5EF4-FFF2-40B4-BE49-F238E27FC236}">
                <a16:creationId xmlns:a16="http://schemas.microsoft.com/office/drawing/2014/main" id="{B638CEA7-C8AC-A840-7ADF-ED6C287217AC}"/>
              </a:ext>
            </a:extLst>
          </p:cNvPr>
          <p:cNvSpPr txBox="1"/>
          <p:nvPr/>
        </p:nvSpPr>
        <p:spPr>
          <a:xfrm>
            <a:off x="1" y="996688"/>
            <a:ext cx="12088560" cy="781752"/>
          </a:xfrm>
          <a:prstGeom prst="rect">
            <a:avLst/>
          </a:prstGeom>
          <a:noFill/>
        </p:spPr>
        <p:txBody>
          <a:bodyPr wrap="square">
            <a:spAutoFit/>
          </a:bodyPr>
          <a:lstStyle/>
          <a:p>
            <a:pPr marL="0" marR="0" lvl="0" indent="0" algn="r" defTabSz="914400" rtl="1" eaLnBrk="1" fontAlgn="auto" latinLnBrk="0" hangingPunct="1">
              <a:lnSpc>
                <a:spcPct val="8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وقد حذر رسول الله </a:t>
            </a:r>
            <a:r>
              <a:rPr lang="ar-EG" sz="2800" b="1" dirty="0">
                <a:solidFill>
                  <a:srgbClr val="7030A0"/>
                </a:solidFill>
                <a:latin typeface="Times New Roman" panose="02020603050405020304" pitchFamily="18" charset="0"/>
                <a:ea typeface="Calibri" panose="020F0502020204030204" pitchFamily="34" charset="0"/>
                <a:cs typeface="Arial" panose="020B0604020202020204" pitchFamily="34" charset="0"/>
              </a:rPr>
              <a:t>( ص )</a:t>
            </a:r>
            <a:r>
              <a:rPr kumimoji="0" lang="ar-SA"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من التفريط في المال العام فقال: " إن رجالاً يتخوضون في مال الله بغير حق لهم النار يوم القيامة" ). </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6" name="TextBox 5">
            <a:extLst>
              <a:ext uri="{FF2B5EF4-FFF2-40B4-BE49-F238E27FC236}">
                <a16:creationId xmlns:a16="http://schemas.microsoft.com/office/drawing/2014/main" id="{F1325875-493F-83F0-84B0-BEEDE5429D12}"/>
              </a:ext>
            </a:extLst>
          </p:cNvPr>
          <p:cNvSpPr txBox="1"/>
          <p:nvPr/>
        </p:nvSpPr>
        <p:spPr>
          <a:xfrm>
            <a:off x="673620" y="1618850"/>
            <a:ext cx="11414941" cy="3890489"/>
          </a:xfrm>
          <a:prstGeom prst="rect">
            <a:avLst/>
          </a:prstGeom>
          <a:noFill/>
        </p:spPr>
        <p:txBody>
          <a:bodyPr wrap="square">
            <a:spAutoFit/>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هات: مرادف: (يتخوضون)،</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p>
          <a:p>
            <a:pPr marL="0" marR="0" lvl="0" indent="0" algn="r" defTabSz="914400" rtl="1" eaLnBrk="1" fontAlgn="auto" latinLnBrk="0" hangingPunct="1">
              <a:lnSpc>
                <a:spcPct val="150000"/>
              </a:lnSpc>
              <a:spcBef>
                <a:spcPts val="0"/>
              </a:spcBef>
              <a:spcAft>
                <a:spcPts val="0"/>
              </a:spcAft>
              <a:buClrTx/>
              <a:buSzTx/>
              <a:buFontTx/>
              <a:buNone/>
              <a:tabLst/>
              <a:defRPr/>
            </a:pPr>
            <a:r>
              <a:rPr lang="ar-EG" sz="28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ومضاد: (التفريط)</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p>
          <a:p>
            <a:pPr marL="0" marR="0" lvl="0" indent="0" algn="r" defTabSz="914400" rtl="1" eaLnBrk="1" fontAlgn="auto" latinLnBrk="0" hangingPunct="1">
              <a:lnSpc>
                <a:spcPct val="150000"/>
              </a:lnSpc>
              <a:spcBef>
                <a:spcPts val="0"/>
              </a:spcBef>
              <a:spcAft>
                <a:spcPts val="0"/>
              </a:spcAft>
              <a:buClrTx/>
              <a:buSzTx/>
              <a:buFontTx/>
              <a:buNone/>
              <a:tabLst/>
              <a:defRPr/>
            </a:pPr>
            <a:r>
              <a:rPr lang="ar-EG" sz="28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وجمع: (حق، يوم) </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a:t>
            </a:r>
          </a:p>
          <a:p>
            <a:pPr marL="0" marR="0" lvl="0" indent="0" algn="r" defTabSz="914400" rtl="1" eaLnBrk="1" fontAlgn="auto" latinLnBrk="0" hangingPunct="1">
              <a:lnSpc>
                <a:spcPct val="150000"/>
              </a:lnSpc>
              <a:spcBef>
                <a:spcPts val="0"/>
              </a:spcBef>
              <a:spcAft>
                <a:spcPts val="0"/>
              </a:spcAft>
              <a:buClrTx/>
              <a:buSzTx/>
              <a:buFontTx/>
              <a:buNone/>
              <a:tabLst/>
              <a:defRPr/>
            </a:pPr>
            <a:r>
              <a:rPr lang="ar-EG" sz="28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ومفرد: (رجالاً)</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a:t>
            </a:r>
            <a:endPar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ما واجبنا نحو المال العام؟ وماذا يحدث إذا حافظنا عليه ؟</a:t>
            </a:r>
            <a:endPar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50000"/>
              </a:lnSpc>
              <a:spcBef>
                <a:spcPts val="0"/>
              </a:spcBef>
              <a:spcAft>
                <a:spcPts val="0"/>
              </a:spcAft>
              <a:buClrTx/>
              <a:buSzTx/>
              <a:buFontTx/>
              <a:buNone/>
              <a:tabLst/>
              <a:defRPr/>
            </a:pPr>
            <a:endPar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78743718-CE26-812E-EF47-F4B039DF119F}"/>
              </a:ext>
            </a:extLst>
          </p:cNvPr>
          <p:cNvSpPr txBox="1"/>
          <p:nvPr/>
        </p:nvSpPr>
        <p:spPr>
          <a:xfrm>
            <a:off x="5587998" y="1778440"/>
            <a:ext cx="3170923" cy="437043"/>
          </a:xfrm>
          <a:prstGeom prst="rect">
            <a:avLst/>
          </a:prstGeom>
          <a:solidFill>
            <a:schemeClr val="accent6">
              <a:lumMod val="75000"/>
            </a:schemeClr>
          </a:solidFill>
        </p:spPr>
        <p:txBody>
          <a:bodyPr wrap="square">
            <a:spAutoFit/>
          </a:bodyPr>
          <a:lstStyle/>
          <a:p>
            <a:pPr lvl="0" algn="ctr" rtl="1">
              <a:lnSpc>
                <a:spcPct val="80000"/>
              </a:lnSpc>
              <a:defRPr/>
            </a:pPr>
            <a:r>
              <a:rPr lang="ar-EG" sz="2800" b="1" dirty="0">
                <a:solidFill>
                  <a:schemeClr val="bg1"/>
                </a:solidFill>
                <a:latin typeface="Times New Roman" panose="02020603050405020304" pitchFamily="18" charset="0"/>
                <a:ea typeface="Times New Roman" panose="02020603050405020304" pitchFamily="18" charset="0"/>
              </a:rPr>
              <a:t>يتصرفون بدون وعي</a:t>
            </a:r>
            <a:endParaRPr kumimoji="0" lang="en-US" sz="1600" b="0" i="0" u="none" strike="noStrike" kern="1200" cap="none" spc="0" normalizeH="0" baseline="0" noProof="0" dirty="0">
              <a:ln>
                <a:noFill/>
              </a:ln>
              <a:solidFill>
                <a:schemeClr val="bg1"/>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3" name="TextBox 2">
            <a:extLst>
              <a:ext uri="{FF2B5EF4-FFF2-40B4-BE49-F238E27FC236}">
                <a16:creationId xmlns:a16="http://schemas.microsoft.com/office/drawing/2014/main" id="{432CB0AE-1356-5A7D-8E96-E644A27C41BF}"/>
              </a:ext>
            </a:extLst>
          </p:cNvPr>
          <p:cNvSpPr txBox="1"/>
          <p:nvPr/>
        </p:nvSpPr>
        <p:spPr>
          <a:xfrm>
            <a:off x="5587998" y="2375073"/>
            <a:ext cx="3170923" cy="437043"/>
          </a:xfrm>
          <a:prstGeom prst="rect">
            <a:avLst/>
          </a:prstGeom>
          <a:solidFill>
            <a:schemeClr val="accent6">
              <a:lumMod val="75000"/>
            </a:schemeClr>
          </a:solidFill>
        </p:spPr>
        <p:txBody>
          <a:bodyPr wrap="square">
            <a:spAutoFit/>
          </a:bodyPr>
          <a:lstStyle/>
          <a:p>
            <a:pPr lvl="0" algn="ctr" rtl="1">
              <a:lnSpc>
                <a:spcPct val="80000"/>
              </a:lnSpc>
              <a:defRPr/>
            </a:pPr>
            <a:r>
              <a:rPr lang="ar-EG" sz="2800" b="1" dirty="0">
                <a:solidFill>
                  <a:schemeClr val="bg1"/>
                </a:solidFill>
                <a:latin typeface="Times New Roman" panose="02020603050405020304" pitchFamily="18" charset="0"/>
                <a:ea typeface="Times New Roman" panose="02020603050405020304" pitchFamily="18" charset="0"/>
              </a:rPr>
              <a:t>الإهمال </a:t>
            </a:r>
            <a:endParaRPr kumimoji="0" lang="en-US" sz="1600" b="0" i="0" u="none" strike="noStrike" kern="1200" cap="none" spc="0" normalizeH="0" baseline="0" noProof="0" dirty="0">
              <a:ln>
                <a:noFill/>
              </a:ln>
              <a:solidFill>
                <a:schemeClr val="bg1"/>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4" name="TextBox 3">
            <a:extLst>
              <a:ext uri="{FF2B5EF4-FFF2-40B4-BE49-F238E27FC236}">
                <a16:creationId xmlns:a16="http://schemas.microsoft.com/office/drawing/2014/main" id="{69E5A14A-AB12-3535-4040-25A2774ECEB4}"/>
              </a:ext>
            </a:extLst>
          </p:cNvPr>
          <p:cNvSpPr txBox="1"/>
          <p:nvPr/>
        </p:nvSpPr>
        <p:spPr>
          <a:xfrm>
            <a:off x="5587998" y="3039814"/>
            <a:ext cx="3170923" cy="437043"/>
          </a:xfrm>
          <a:prstGeom prst="rect">
            <a:avLst/>
          </a:prstGeom>
          <a:solidFill>
            <a:schemeClr val="accent6">
              <a:lumMod val="75000"/>
            </a:schemeClr>
          </a:solidFill>
        </p:spPr>
        <p:txBody>
          <a:bodyPr wrap="square">
            <a:spAutoFit/>
          </a:bodyPr>
          <a:lstStyle/>
          <a:p>
            <a:pPr lvl="0" algn="ctr" rtl="1">
              <a:lnSpc>
                <a:spcPct val="80000"/>
              </a:lnSpc>
              <a:defRPr/>
            </a:pPr>
            <a:r>
              <a:rPr lang="ar-EG" sz="2800" b="1" dirty="0">
                <a:solidFill>
                  <a:schemeClr val="bg1"/>
                </a:solidFill>
                <a:latin typeface="Times New Roman" panose="02020603050405020304" pitchFamily="18" charset="0"/>
                <a:ea typeface="Times New Roman" panose="02020603050405020304" pitchFamily="18" charset="0"/>
              </a:rPr>
              <a:t>حقوق – أيام  </a:t>
            </a:r>
            <a:endParaRPr kumimoji="0" lang="en-US" sz="1600" b="0" i="0" u="none" strike="noStrike" kern="1200" cap="none" spc="0" normalizeH="0" baseline="0" noProof="0" dirty="0">
              <a:ln>
                <a:noFill/>
              </a:ln>
              <a:solidFill>
                <a:schemeClr val="bg1"/>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TextBox 4">
            <a:extLst>
              <a:ext uri="{FF2B5EF4-FFF2-40B4-BE49-F238E27FC236}">
                <a16:creationId xmlns:a16="http://schemas.microsoft.com/office/drawing/2014/main" id="{77C45955-AFAD-2D53-EF54-34930048064A}"/>
              </a:ext>
            </a:extLst>
          </p:cNvPr>
          <p:cNvSpPr txBox="1"/>
          <p:nvPr/>
        </p:nvSpPr>
        <p:spPr>
          <a:xfrm>
            <a:off x="5587998" y="3661976"/>
            <a:ext cx="3170923" cy="437043"/>
          </a:xfrm>
          <a:prstGeom prst="rect">
            <a:avLst/>
          </a:prstGeom>
          <a:solidFill>
            <a:schemeClr val="accent6">
              <a:lumMod val="75000"/>
            </a:schemeClr>
          </a:solidFill>
        </p:spPr>
        <p:txBody>
          <a:bodyPr wrap="square">
            <a:spAutoFit/>
          </a:bodyPr>
          <a:lstStyle/>
          <a:p>
            <a:pPr lvl="0" algn="ctr" rtl="1">
              <a:lnSpc>
                <a:spcPct val="80000"/>
              </a:lnSpc>
              <a:defRPr/>
            </a:pPr>
            <a:r>
              <a:rPr lang="ar-EG" sz="2800" b="1" dirty="0">
                <a:solidFill>
                  <a:schemeClr val="bg1"/>
                </a:solidFill>
                <a:latin typeface="Times New Roman" panose="02020603050405020304" pitchFamily="18" charset="0"/>
                <a:ea typeface="Times New Roman" panose="02020603050405020304" pitchFamily="18" charset="0"/>
              </a:rPr>
              <a:t>رجل</a:t>
            </a:r>
            <a:endParaRPr kumimoji="0" lang="en-US" sz="1600" b="0" i="0" u="none" strike="noStrike" kern="1200" cap="none" spc="0" normalizeH="0" baseline="0" noProof="0" dirty="0">
              <a:ln>
                <a:noFill/>
              </a:ln>
              <a:solidFill>
                <a:schemeClr val="bg1"/>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7" name="TextBox 6">
            <a:extLst>
              <a:ext uri="{FF2B5EF4-FFF2-40B4-BE49-F238E27FC236}">
                <a16:creationId xmlns:a16="http://schemas.microsoft.com/office/drawing/2014/main" id="{54D38C37-E4C3-D320-88D6-CF11D3905011}"/>
              </a:ext>
            </a:extLst>
          </p:cNvPr>
          <p:cNvSpPr txBox="1"/>
          <p:nvPr/>
        </p:nvSpPr>
        <p:spPr>
          <a:xfrm>
            <a:off x="45777" y="4721181"/>
            <a:ext cx="12100445" cy="954107"/>
          </a:xfrm>
          <a:prstGeom prst="rect">
            <a:avLst/>
          </a:prstGeom>
          <a:noFill/>
        </p:spPr>
        <p:txBody>
          <a:bodyPr wrap="square">
            <a:spAutoFit/>
          </a:bodyPr>
          <a:lstStyle/>
          <a:p>
            <a:pPr algn="r" rtl="1"/>
            <a:r>
              <a:rPr lang="ar-SA" sz="2800" b="1" dirty="0">
                <a:solidFill>
                  <a:srgbClr val="000000"/>
                </a:solidFill>
                <a:latin typeface="Times New Roman" panose="02020603050405020304" pitchFamily="18" charset="0"/>
                <a:ea typeface="Calibri" panose="020F0502020204030204" pitchFamily="34" charset="0"/>
              </a:rPr>
              <a:t>يجب علينا أن </a:t>
            </a:r>
            <a:r>
              <a:rPr lang="ar-SA" sz="2800" b="1" dirty="0" err="1">
                <a:solidFill>
                  <a:srgbClr val="000000"/>
                </a:solidFill>
                <a:latin typeface="Times New Roman" panose="02020603050405020304" pitchFamily="18" charset="0"/>
                <a:ea typeface="Calibri" panose="020F0502020204030204" pitchFamily="34" charset="0"/>
              </a:rPr>
              <a:t>نرعا</a:t>
            </a:r>
            <a:r>
              <a:rPr lang="ar-EG" sz="2800" b="1" dirty="0">
                <a:solidFill>
                  <a:srgbClr val="000000"/>
                </a:solidFill>
                <a:latin typeface="Times New Roman" panose="02020603050405020304" pitchFamily="18" charset="0"/>
                <a:ea typeface="Calibri" panose="020F0502020204030204" pitchFamily="34" charset="0"/>
              </a:rPr>
              <a:t>ه</a:t>
            </a:r>
            <a:r>
              <a:rPr lang="ar-SA" sz="2800" b="1" dirty="0">
                <a:solidFill>
                  <a:srgbClr val="000000"/>
                </a:solidFill>
                <a:latin typeface="Times New Roman" panose="02020603050405020304" pitchFamily="18" charset="0"/>
                <a:ea typeface="Calibri" panose="020F0502020204030204" pitchFamily="34" charset="0"/>
              </a:rPr>
              <a:t>، ونحافظ عليه.</a:t>
            </a:r>
            <a:endParaRPr lang="ar-EG" sz="2800" b="1" dirty="0">
              <a:solidFill>
                <a:srgbClr val="000000"/>
              </a:solidFill>
              <a:latin typeface="Times New Roman" panose="02020603050405020304" pitchFamily="18" charset="0"/>
              <a:ea typeface="Calibri" panose="020F0502020204030204" pitchFamily="34" charset="0"/>
            </a:endParaRPr>
          </a:p>
          <a:p>
            <a:pPr algn="r" rtl="1"/>
            <a:r>
              <a:rPr lang="ar-SA" sz="2800" b="1" dirty="0">
                <a:solidFill>
                  <a:srgbClr val="000000"/>
                </a:solidFill>
                <a:latin typeface="Times New Roman" panose="02020603050405020304" pitchFamily="18" charset="0"/>
                <a:ea typeface="Calibri" panose="020F0502020204030204" pitchFamily="34" charset="0"/>
              </a:rPr>
              <a:t>*</a:t>
            </a:r>
            <a:r>
              <a:rPr lang="ar-SA" sz="2800" b="1" dirty="0" err="1">
                <a:solidFill>
                  <a:srgbClr val="000000"/>
                </a:solidFill>
                <a:latin typeface="Times New Roman" panose="02020603050405020304" pitchFamily="18" charset="0"/>
                <a:ea typeface="Calibri" panose="020F0502020204030204" pitchFamily="34" charset="0"/>
              </a:rPr>
              <a:t>استط</a:t>
            </a:r>
            <a:r>
              <a:rPr lang="ar-EG" sz="2800" b="1" dirty="0">
                <a:solidFill>
                  <a:srgbClr val="000000"/>
                </a:solidFill>
                <a:latin typeface="Times New Roman" panose="02020603050405020304" pitchFamily="18" charset="0"/>
                <a:ea typeface="Calibri" panose="020F0502020204030204" pitchFamily="34" charset="0"/>
              </a:rPr>
              <a:t>عنا</a:t>
            </a:r>
            <a:r>
              <a:rPr lang="ar-SA" sz="2800" b="1" dirty="0">
                <a:solidFill>
                  <a:srgbClr val="000000"/>
                </a:solidFill>
                <a:latin typeface="Times New Roman" panose="02020603050405020304" pitchFamily="18" charset="0"/>
                <a:ea typeface="Calibri" panose="020F0502020204030204" pitchFamily="34" charset="0"/>
              </a:rPr>
              <a:t> أن </a:t>
            </a:r>
            <a:r>
              <a:rPr lang="ar-EG" sz="2800" b="1" dirty="0">
                <a:solidFill>
                  <a:srgbClr val="000000"/>
                </a:solidFill>
                <a:latin typeface="Times New Roman" panose="02020603050405020304" pitchFamily="18" charset="0"/>
                <a:ea typeface="Calibri" panose="020F0502020204030204" pitchFamily="34" charset="0"/>
              </a:rPr>
              <a:t>ن</a:t>
            </a:r>
            <a:r>
              <a:rPr lang="ar-SA" sz="2800" b="1" dirty="0">
                <a:solidFill>
                  <a:srgbClr val="000000"/>
                </a:solidFill>
                <a:latin typeface="Times New Roman" panose="02020603050405020304" pitchFamily="18" charset="0"/>
                <a:ea typeface="Calibri" panose="020F0502020204030204" pitchFamily="34" charset="0"/>
              </a:rPr>
              <a:t>نتفع به إلى أقصى حد ممكن ؛ مما ي</a:t>
            </a:r>
            <a:r>
              <a:rPr lang="ar-EG" sz="2800" b="1" dirty="0">
                <a:solidFill>
                  <a:srgbClr val="000000"/>
                </a:solidFill>
                <a:latin typeface="Times New Roman" panose="02020603050405020304" pitchFamily="18" charset="0"/>
                <a:ea typeface="Calibri" panose="020F0502020204030204" pitchFamily="34" charset="0"/>
              </a:rPr>
              <a:t>ساعدنا</a:t>
            </a:r>
            <a:r>
              <a:rPr lang="ar-SA" sz="2800" b="1" dirty="0">
                <a:solidFill>
                  <a:srgbClr val="000000"/>
                </a:solidFill>
                <a:latin typeface="Times New Roman" panose="02020603050405020304" pitchFamily="18" charset="0"/>
                <a:ea typeface="Calibri" panose="020F0502020204030204" pitchFamily="34" charset="0"/>
              </a:rPr>
              <a:t> على تحقيق التنمية في جميع المجالات.</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31011747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Effect transition="in" filter="fade">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fltVal val="0"/>
                                          </p:val>
                                        </p:tav>
                                        <p:tav tm="100000">
                                          <p:val>
                                            <p:strVal val="#ppt_w"/>
                                          </p:val>
                                        </p:tav>
                                      </p:tavLst>
                                    </p:anim>
                                    <p:anim calcmode="lin" valueType="num">
                                      <p:cBhvr>
                                        <p:cTn id="36" dur="500" fill="hold"/>
                                        <p:tgtEl>
                                          <p:spTgt spid="7"/>
                                        </p:tgtEl>
                                        <p:attrNameLst>
                                          <p:attrName>ppt_h</p:attrName>
                                        </p:attrNameLst>
                                      </p:cBhvr>
                                      <p:tavLst>
                                        <p:tav tm="0">
                                          <p:val>
                                            <p:fltVal val="0"/>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 grpId="0" animBg="1"/>
      <p:bldP spid="4" grpId="0" animBg="1"/>
      <p:bldP spid="5" grpId="0" animBg="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2882338" y="-108699"/>
            <a:ext cx="6471139" cy="844062"/>
          </a:xfrm>
          <a:prstGeom prst="ellipseRibbon">
            <a:avLst>
              <a:gd name="adj1" fmla="val 26667"/>
              <a:gd name="adj2" fmla="val 75000"/>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صيانة المال العام ( تدريبات)</a:t>
            </a:r>
          </a:p>
        </p:txBody>
      </p:sp>
      <p:sp>
        <p:nvSpPr>
          <p:cNvPr id="8" name="TextBox 7">
            <a:extLst>
              <a:ext uri="{FF2B5EF4-FFF2-40B4-BE49-F238E27FC236}">
                <a16:creationId xmlns:a16="http://schemas.microsoft.com/office/drawing/2014/main" id="{B638CEA7-C8AC-A840-7ADF-ED6C287217AC}"/>
              </a:ext>
            </a:extLst>
          </p:cNvPr>
          <p:cNvSpPr txBox="1"/>
          <p:nvPr/>
        </p:nvSpPr>
        <p:spPr>
          <a:xfrm>
            <a:off x="11885" y="926904"/>
            <a:ext cx="12088560" cy="781752"/>
          </a:xfrm>
          <a:prstGeom prst="rect">
            <a:avLst/>
          </a:prstGeom>
          <a:noFill/>
        </p:spPr>
        <p:txBody>
          <a:bodyPr wrap="square">
            <a:spAutoFit/>
          </a:bodyPr>
          <a:lstStyle/>
          <a:p>
            <a:pPr marL="0" marR="0" lvl="0" indent="0" algn="r" defTabSz="914400" rtl="1" eaLnBrk="1" fontAlgn="auto" latinLnBrk="0" hangingPunct="1">
              <a:lnSpc>
                <a:spcPct val="8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وقد حذر رسول الله </a:t>
            </a:r>
            <a:r>
              <a:rPr lang="ar-EG" sz="2800" b="1" dirty="0">
                <a:solidFill>
                  <a:srgbClr val="7030A0"/>
                </a:solidFill>
                <a:latin typeface="Times New Roman" panose="02020603050405020304" pitchFamily="18" charset="0"/>
                <a:ea typeface="Calibri" panose="020F0502020204030204" pitchFamily="34" charset="0"/>
                <a:cs typeface="Arial" panose="020B0604020202020204" pitchFamily="34" charset="0"/>
              </a:rPr>
              <a:t>( ص )</a:t>
            </a:r>
            <a:r>
              <a:rPr kumimoji="0" lang="ar-SA"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من التفريط في المال العام فقال: " إن رجالاً يتخوضون في مال الله بغير حق لهم النار يوم القيامة" ). </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6" name="TextBox 5">
            <a:extLst>
              <a:ext uri="{FF2B5EF4-FFF2-40B4-BE49-F238E27FC236}">
                <a16:creationId xmlns:a16="http://schemas.microsoft.com/office/drawing/2014/main" id="{F1325875-493F-83F0-84B0-BEEDE5429D12}"/>
              </a:ext>
            </a:extLst>
          </p:cNvPr>
          <p:cNvSpPr txBox="1"/>
          <p:nvPr/>
        </p:nvSpPr>
        <p:spPr>
          <a:xfrm>
            <a:off x="685504" y="1557244"/>
            <a:ext cx="11414941" cy="4536819"/>
          </a:xfrm>
          <a:prstGeom prst="rect">
            <a:avLst/>
          </a:prstGeom>
          <a:noFill/>
        </p:spPr>
        <p:txBody>
          <a:bodyPr wrap="square">
            <a:spAutoFit/>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وضح الفرق بين الاستيلاء على المال العام والتفريط فيه.</a:t>
            </a:r>
            <a:endPar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50000"/>
              </a:lnSpc>
              <a:spcBef>
                <a:spcPts val="0"/>
              </a:spcBef>
              <a:spcAft>
                <a:spcPts val="0"/>
              </a:spcAft>
              <a:buClrTx/>
              <a:buSzTx/>
              <a:buFontTx/>
              <a:buNone/>
              <a:tabLst/>
              <a:defRPr/>
            </a:pPr>
            <a:endPar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اذكر بعض الأمثلة للمال العام .</a:t>
            </a:r>
            <a:endPar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50000"/>
              </a:lnSpc>
              <a:spcBef>
                <a:spcPts val="0"/>
              </a:spcBef>
              <a:spcAft>
                <a:spcPts val="0"/>
              </a:spcAft>
              <a:buClrTx/>
              <a:buSzTx/>
              <a:buFontTx/>
              <a:buNone/>
              <a:tabLst/>
              <a:defRPr/>
            </a:pPr>
            <a:endPar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اذكر مثالاً للمحافظة على المال العام عند سلفنا الصالح.</a:t>
            </a:r>
            <a:endPar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50000"/>
              </a:lnSpc>
              <a:spcBef>
                <a:spcPts val="0"/>
              </a:spcBef>
              <a:spcAft>
                <a:spcPts val="0"/>
              </a:spcAft>
              <a:buClrTx/>
              <a:buSzTx/>
              <a:buFontTx/>
              <a:buNone/>
              <a:tabLst/>
              <a:defRPr/>
            </a:pPr>
            <a:endPar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علل: الحفاظ على المال العام واجب تمليه العقيدة.</a:t>
            </a:r>
          </a:p>
        </p:txBody>
      </p:sp>
      <p:sp>
        <p:nvSpPr>
          <p:cNvPr id="7" name="TextBox 6">
            <a:extLst>
              <a:ext uri="{FF2B5EF4-FFF2-40B4-BE49-F238E27FC236}">
                <a16:creationId xmlns:a16="http://schemas.microsoft.com/office/drawing/2014/main" id="{54D38C37-E4C3-D320-88D6-CF11D3905011}"/>
              </a:ext>
            </a:extLst>
          </p:cNvPr>
          <p:cNvSpPr txBox="1"/>
          <p:nvPr/>
        </p:nvSpPr>
        <p:spPr>
          <a:xfrm>
            <a:off x="11885" y="4773593"/>
            <a:ext cx="12100445" cy="781752"/>
          </a:xfrm>
          <a:prstGeom prst="rect">
            <a:avLst/>
          </a:prstGeom>
          <a:noFill/>
        </p:spPr>
        <p:txBody>
          <a:bodyPr wrap="square">
            <a:spAutoFit/>
          </a:bodyPr>
          <a:lstStyle/>
          <a:p>
            <a:pPr algn="r" rtl="1">
              <a:lnSpc>
                <a:spcPct val="80000"/>
              </a:lnSpc>
            </a:pPr>
            <a:r>
              <a:rPr lang="ar-SA" sz="2800" b="1" dirty="0">
                <a:solidFill>
                  <a:srgbClr val="000000"/>
                </a:solidFill>
                <a:latin typeface="Times New Roman" panose="02020603050405020304" pitchFamily="18" charset="0"/>
                <a:ea typeface="Calibri" panose="020F0502020204030204" pitchFamily="34" charset="0"/>
              </a:rPr>
              <a:t>*كان أمير المؤمنين عمر بن عبدالعزيز إذا انشغل بأمر من أمور المسلمين أشعل شمعة من بيت مال المسلمين، وإذا انصرف إلى شئونه الخاصة أطفأها، وأشعل شمعة من ماله الخاص</a:t>
            </a:r>
            <a:endParaRPr lang="en-US" sz="2800" b="1" dirty="0">
              <a:solidFill>
                <a:srgbClr val="002060"/>
              </a:solidFill>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TextBox 8">
            <a:extLst>
              <a:ext uri="{FF2B5EF4-FFF2-40B4-BE49-F238E27FC236}">
                <a16:creationId xmlns:a16="http://schemas.microsoft.com/office/drawing/2014/main" id="{3CD9CF18-16D2-48CC-2B10-AD833D7BF27C}"/>
              </a:ext>
            </a:extLst>
          </p:cNvPr>
          <p:cNvSpPr txBox="1"/>
          <p:nvPr/>
        </p:nvSpPr>
        <p:spPr>
          <a:xfrm>
            <a:off x="171936" y="2134297"/>
            <a:ext cx="11756571" cy="954107"/>
          </a:xfrm>
          <a:prstGeom prst="rect">
            <a:avLst/>
          </a:prstGeom>
          <a:noFill/>
        </p:spPr>
        <p:txBody>
          <a:bodyPr wrap="square">
            <a:spAutoFit/>
          </a:bodyPr>
          <a:lstStyle/>
          <a:p>
            <a:pPr algn="r" rtl="1"/>
            <a:r>
              <a:rPr lang="ar-SA" sz="2800" b="1" dirty="0">
                <a:solidFill>
                  <a:srgbClr val="000000"/>
                </a:solidFill>
                <a:latin typeface="Times New Roman" panose="02020603050405020304" pitchFamily="18" charset="0"/>
                <a:ea typeface="Calibri" panose="020F0502020204030204" pitchFamily="34" charset="0"/>
              </a:rPr>
              <a:t>*الاستيلاء على المال العام يعني أخذه قهرا وسلبه.</a:t>
            </a:r>
            <a:endParaRPr lang="ar-EG" sz="2800" b="1" dirty="0">
              <a:solidFill>
                <a:srgbClr val="000000"/>
              </a:solidFill>
              <a:latin typeface="Times New Roman" panose="02020603050405020304" pitchFamily="18" charset="0"/>
              <a:ea typeface="Calibri" panose="020F0502020204030204" pitchFamily="34" charset="0"/>
            </a:endParaRPr>
          </a:p>
          <a:p>
            <a:pPr algn="r" rtl="1"/>
            <a:r>
              <a:rPr lang="ar-SA" sz="2800" b="1" dirty="0">
                <a:solidFill>
                  <a:srgbClr val="000000"/>
                </a:solidFill>
                <a:latin typeface="Times New Roman" panose="02020603050405020304" pitchFamily="18" charset="0"/>
                <a:ea typeface="Calibri" panose="020F0502020204030204" pitchFamily="34" charset="0"/>
              </a:rPr>
              <a:t> التفريط فيه يعني تضييعه ، وعدم الحفاظ عليه.</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0" name="TextBox 9">
            <a:extLst>
              <a:ext uri="{FF2B5EF4-FFF2-40B4-BE49-F238E27FC236}">
                <a16:creationId xmlns:a16="http://schemas.microsoft.com/office/drawing/2014/main" id="{81B8C1CB-7F97-EC6A-A044-588E701A8FB7}"/>
              </a:ext>
            </a:extLst>
          </p:cNvPr>
          <p:cNvSpPr txBox="1"/>
          <p:nvPr/>
        </p:nvSpPr>
        <p:spPr>
          <a:xfrm>
            <a:off x="217714" y="3507987"/>
            <a:ext cx="11756571" cy="523220"/>
          </a:xfrm>
          <a:prstGeom prst="rect">
            <a:avLst/>
          </a:prstGeom>
          <a:noFill/>
        </p:spPr>
        <p:txBody>
          <a:bodyPr wrap="square">
            <a:spAutoFit/>
          </a:bodyPr>
          <a:lstStyle/>
          <a:p>
            <a:pPr algn="r" rtl="1"/>
            <a:r>
              <a:rPr lang="ar-SA" sz="2800" b="1" dirty="0">
                <a:solidFill>
                  <a:srgbClr val="000000"/>
                </a:solidFill>
                <a:latin typeface="Times New Roman" panose="02020603050405020304" pitchFamily="18" charset="0"/>
                <a:ea typeface="Calibri" panose="020F0502020204030204" pitchFamily="34" charset="0"/>
              </a:rPr>
              <a:t>مثل : المباني الحكومية وأثاثها، والمدارس، والحدائق العامة.</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2" name="TextBox 11">
            <a:extLst>
              <a:ext uri="{FF2B5EF4-FFF2-40B4-BE49-F238E27FC236}">
                <a16:creationId xmlns:a16="http://schemas.microsoft.com/office/drawing/2014/main" id="{256279E8-E1FC-F54E-A6DF-24C6009686A5}"/>
              </a:ext>
            </a:extLst>
          </p:cNvPr>
          <p:cNvSpPr txBox="1"/>
          <p:nvPr/>
        </p:nvSpPr>
        <p:spPr>
          <a:xfrm>
            <a:off x="-2" y="6012719"/>
            <a:ext cx="12100445" cy="523220"/>
          </a:xfrm>
          <a:prstGeom prst="rect">
            <a:avLst/>
          </a:prstGeom>
          <a:noFill/>
        </p:spPr>
        <p:txBody>
          <a:bodyPr wrap="square">
            <a:spAutoFit/>
          </a:bodyPr>
          <a:lstStyle/>
          <a:p>
            <a:pPr algn="r" rtl="1"/>
            <a:r>
              <a:rPr lang="ar-SA" sz="2800" b="1" dirty="0">
                <a:solidFill>
                  <a:srgbClr val="000000"/>
                </a:solidFill>
                <a:latin typeface="Times New Roman" panose="02020603050405020304" pitchFamily="18" charset="0"/>
                <a:ea typeface="Calibri" panose="020F0502020204030204" pitchFamily="34" charset="0"/>
              </a:rPr>
              <a:t> لأن ديننا يملى ذلك علينا، كما بين الرسول </a:t>
            </a:r>
            <a:r>
              <a:rPr lang="ar-SA" sz="2800" b="1" dirty="0">
                <a:solidFill>
                  <a:srgbClr val="000000"/>
                </a:solidFill>
                <a:latin typeface="Times New Roman" panose="02020603050405020304" pitchFamily="18" charset="0"/>
                <a:ea typeface="Calibri" panose="020F0502020204030204" pitchFamily="34" charset="0"/>
                <a:cs typeface="Sakkal Majalla" panose="02000000000000000000" pitchFamily="2" charset="-78"/>
              </a:rPr>
              <a:t>ﷺ</a:t>
            </a:r>
            <a:r>
              <a:rPr lang="ar-SA" sz="2800" b="1" dirty="0">
                <a:solidFill>
                  <a:srgbClr val="000000"/>
                </a:solidFill>
                <a:latin typeface="Times New Roman" panose="02020603050405020304" pitchFamily="18" charset="0"/>
                <a:ea typeface="Calibri" panose="020F0502020204030204" pitchFamily="34" charset="0"/>
              </a:rPr>
              <a:t>)في حديثه الشريف. </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7157361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2882338" y="-108699"/>
            <a:ext cx="6471139" cy="844062"/>
          </a:xfrm>
          <a:prstGeom prst="ellipseRibbon">
            <a:avLst>
              <a:gd name="adj1" fmla="val 26667"/>
              <a:gd name="adj2" fmla="val 75000"/>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صيانة المال العام ( تدريبات)</a:t>
            </a:r>
          </a:p>
        </p:txBody>
      </p:sp>
      <p:sp>
        <p:nvSpPr>
          <p:cNvPr id="8" name="TextBox 7">
            <a:extLst>
              <a:ext uri="{FF2B5EF4-FFF2-40B4-BE49-F238E27FC236}">
                <a16:creationId xmlns:a16="http://schemas.microsoft.com/office/drawing/2014/main" id="{B638CEA7-C8AC-A840-7ADF-ED6C287217AC}"/>
              </a:ext>
            </a:extLst>
          </p:cNvPr>
          <p:cNvSpPr txBox="1"/>
          <p:nvPr/>
        </p:nvSpPr>
        <p:spPr>
          <a:xfrm>
            <a:off x="1" y="996688"/>
            <a:ext cx="12088560" cy="1384995"/>
          </a:xfrm>
          <a:prstGeom prst="rect">
            <a:avLst/>
          </a:prstGeom>
          <a:noFill/>
        </p:spPr>
        <p:txBody>
          <a:bodyPr wrap="square">
            <a:spAutoFit/>
          </a:bodyPr>
          <a:lstStyle/>
          <a:p>
            <a:pPr marL="0" marR="0" lvl="0" indent="0" algn="r" defTabSz="914400" rtl="1" eaLnBrk="1" fontAlgn="auto" latinLnBrk="0" hangingPunct="1">
              <a:spcBef>
                <a:spcPts val="0"/>
              </a:spcBef>
              <a:spcAft>
                <a:spcPts val="0"/>
              </a:spcAft>
              <a:buClrTx/>
              <a:buSzTx/>
              <a:buFontTx/>
              <a:buNone/>
              <a:tabLst/>
              <a:defRPr/>
            </a:pPr>
            <a:r>
              <a:rPr kumimoji="0" lang="ar-SA"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 ولقد وعي سلفنا الصالح خطورة التفريط في المال العام فهذا أمير المؤمنين عمر بن عبد العزيز (</a:t>
            </a:r>
            <a:r>
              <a:rPr kumimoji="0" lang="ar-EG"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رضي الله عنه </a:t>
            </a:r>
            <a:r>
              <a:rPr kumimoji="0" lang="ar-SA"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 كان إذا انشغل في ليله من أمور المسلمين أضاء شمعة من بيت المسلمين فإذا انصرف في شئونه الخاصة أطفأها وأضاء شمعة من ماله الخاص رغبة منه في الحرص علي مال رعيته ).</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6" name="TextBox 5">
            <a:extLst>
              <a:ext uri="{FF2B5EF4-FFF2-40B4-BE49-F238E27FC236}">
                <a16:creationId xmlns:a16="http://schemas.microsoft.com/office/drawing/2014/main" id="{F1325875-493F-83F0-84B0-BEEDE5429D12}"/>
              </a:ext>
            </a:extLst>
          </p:cNvPr>
          <p:cNvSpPr txBox="1"/>
          <p:nvPr/>
        </p:nvSpPr>
        <p:spPr>
          <a:xfrm>
            <a:off x="673620" y="2349403"/>
            <a:ext cx="11414941" cy="3244158"/>
          </a:xfrm>
          <a:prstGeom prst="rect">
            <a:avLst/>
          </a:prstGeom>
          <a:noFill/>
        </p:spPr>
        <p:txBody>
          <a:bodyPr wrap="square">
            <a:spAutoFit/>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(أ) هات: مرادف (أشعل)</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 .......................</a:t>
            </a:r>
          </a:p>
          <a:p>
            <a:pPr marL="0" marR="0" lvl="0" indent="0" algn="r" defTabSz="914400" rtl="1" eaLnBrk="1" fontAlgn="auto" latinLnBrk="0" hangingPunct="1">
              <a:lnSpc>
                <a:spcPct val="150000"/>
              </a:lnSpc>
              <a:spcBef>
                <a:spcPts val="0"/>
              </a:spcBef>
              <a:spcAft>
                <a:spcPts val="0"/>
              </a:spcAft>
              <a:buClrTx/>
              <a:buSzTx/>
              <a:buFontTx/>
              <a:buNone/>
              <a:tabLst/>
              <a:defRPr/>
            </a:pPr>
            <a:r>
              <a:rPr lang="ar-EG" sz="28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ومضاد (رغبة في ، الحرص)</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endPar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50000"/>
              </a:lnSpc>
              <a:spcBef>
                <a:spcPts val="0"/>
              </a:spcBef>
              <a:spcAft>
                <a:spcPts val="0"/>
              </a:spcAft>
              <a:buClrTx/>
              <a:buSzTx/>
              <a:buFontTx/>
              <a:buNone/>
              <a:tabLst/>
              <a:defRPr/>
            </a:pPr>
            <a:r>
              <a:rPr lang="ar-EG" sz="28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وجمع (رعية)، ومفرد (شئون)</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a:t>
            </a:r>
            <a:endPar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(ب) ماذا تفهم من تصرف عمر بن عبد العزيز </a:t>
            </a:r>
            <a:r>
              <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رضي الله عنه )</a:t>
            </a: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a:t>
            </a:r>
            <a:endPar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50000"/>
              </a:lnSpc>
              <a:spcBef>
                <a:spcPts val="0"/>
              </a:spcBef>
              <a:spcAft>
                <a:spcPts val="0"/>
              </a:spcAft>
              <a:buClrTx/>
              <a:buSzTx/>
              <a:buFontTx/>
              <a:buNone/>
              <a:tabLst/>
              <a:defRPr/>
            </a:pPr>
            <a:endPar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78743718-CE26-812E-EF47-F4B039DF119F}"/>
              </a:ext>
            </a:extLst>
          </p:cNvPr>
          <p:cNvSpPr txBox="1"/>
          <p:nvPr/>
        </p:nvSpPr>
        <p:spPr>
          <a:xfrm>
            <a:off x="5329238" y="4997037"/>
            <a:ext cx="6408439" cy="437043"/>
          </a:xfrm>
          <a:prstGeom prst="rect">
            <a:avLst/>
          </a:prstGeom>
          <a:noFill/>
        </p:spPr>
        <p:txBody>
          <a:bodyPr wrap="square">
            <a:spAutoFit/>
          </a:bodyPr>
          <a:lstStyle/>
          <a:p>
            <a:pPr marL="0" marR="0" lvl="0" indent="0" algn="just" defTabSz="914400" rtl="1" eaLnBrk="1" fontAlgn="auto" latinLnBrk="0" hangingPunct="1">
              <a:lnSpc>
                <a:spcPct val="8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حرصه على الحفاظ على المال العام ومال رعيته</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3" name="TextBox 2">
            <a:extLst>
              <a:ext uri="{FF2B5EF4-FFF2-40B4-BE49-F238E27FC236}">
                <a16:creationId xmlns:a16="http://schemas.microsoft.com/office/drawing/2014/main" id="{62D8E92D-23D9-7871-E642-FA100045E880}"/>
              </a:ext>
            </a:extLst>
          </p:cNvPr>
          <p:cNvSpPr txBox="1"/>
          <p:nvPr/>
        </p:nvSpPr>
        <p:spPr>
          <a:xfrm>
            <a:off x="5616575" y="2462085"/>
            <a:ext cx="2470152" cy="437043"/>
          </a:xfrm>
          <a:prstGeom prst="rect">
            <a:avLst/>
          </a:prstGeom>
          <a:solidFill>
            <a:schemeClr val="accent6">
              <a:lumMod val="75000"/>
            </a:schemeClr>
          </a:solidFill>
        </p:spPr>
        <p:txBody>
          <a:bodyPr wrap="square">
            <a:spAutoFit/>
          </a:bodyPr>
          <a:lstStyle/>
          <a:p>
            <a:pPr lvl="0" algn="ctr" rtl="1">
              <a:lnSpc>
                <a:spcPct val="80000"/>
              </a:lnSpc>
              <a:defRPr/>
            </a:pPr>
            <a:r>
              <a:rPr lang="ar-EG" sz="2800" b="1" dirty="0">
                <a:solidFill>
                  <a:schemeClr val="bg1"/>
                </a:solidFill>
                <a:latin typeface="Times New Roman" panose="02020603050405020304" pitchFamily="18" charset="0"/>
                <a:ea typeface="Times New Roman" panose="02020603050405020304" pitchFamily="18" charset="0"/>
              </a:rPr>
              <a:t>أضاء</a:t>
            </a:r>
            <a:endParaRPr kumimoji="0" lang="en-US" sz="1600" b="0" i="0" u="none" strike="noStrike" kern="1200" cap="none" spc="0" normalizeH="0" baseline="0" noProof="0" dirty="0">
              <a:ln>
                <a:noFill/>
              </a:ln>
              <a:solidFill>
                <a:schemeClr val="bg1"/>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4" name="TextBox 3">
            <a:extLst>
              <a:ext uri="{FF2B5EF4-FFF2-40B4-BE49-F238E27FC236}">
                <a16:creationId xmlns:a16="http://schemas.microsoft.com/office/drawing/2014/main" id="{5B98BA93-7E2A-114D-597D-283627A98498}"/>
              </a:ext>
            </a:extLst>
          </p:cNvPr>
          <p:cNvSpPr txBox="1"/>
          <p:nvPr/>
        </p:nvSpPr>
        <p:spPr>
          <a:xfrm>
            <a:off x="5616575" y="3081626"/>
            <a:ext cx="2470152" cy="437043"/>
          </a:xfrm>
          <a:prstGeom prst="rect">
            <a:avLst/>
          </a:prstGeom>
          <a:solidFill>
            <a:schemeClr val="accent6">
              <a:lumMod val="75000"/>
            </a:schemeClr>
          </a:solidFill>
        </p:spPr>
        <p:txBody>
          <a:bodyPr wrap="square">
            <a:spAutoFit/>
          </a:bodyPr>
          <a:lstStyle/>
          <a:p>
            <a:pPr lvl="0" algn="ctr" rtl="1">
              <a:lnSpc>
                <a:spcPct val="80000"/>
              </a:lnSpc>
              <a:defRPr/>
            </a:pPr>
            <a:r>
              <a:rPr lang="ar-EG" sz="2800" b="1" dirty="0">
                <a:solidFill>
                  <a:schemeClr val="bg1"/>
                </a:solidFill>
                <a:latin typeface="Times New Roman" panose="02020603050405020304" pitchFamily="18" charset="0"/>
                <a:ea typeface="Times New Roman" panose="02020603050405020304" pitchFamily="18" charset="0"/>
              </a:rPr>
              <a:t>رغبة عن - الإهمال</a:t>
            </a:r>
            <a:endParaRPr kumimoji="0" lang="en-US" sz="1600" b="0" i="0" u="none" strike="noStrike" kern="1200" cap="none" spc="0" normalizeH="0" baseline="0" noProof="0" dirty="0">
              <a:ln>
                <a:noFill/>
              </a:ln>
              <a:solidFill>
                <a:schemeClr val="bg1"/>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TextBox 4">
            <a:extLst>
              <a:ext uri="{FF2B5EF4-FFF2-40B4-BE49-F238E27FC236}">
                <a16:creationId xmlns:a16="http://schemas.microsoft.com/office/drawing/2014/main" id="{1CDD1E70-4663-ECDE-2379-5482793642FE}"/>
              </a:ext>
            </a:extLst>
          </p:cNvPr>
          <p:cNvSpPr txBox="1"/>
          <p:nvPr/>
        </p:nvSpPr>
        <p:spPr>
          <a:xfrm>
            <a:off x="5616575" y="3744922"/>
            <a:ext cx="2470152" cy="437043"/>
          </a:xfrm>
          <a:prstGeom prst="rect">
            <a:avLst/>
          </a:prstGeom>
          <a:solidFill>
            <a:schemeClr val="accent6">
              <a:lumMod val="75000"/>
            </a:schemeClr>
          </a:solidFill>
        </p:spPr>
        <p:txBody>
          <a:bodyPr wrap="square">
            <a:spAutoFit/>
          </a:bodyPr>
          <a:lstStyle/>
          <a:p>
            <a:pPr lvl="0" algn="ctr" rtl="1">
              <a:lnSpc>
                <a:spcPct val="80000"/>
              </a:lnSpc>
              <a:defRPr/>
            </a:pPr>
            <a:r>
              <a:rPr lang="ar-EG" sz="2800" b="1" dirty="0">
                <a:solidFill>
                  <a:schemeClr val="bg1"/>
                </a:solidFill>
                <a:latin typeface="Times New Roman" panose="02020603050405020304" pitchFamily="18" charset="0"/>
                <a:ea typeface="Times New Roman" panose="02020603050405020304" pitchFamily="18" charset="0"/>
              </a:rPr>
              <a:t>رعايا - شأن</a:t>
            </a:r>
            <a:endParaRPr kumimoji="0" lang="en-US" sz="1600" b="0" i="0" u="none" strike="noStrike" kern="1200" cap="none" spc="0" normalizeH="0" baseline="0" noProof="0" dirty="0">
              <a:ln>
                <a:noFill/>
              </a:ln>
              <a:solidFill>
                <a:schemeClr val="bg1"/>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7226198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animBg="1"/>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2882338" y="-108699"/>
            <a:ext cx="6471139" cy="844062"/>
          </a:xfrm>
          <a:prstGeom prst="ellipseRibbon">
            <a:avLst>
              <a:gd name="adj1" fmla="val 26667"/>
              <a:gd name="adj2" fmla="val 75000"/>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صيانة المال العام ( تدريبات)</a:t>
            </a:r>
          </a:p>
        </p:txBody>
      </p:sp>
      <p:sp>
        <p:nvSpPr>
          <p:cNvPr id="8" name="TextBox 7">
            <a:extLst>
              <a:ext uri="{FF2B5EF4-FFF2-40B4-BE49-F238E27FC236}">
                <a16:creationId xmlns:a16="http://schemas.microsoft.com/office/drawing/2014/main" id="{B638CEA7-C8AC-A840-7ADF-ED6C287217AC}"/>
              </a:ext>
            </a:extLst>
          </p:cNvPr>
          <p:cNvSpPr txBox="1"/>
          <p:nvPr/>
        </p:nvSpPr>
        <p:spPr>
          <a:xfrm>
            <a:off x="1" y="996688"/>
            <a:ext cx="12088560" cy="1384995"/>
          </a:xfrm>
          <a:prstGeom prst="rect">
            <a:avLst/>
          </a:prstGeom>
          <a:noFill/>
        </p:spPr>
        <p:txBody>
          <a:bodyPr wrap="square">
            <a:spAutoFit/>
          </a:bodyPr>
          <a:lstStyle/>
          <a:p>
            <a:pPr marL="0" marR="0" lvl="0" indent="0" algn="r" defTabSz="914400" rtl="1" eaLnBrk="1" fontAlgn="auto" latinLnBrk="0" hangingPunct="1">
              <a:spcBef>
                <a:spcPts val="0"/>
              </a:spcBef>
              <a:spcAft>
                <a:spcPts val="0"/>
              </a:spcAft>
              <a:buClrTx/>
              <a:buSzTx/>
              <a:buFontTx/>
              <a:buNone/>
              <a:tabLst/>
              <a:defRPr/>
            </a:pPr>
            <a:r>
              <a:rPr kumimoji="0" lang="ar-SA"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 ولقد وعي سلفنا الصالح خطورة التفريط في المال العام فهذا أمير المؤمنين عمر بن عبد العزيز (</a:t>
            </a:r>
            <a:r>
              <a:rPr kumimoji="0" lang="ar-EG"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رضي الله عنه </a:t>
            </a:r>
            <a:r>
              <a:rPr kumimoji="0" lang="ar-SA"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 كان إذا انشغل في ليله من أمور المسلمين أضاء شمعة من بيت المسلمين فإذا انصرف في شئونه الخاصة أطفأها وأضاء شمعة من ماله الخاص رغبة منه في الحرص علي مال رعيته ).</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6" name="TextBox 5">
            <a:extLst>
              <a:ext uri="{FF2B5EF4-FFF2-40B4-BE49-F238E27FC236}">
                <a16:creationId xmlns:a16="http://schemas.microsoft.com/office/drawing/2014/main" id="{F1325875-493F-83F0-84B0-BEEDE5429D12}"/>
              </a:ext>
            </a:extLst>
          </p:cNvPr>
          <p:cNvSpPr txBox="1"/>
          <p:nvPr/>
        </p:nvSpPr>
        <p:spPr>
          <a:xfrm>
            <a:off x="673620" y="2349403"/>
            <a:ext cx="11414941" cy="1951496"/>
          </a:xfrm>
          <a:prstGeom prst="rect">
            <a:avLst/>
          </a:prstGeom>
          <a:noFill/>
        </p:spPr>
        <p:txBody>
          <a:bodyPr wrap="square">
            <a:spAutoFit/>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(ج) كيف حافظ سلفنا الصالح على المال العام؟ وضِّح ذلك بمثال ؟</a:t>
            </a:r>
            <a:endParaRPr kumimoji="0" lang="ar-EG"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50000"/>
              </a:lnSpc>
              <a:spcBef>
                <a:spcPts val="0"/>
              </a:spcBef>
              <a:spcAft>
                <a:spcPts val="0"/>
              </a:spcAft>
              <a:buClrTx/>
              <a:buSzTx/>
              <a:buFontTx/>
              <a:buNone/>
              <a:tabLst/>
              <a:defRPr/>
            </a:pPr>
            <a:endPar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(د) كيف يسبب التفريط في المال العام خطورة على الدولة ؟ </a:t>
            </a:r>
          </a:p>
        </p:txBody>
      </p:sp>
      <p:sp>
        <p:nvSpPr>
          <p:cNvPr id="11" name="TextBox 10">
            <a:extLst>
              <a:ext uri="{FF2B5EF4-FFF2-40B4-BE49-F238E27FC236}">
                <a16:creationId xmlns:a16="http://schemas.microsoft.com/office/drawing/2014/main" id="{78743718-CE26-812E-EF47-F4B039DF119F}"/>
              </a:ext>
            </a:extLst>
          </p:cNvPr>
          <p:cNvSpPr txBox="1"/>
          <p:nvPr/>
        </p:nvSpPr>
        <p:spPr>
          <a:xfrm>
            <a:off x="6381090" y="3106629"/>
            <a:ext cx="4768401" cy="437043"/>
          </a:xfrm>
          <a:prstGeom prst="rect">
            <a:avLst/>
          </a:prstGeom>
          <a:noFill/>
        </p:spPr>
        <p:txBody>
          <a:bodyPr wrap="square">
            <a:spAutoFit/>
          </a:bodyPr>
          <a:lstStyle/>
          <a:p>
            <a:pPr marL="0" marR="0" lvl="0" indent="0" algn="just" defTabSz="914400" rtl="1" eaLnBrk="1" fontAlgn="auto" latinLnBrk="0" hangingPunct="1">
              <a:lnSpc>
                <a:spcPct val="8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أجب بنفسك</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7" name="TextBox 6">
            <a:extLst>
              <a:ext uri="{FF2B5EF4-FFF2-40B4-BE49-F238E27FC236}">
                <a16:creationId xmlns:a16="http://schemas.microsoft.com/office/drawing/2014/main" id="{D70AD4E9-A534-9617-E26E-26949C7160EB}"/>
              </a:ext>
            </a:extLst>
          </p:cNvPr>
          <p:cNvSpPr txBox="1"/>
          <p:nvPr/>
        </p:nvSpPr>
        <p:spPr>
          <a:xfrm>
            <a:off x="6483501" y="4527152"/>
            <a:ext cx="4768401" cy="437043"/>
          </a:xfrm>
          <a:prstGeom prst="rect">
            <a:avLst/>
          </a:prstGeom>
          <a:noFill/>
        </p:spPr>
        <p:txBody>
          <a:bodyPr wrap="square">
            <a:spAutoFit/>
          </a:bodyPr>
          <a:lstStyle/>
          <a:p>
            <a:pPr marL="0" marR="0" lvl="0" indent="0" algn="just" defTabSz="914400" rtl="1" eaLnBrk="1" fontAlgn="auto" latinLnBrk="0" hangingPunct="1">
              <a:lnSpc>
                <a:spcPct val="8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أجب بنفسك</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42233708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2882338" y="-108699"/>
            <a:ext cx="6471139" cy="844062"/>
          </a:xfrm>
          <a:prstGeom prst="ellipseRibbon">
            <a:avLst>
              <a:gd name="adj1" fmla="val 26667"/>
              <a:gd name="adj2" fmla="val 75000"/>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SA" sz="3200" b="1" dirty="0">
                <a:effectLst/>
                <a:latin typeface="Times New Roman" panose="02020603050405020304" pitchFamily="18" charset="0"/>
                <a:ea typeface="Times New Roman" panose="02020603050405020304" pitchFamily="18" charset="0"/>
              </a:rPr>
              <a:t>من امتحانات الإدارات</a:t>
            </a:r>
            <a:r>
              <a:rPr lang="ar-SA" sz="3200" b="1" dirty="0">
                <a:effectLst/>
                <a:latin typeface="Times New Roman" panose="02020603050405020304" pitchFamily="18" charset="0"/>
                <a:ea typeface="Calibri" panose="020F0502020204030204" pitchFamily="34" charset="0"/>
              </a:rPr>
              <a:t> </a:t>
            </a:r>
            <a:endParaRPr kumimoji="0" lang="ar-EG" sz="4800" b="1" i="0" u="none" strike="noStrike" kern="1200" cap="none" spc="0" normalizeH="0" baseline="0" noProof="0" dirty="0">
              <a:ln>
                <a:noFill/>
              </a:ln>
              <a:solidFill>
                <a:prstClr val="black"/>
              </a:solidFill>
              <a:effectLst/>
              <a:uLnTx/>
              <a:uFillTx/>
              <a:latin typeface="Calibri" panose="020F0502020204030204"/>
              <a:ea typeface="+mn-ea"/>
            </a:endParaRPr>
          </a:p>
        </p:txBody>
      </p:sp>
      <p:sp>
        <p:nvSpPr>
          <p:cNvPr id="8" name="TextBox 7">
            <a:extLst>
              <a:ext uri="{FF2B5EF4-FFF2-40B4-BE49-F238E27FC236}">
                <a16:creationId xmlns:a16="http://schemas.microsoft.com/office/drawing/2014/main" id="{B638CEA7-C8AC-A840-7ADF-ED6C287217AC}"/>
              </a:ext>
            </a:extLst>
          </p:cNvPr>
          <p:cNvSpPr txBox="1"/>
          <p:nvPr/>
        </p:nvSpPr>
        <p:spPr>
          <a:xfrm>
            <a:off x="1" y="996688"/>
            <a:ext cx="12088560" cy="880241"/>
          </a:xfrm>
          <a:prstGeom prst="rect">
            <a:avLst/>
          </a:prstGeom>
          <a:noFill/>
        </p:spPr>
        <p:txBody>
          <a:bodyPr wrap="square">
            <a:spAutoFit/>
          </a:bodyPr>
          <a:lstStyle/>
          <a:p>
            <a:pPr algn="r" rtl="1">
              <a:lnSpc>
                <a:spcPct val="80000"/>
              </a:lnSpc>
            </a:pPr>
            <a:r>
              <a:rPr lang="ar-SA" sz="3200" b="1">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"نحن نتمتع في حياتنا اليومية بكثير من المرافق العامة ، كالقطارات، والسيارات، والحدائق العامة، والمستشفيات الحكومية، والمدارس، وغير ذلك » .</a:t>
            </a:r>
            <a:endParaRPr lang="en-US" sz="32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6" name="TextBox 5">
            <a:extLst>
              <a:ext uri="{FF2B5EF4-FFF2-40B4-BE49-F238E27FC236}">
                <a16:creationId xmlns:a16="http://schemas.microsoft.com/office/drawing/2014/main" id="{F1325875-493F-83F0-84B0-BEEDE5429D12}"/>
              </a:ext>
            </a:extLst>
          </p:cNvPr>
          <p:cNvSpPr txBox="1"/>
          <p:nvPr/>
        </p:nvSpPr>
        <p:spPr>
          <a:xfrm>
            <a:off x="0" y="2061865"/>
            <a:ext cx="12088561" cy="3970318"/>
          </a:xfrm>
          <a:prstGeom prst="rect">
            <a:avLst/>
          </a:prstGeom>
          <a:noFill/>
        </p:spPr>
        <p:txBody>
          <a:bodyPr wrap="square">
            <a:spAutoFit/>
          </a:bodyPr>
          <a:lstStyle/>
          <a:p>
            <a:pPr indent="-154305"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(1) اختر الإجابة الصحيحة مما يلي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514350" indent="-514350" algn="r" rtl="1">
              <a:buAutoNum type="arabicParenBoth"/>
            </a:pPr>
            <a:r>
              <a:rPr lang="ar-SA"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معنى «نتمتع » : </a:t>
            </a:r>
            <a:r>
              <a:rPr lang="ar-EG"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ar-SA"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(نمتلك - نطور - نصطدم - ننتفع).	 </a:t>
            </a:r>
            <a:endParaRPr lang="ar-EG"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r" rtl="1"/>
            <a:r>
              <a:rPr lang="ar-SA"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(۲) مفرد «المرافق » :</a:t>
            </a:r>
            <a:r>
              <a:rPr lang="ar-EG"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ar-SA"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(الرفيق - المرفق - الرفق - </a:t>
            </a:r>
            <a:r>
              <a:rPr lang="ar-SA" sz="28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الفقة</a:t>
            </a:r>
            <a:r>
              <a:rPr lang="ar-SA"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sz="2800" b="1"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r>
              <a:rPr lang="ar-SA"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(۳) جمع «حياة» :</a:t>
            </a:r>
            <a:r>
              <a:rPr lang="ar-EG"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ar-SA"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(حيوات - حيات - أحياء - تحيات). </a:t>
            </a:r>
            <a:endParaRPr lang="en-US" sz="2800" b="1"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indent="-154305"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 ب) اذكر بعضا من المرافق العامة في بيئتك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indent="-154305"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 ( ج) من يمتلك المرافق العامة ؟ ولماذا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indent="-154305"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(د)ما المقصود بالمال العام ؟ وكيف نحافظ عليه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indent="-154305"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 هـ) لماذا يجب على المواطن صيانة المال العام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indent="-154305"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 و)كيف يكون الحفاظ على المال العام سبيلا لتحقيق التقدم والرقي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1" name="TextBox 10">
            <a:extLst>
              <a:ext uri="{FF2B5EF4-FFF2-40B4-BE49-F238E27FC236}">
                <a16:creationId xmlns:a16="http://schemas.microsoft.com/office/drawing/2014/main" id="{78743718-CE26-812E-EF47-F4B039DF119F}"/>
              </a:ext>
            </a:extLst>
          </p:cNvPr>
          <p:cNvSpPr txBox="1"/>
          <p:nvPr/>
        </p:nvSpPr>
        <p:spPr>
          <a:xfrm>
            <a:off x="609600" y="248656"/>
            <a:ext cx="1982452" cy="437043"/>
          </a:xfrm>
          <a:prstGeom prst="rect">
            <a:avLst/>
          </a:prstGeom>
          <a:solidFill>
            <a:schemeClr val="accent6">
              <a:lumMod val="75000"/>
            </a:schemeClr>
          </a:solidFill>
        </p:spPr>
        <p:txBody>
          <a:bodyPr wrap="square">
            <a:spAutoFit/>
          </a:bodyPr>
          <a:lstStyle/>
          <a:p>
            <a:pPr marL="0" marR="0" lvl="0" indent="0" algn="ctr" defTabSz="914400" rtl="1" eaLnBrk="1" fontAlgn="auto" latinLnBrk="0" hangingPunct="1">
              <a:lnSpc>
                <a:spcPct val="80000"/>
              </a:lnSpc>
              <a:spcBef>
                <a:spcPts val="0"/>
              </a:spcBef>
              <a:spcAft>
                <a:spcPts val="0"/>
              </a:spcAft>
              <a:buClrTx/>
              <a:buSzTx/>
              <a:buFontTx/>
              <a:buNone/>
              <a:tabLst/>
              <a:defRPr/>
            </a:pPr>
            <a:r>
              <a:rPr kumimoji="0" lang="ar-EG" sz="28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Arial" panose="020B0604020202020204" pitchFamily="34" charset="0"/>
              </a:rPr>
              <a:t>أجب</a:t>
            </a:r>
            <a:r>
              <a:rPr kumimoji="0" lang="ar-EG" sz="2800" b="1" i="0" u="none" strike="noStrike" kern="1200" cap="none" spc="0" normalizeH="0" noProof="0" dirty="0">
                <a:ln>
                  <a:noFill/>
                </a:ln>
                <a:solidFill>
                  <a:srgbClr val="FFFF00"/>
                </a:solidFill>
                <a:effectLst/>
                <a:uLnTx/>
                <a:uFillTx/>
                <a:latin typeface="Times New Roman" panose="02020603050405020304" pitchFamily="18" charset="0"/>
                <a:ea typeface="Times New Roman" panose="02020603050405020304" pitchFamily="18" charset="0"/>
                <a:cs typeface="Arial" panose="020B0604020202020204" pitchFamily="34" charset="0"/>
              </a:rPr>
              <a:t> بنفسك</a:t>
            </a:r>
            <a:endParaRPr kumimoji="0" lang="en-US" sz="1600" b="0"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5061672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2882338" y="-108699"/>
            <a:ext cx="6471139" cy="844062"/>
          </a:xfrm>
          <a:prstGeom prst="ellipseRibbon">
            <a:avLst>
              <a:gd name="adj1" fmla="val 26667"/>
              <a:gd name="adj2" fmla="val 75000"/>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EG" sz="3200" b="1" dirty="0">
                <a:effectLst/>
                <a:latin typeface="Times New Roman" panose="02020603050405020304" pitchFamily="18" charset="0"/>
                <a:ea typeface="Times New Roman" panose="02020603050405020304" pitchFamily="18" charset="0"/>
              </a:rPr>
              <a:t>قراءة متحررة</a:t>
            </a:r>
            <a:endParaRPr kumimoji="0" lang="ar-EG" sz="4800" b="1" i="0" u="none" strike="noStrike" kern="1200" cap="none" spc="0" normalizeH="0" baseline="0" noProof="0" dirty="0">
              <a:ln>
                <a:noFill/>
              </a:ln>
              <a:solidFill>
                <a:prstClr val="black"/>
              </a:solidFill>
              <a:effectLst/>
              <a:uLnTx/>
              <a:uFillTx/>
              <a:latin typeface="Calibri" panose="020F0502020204030204"/>
              <a:ea typeface="+mn-ea"/>
            </a:endParaRPr>
          </a:p>
        </p:txBody>
      </p:sp>
      <p:sp>
        <p:nvSpPr>
          <p:cNvPr id="8" name="TextBox 7">
            <a:extLst>
              <a:ext uri="{FF2B5EF4-FFF2-40B4-BE49-F238E27FC236}">
                <a16:creationId xmlns:a16="http://schemas.microsoft.com/office/drawing/2014/main" id="{B638CEA7-C8AC-A840-7ADF-ED6C287217AC}"/>
              </a:ext>
            </a:extLst>
          </p:cNvPr>
          <p:cNvSpPr txBox="1"/>
          <p:nvPr/>
        </p:nvSpPr>
        <p:spPr>
          <a:xfrm>
            <a:off x="51720" y="967660"/>
            <a:ext cx="12088560" cy="5053691"/>
          </a:xfrm>
          <a:prstGeom prst="rect">
            <a:avLst/>
          </a:prstGeom>
          <a:noFill/>
        </p:spPr>
        <p:txBody>
          <a:bodyPr wrap="square">
            <a:spAutoFit/>
          </a:bodyPr>
          <a:lstStyle/>
          <a:p>
            <a:pPr algn="just" rtl="1">
              <a:lnSpc>
                <a:spcPct val="80000"/>
              </a:lnSpc>
            </a:pPr>
            <a:r>
              <a:rPr lang="ar-SA"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"مترو الأنفاق وسيلة مريحة وسريعة لنقل الركاب في القاهرة، فكثير من محطاته تحت الأرض، وقد ساهمت تلك الوسيلة في حل أزمة المواصلات بنسبةٍ كبيرةٍ، وقد تم افتتاح المرحلة الأولى في الأول من أكتوبر 1987، ومترو أنفاق القاهرة أول خط يتم تسييره في مصر والوطن العربي وقارة إفريقيا".</a:t>
            </a:r>
          </a:p>
          <a:p>
            <a:pPr algn="just" rtl="1"/>
            <a:r>
              <a:rPr lang="ar-SA" sz="28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(أ) ضع علامة (√) أمام العبارة الصحيحة، وعلامة (×) أمام العبارة غير الصحيحة فيما يلي:</a:t>
            </a:r>
          </a:p>
          <a:p>
            <a:pPr algn="just" rtl="1"/>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 (1) قليل من محطات مترو الأنفاق تحت الأرض.			(      )</a:t>
            </a:r>
          </a:p>
          <a:p>
            <a:pPr algn="just" rtl="1"/>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(2) ساهم مترو الأنفاق في حل أزمة المواصلات.			(      )</a:t>
            </a:r>
          </a:p>
          <a:p>
            <a:pPr algn="just" rtl="1"/>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(ب) اختر: </a:t>
            </a:r>
            <a:endParaRPr lang="ar-EG"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endParaRPr>
          </a:p>
          <a:p>
            <a:pPr algn="just" rtl="1"/>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(1) مترو الأنفاق ينقل الركاب في: (الإسكندرية – القاهرة – الأقصر).</a:t>
            </a:r>
          </a:p>
          <a:p>
            <a:pPr algn="just" rtl="1"/>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(2) مترو الأنفاق وسيلة: (غير مريحة – غير سريعة – مريحة وسريعة).</a:t>
            </a:r>
          </a:p>
          <a:p>
            <a:pPr algn="just" rtl="1"/>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(جـ) إلام ترجع أهمية مترو الأنفاق؟</a:t>
            </a:r>
          </a:p>
        </p:txBody>
      </p:sp>
      <p:sp>
        <p:nvSpPr>
          <p:cNvPr id="11" name="TextBox 10">
            <a:extLst>
              <a:ext uri="{FF2B5EF4-FFF2-40B4-BE49-F238E27FC236}">
                <a16:creationId xmlns:a16="http://schemas.microsoft.com/office/drawing/2014/main" id="{78743718-CE26-812E-EF47-F4B039DF119F}"/>
              </a:ext>
            </a:extLst>
          </p:cNvPr>
          <p:cNvSpPr txBox="1"/>
          <p:nvPr/>
        </p:nvSpPr>
        <p:spPr>
          <a:xfrm>
            <a:off x="609600" y="248656"/>
            <a:ext cx="1982452" cy="437043"/>
          </a:xfrm>
          <a:prstGeom prst="rect">
            <a:avLst/>
          </a:prstGeom>
          <a:solidFill>
            <a:schemeClr val="accent6">
              <a:lumMod val="75000"/>
            </a:schemeClr>
          </a:solidFill>
        </p:spPr>
        <p:txBody>
          <a:bodyPr wrap="square">
            <a:spAutoFit/>
          </a:bodyPr>
          <a:lstStyle/>
          <a:p>
            <a:pPr marL="0" marR="0" lvl="0" indent="0" algn="ctr" defTabSz="914400" rtl="1" eaLnBrk="1" fontAlgn="auto" latinLnBrk="0" hangingPunct="1">
              <a:lnSpc>
                <a:spcPct val="80000"/>
              </a:lnSpc>
              <a:spcBef>
                <a:spcPts val="0"/>
              </a:spcBef>
              <a:spcAft>
                <a:spcPts val="0"/>
              </a:spcAft>
              <a:buClrTx/>
              <a:buSzTx/>
              <a:buFontTx/>
              <a:buNone/>
              <a:tabLst/>
              <a:defRPr/>
            </a:pPr>
            <a:r>
              <a:rPr kumimoji="0" lang="ar-EG" sz="28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Arial" panose="020B0604020202020204" pitchFamily="34" charset="0"/>
              </a:rPr>
              <a:t>أجب</a:t>
            </a:r>
            <a:r>
              <a:rPr kumimoji="0" lang="ar-EG" sz="2800" b="1" i="0" u="none" strike="noStrike" kern="1200" cap="none" spc="0" normalizeH="0" noProof="0" dirty="0">
                <a:ln>
                  <a:noFill/>
                </a:ln>
                <a:solidFill>
                  <a:srgbClr val="FFFF00"/>
                </a:solidFill>
                <a:effectLst/>
                <a:uLnTx/>
                <a:uFillTx/>
                <a:latin typeface="Times New Roman" panose="02020603050405020304" pitchFamily="18" charset="0"/>
                <a:ea typeface="Times New Roman" panose="02020603050405020304" pitchFamily="18" charset="0"/>
                <a:cs typeface="Arial" panose="020B0604020202020204" pitchFamily="34" charset="0"/>
              </a:rPr>
              <a:t> بنفسك</a:t>
            </a:r>
            <a:endParaRPr kumimoji="0" lang="en-US" sz="1600" b="0"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12567470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صيانة المال العام </a:t>
            </a:r>
          </a:p>
        </p:txBody>
      </p:sp>
      <p:sp>
        <p:nvSpPr>
          <p:cNvPr id="14" name="TextBox 13">
            <a:extLst>
              <a:ext uri="{FF2B5EF4-FFF2-40B4-BE49-F238E27FC236}">
                <a16:creationId xmlns:a16="http://schemas.microsoft.com/office/drawing/2014/main" id="{C73271BE-9D03-45B7-CCAE-3CA3FD77724C}"/>
              </a:ext>
            </a:extLst>
          </p:cNvPr>
          <p:cNvSpPr txBox="1"/>
          <p:nvPr/>
        </p:nvSpPr>
        <p:spPr>
          <a:xfrm>
            <a:off x="6096000" y="1640858"/>
            <a:ext cx="6096000" cy="4031873"/>
          </a:xfrm>
          <a:prstGeom prst="rect">
            <a:avLst/>
          </a:prstGeom>
          <a:noFill/>
        </p:spPr>
        <p:txBody>
          <a:bodyPr wrap="square">
            <a:spAutoFit/>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    "نحن نتمتع في حياتنا اليومية بكثير من المرافق العامة ، كالقطارات، والسيارات، والحدائق العامة، والمستشفيات الحكومية، والمدارس، وغير ذلك . وهي المرافق التي تمتلكها الأمة كلها؛ لأنها أقامتها بمال أبنائها، فكل مما يشعر بملكيته لها، وعليه أن يرعاها ويحافظ عليها حتى تبقى سليمة، ويمكن الانتفاع بها إلى أقصى حد» .</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3" name="الفكرة">
            <a:extLst>
              <a:ext uri="{FF2B5EF4-FFF2-40B4-BE49-F238E27FC236}">
                <a16:creationId xmlns:a16="http://schemas.microsoft.com/office/drawing/2014/main" id="{F2B12392-D11A-2E21-1334-5D83639BECC7}"/>
              </a:ext>
            </a:extLst>
          </p:cNvPr>
          <p:cNvSpPr/>
          <p:nvPr/>
        </p:nvSpPr>
        <p:spPr>
          <a:xfrm>
            <a:off x="8624811" y="844062"/>
            <a:ext cx="3392514" cy="577362"/>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الفكرة الفرعية</a:t>
            </a:r>
          </a:p>
        </p:txBody>
      </p:sp>
      <p:sp>
        <p:nvSpPr>
          <p:cNvPr id="4" name="الفرعية">
            <a:extLst>
              <a:ext uri="{FF2B5EF4-FFF2-40B4-BE49-F238E27FC236}">
                <a16:creationId xmlns:a16="http://schemas.microsoft.com/office/drawing/2014/main" id="{1702830C-0D2D-FA53-681B-CAF65200C76E}"/>
              </a:ext>
            </a:extLst>
          </p:cNvPr>
          <p:cNvSpPr/>
          <p:nvPr/>
        </p:nvSpPr>
        <p:spPr>
          <a:xfrm>
            <a:off x="8624812" y="844062"/>
            <a:ext cx="3392513" cy="577362"/>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solidFill>
                  <a:srgbClr val="C00000"/>
                </a:solidFill>
              </a:rPr>
              <a:t>المرافق العامة ملك لنا </a:t>
            </a:r>
            <a:endParaRPr lang="en-US" sz="3200" b="1" dirty="0">
              <a:solidFill>
                <a:srgbClr val="C00000"/>
              </a:solidFill>
            </a:endParaRPr>
          </a:p>
        </p:txBody>
      </p:sp>
      <p:pic>
        <p:nvPicPr>
          <p:cNvPr id="8" name="Picture 7" descr="A red and blue bus&#10;&#10;Description automatically generated with medium confidence">
            <a:extLst>
              <a:ext uri="{FF2B5EF4-FFF2-40B4-BE49-F238E27FC236}">
                <a16:creationId xmlns:a16="http://schemas.microsoft.com/office/drawing/2014/main" id="{4A2E355A-C0DE-FB35-3A70-4C471ABF9F50}"/>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0" b="100000" l="2750" r="94250">
                        <a14:foregroundMark x1="93625" y1="67864" x2="94250" y2="56912"/>
                        <a14:foregroundMark x1="9625" y1="79713" x2="9250" y2="72352"/>
                        <a14:foregroundMark x1="4375" y1="28187" x2="5125" y2="23698"/>
                        <a14:foregroundMark x1="2750" y1="31777" x2="3125" y2="27289"/>
                        <a14:foregroundMark x1="48500" y1="22980" x2="48500" y2="20646"/>
                      </a14:backgroundRemoval>
                    </a14:imgEffect>
                  </a14:imgLayer>
                </a14:imgProps>
              </a:ext>
              <a:ext uri="{28A0092B-C50C-407E-A947-70E740481C1C}">
                <a14:useLocalDpi xmlns:a14="http://schemas.microsoft.com/office/drawing/2010/main"/>
              </a:ext>
            </a:extLst>
          </a:blip>
          <a:srcRect/>
          <a:stretch/>
        </p:blipFill>
        <p:spPr>
          <a:xfrm>
            <a:off x="-55031" y="3750854"/>
            <a:ext cx="5872021" cy="2584940"/>
          </a:xfrm>
          <a:prstGeom prst="rect">
            <a:avLst/>
          </a:prstGeom>
        </p:spPr>
      </p:pic>
      <p:pic>
        <p:nvPicPr>
          <p:cNvPr id="11" name="Picture 10" descr="Diagram&#10;&#10;Description automatically generated">
            <a:extLst>
              <a:ext uri="{FF2B5EF4-FFF2-40B4-BE49-F238E27FC236}">
                <a16:creationId xmlns:a16="http://schemas.microsoft.com/office/drawing/2014/main" id="{0B5E683C-1B80-FCC7-068C-1F0D3DAAEAD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844062"/>
            <a:ext cx="5281766" cy="2906792"/>
          </a:xfrm>
          <a:prstGeom prst="rect">
            <a:avLst/>
          </a:prstGeom>
        </p:spPr>
      </p:pic>
    </p:spTree>
    <p:extLst>
      <p:ext uri="{BB962C8B-B14F-4D97-AF65-F5344CB8AC3E}">
        <p14:creationId xmlns:p14="http://schemas.microsoft.com/office/powerpoint/2010/main" val="41298734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Click="0">
        <p15:prstTrans prst="curtains"/>
      </p:transition>
    </mc:Choice>
    <mc:Fallback xmlns="">
      <p:transition spd="slow"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3"/>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صيانة المال العام </a:t>
            </a:r>
          </a:p>
        </p:txBody>
      </p:sp>
      <p:sp>
        <p:nvSpPr>
          <p:cNvPr id="14" name="TextBox 13">
            <a:extLst>
              <a:ext uri="{FF2B5EF4-FFF2-40B4-BE49-F238E27FC236}">
                <a16:creationId xmlns:a16="http://schemas.microsoft.com/office/drawing/2014/main" id="{C73271BE-9D03-45B7-CCAE-3CA3FD77724C}"/>
              </a:ext>
            </a:extLst>
          </p:cNvPr>
          <p:cNvSpPr txBox="1"/>
          <p:nvPr/>
        </p:nvSpPr>
        <p:spPr>
          <a:xfrm>
            <a:off x="5614988" y="1421424"/>
            <a:ext cx="6577012" cy="5016758"/>
          </a:xfrm>
          <a:prstGeom prst="rect">
            <a:avLst/>
          </a:prstGeom>
          <a:noFill/>
        </p:spPr>
        <p:txBody>
          <a:bodyPr wrap="square">
            <a:spAutoFit/>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 إن صيانة المواطن للمال العام واجب تمليه عليه عقيدته ؛ لذا فهو يحرص عليه كما يحرص على ماله الخاص؛ لأنه يعلم أن المال العام هو مال جميع أفراډ الوطن ، و</a:t>
            </a:r>
            <a:r>
              <a:rPr lang="ar-EG" sz="3200" b="1" dirty="0">
                <a:solidFill>
                  <a:srgbClr val="17365D"/>
                </a:solidFill>
                <a:latin typeface="Times New Roman" panose="02020603050405020304" pitchFamily="18" charset="0"/>
                <a:ea typeface="Times New Roman" panose="02020603050405020304" pitchFamily="18" charset="0"/>
                <a:cs typeface="Arial" panose="020B0604020202020204" pitchFamily="34" charset="0"/>
              </a:rPr>
              <a:t>أ</a:t>
            </a: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ن  الاستيلاء عليه أو التفريط فيه ي</a:t>
            </a:r>
            <a:r>
              <a:rPr kumimoji="0" lang="ar-EG"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a:t>
            </a: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عد جريمة وخيانة. وقد ح</a:t>
            </a:r>
            <a:r>
              <a:rPr kumimoji="0" lang="ar-EG"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ذ</a:t>
            </a: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ر رسول الله (ﷺ)من التفريط في المال العام ، فقال : "إن رجالا يتخوضون في مال الله بغير حق لهم النار يوم القيامة" (أخرجه البخاری ومسلم). وهذا توجيه نبوى حكيم، ينذر ويحذر الذين يتصرفون في الأموال العامة بالباطل »</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3" name="الفكرة">
            <a:extLst>
              <a:ext uri="{FF2B5EF4-FFF2-40B4-BE49-F238E27FC236}">
                <a16:creationId xmlns:a16="http://schemas.microsoft.com/office/drawing/2014/main" id="{F2B12392-D11A-2E21-1334-5D83639BECC7}"/>
              </a:ext>
            </a:extLst>
          </p:cNvPr>
          <p:cNvSpPr/>
          <p:nvPr/>
        </p:nvSpPr>
        <p:spPr>
          <a:xfrm>
            <a:off x="8624811" y="844062"/>
            <a:ext cx="3392514" cy="577362"/>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الفكرة الفرعية</a:t>
            </a:r>
          </a:p>
        </p:txBody>
      </p:sp>
      <p:sp>
        <p:nvSpPr>
          <p:cNvPr id="4" name="الفرعية">
            <a:extLst>
              <a:ext uri="{FF2B5EF4-FFF2-40B4-BE49-F238E27FC236}">
                <a16:creationId xmlns:a16="http://schemas.microsoft.com/office/drawing/2014/main" id="{1702830C-0D2D-FA53-681B-CAF65200C76E}"/>
              </a:ext>
            </a:extLst>
          </p:cNvPr>
          <p:cNvSpPr/>
          <p:nvPr/>
        </p:nvSpPr>
        <p:spPr>
          <a:xfrm>
            <a:off x="6096000" y="844062"/>
            <a:ext cx="5921325" cy="577362"/>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solidFill>
                  <a:srgbClr val="C00000"/>
                </a:solidFill>
              </a:rPr>
              <a:t>الدين يدعو إلى الحرص على المال العام :</a:t>
            </a:r>
            <a:endParaRPr lang="en-US" sz="3200" b="1" dirty="0">
              <a:solidFill>
                <a:srgbClr val="C00000"/>
              </a:solidFill>
            </a:endParaRPr>
          </a:p>
        </p:txBody>
      </p:sp>
      <p:pic>
        <p:nvPicPr>
          <p:cNvPr id="6" name="Picture 5" descr="A picture containing diagram&#10;&#10;Description automatically generated">
            <a:extLst>
              <a:ext uri="{FF2B5EF4-FFF2-40B4-BE49-F238E27FC236}">
                <a16:creationId xmlns:a16="http://schemas.microsoft.com/office/drawing/2014/main" id="{A2D2AA3C-2BB9-38B8-66F6-A6EDE13547E7}"/>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03200" y="1634671"/>
            <a:ext cx="5254171" cy="4059142"/>
          </a:xfrm>
          <a:prstGeom prst="rect">
            <a:avLst/>
          </a:prstGeom>
        </p:spPr>
      </p:pic>
    </p:spTree>
    <p:extLst>
      <p:ext uri="{BB962C8B-B14F-4D97-AF65-F5344CB8AC3E}">
        <p14:creationId xmlns:p14="http://schemas.microsoft.com/office/powerpoint/2010/main" val="37970518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3"/>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صيانة المال العام </a:t>
            </a:r>
          </a:p>
        </p:txBody>
      </p:sp>
      <p:sp>
        <p:nvSpPr>
          <p:cNvPr id="14" name="TextBox 13">
            <a:extLst>
              <a:ext uri="{FF2B5EF4-FFF2-40B4-BE49-F238E27FC236}">
                <a16:creationId xmlns:a16="http://schemas.microsoft.com/office/drawing/2014/main" id="{C73271BE-9D03-45B7-CCAE-3CA3FD77724C}"/>
              </a:ext>
            </a:extLst>
          </p:cNvPr>
          <p:cNvSpPr txBox="1"/>
          <p:nvPr/>
        </p:nvSpPr>
        <p:spPr>
          <a:xfrm>
            <a:off x="5614988" y="1421424"/>
            <a:ext cx="6577012" cy="4031873"/>
          </a:xfrm>
          <a:prstGeom prst="rect">
            <a:avLst/>
          </a:prstGeom>
          <a:noFill/>
        </p:spPr>
        <p:txBody>
          <a:bodyPr wrap="square">
            <a:spAutoFit/>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 « ولقد وعى  </a:t>
            </a:r>
            <a:r>
              <a:rPr kumimoji="0" lang="ar-EG"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س</a:t>
            </a: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لفن</a:t>
            </a:r>
            <a:r>
              <a:rPr kumimoji="0" lang="ar-EG"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ا</a:t>
            </a: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 الصالح</a:t>
            </a:r>
            <a:r>
              <a:rPr kumimoji="0" lang="ar-EG"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خطورة التفريط في المال العام، فهذا أمير المؤمنين عمر بن عبدالعزيز ( رضي الله عنه )</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كان إذا انشغل في ليل</a:t>
            </a:r>
            <a:r>
              <a:rPr kumimoji="0" lang="ar-EG"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ة</a:t>
            </a: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 بأمر من أمور المسلمين أضاء شمعة من بيت المسلمين، فإذا انصرف إلى شئونه الخاصة أطفأها، وأشعل شمعة من مال</a:t>
            </a:r>
            <a:r>
              <a:rPr kumimoji="0" lang="ar-EG"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ه</a:t>
            </a: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 الخاص ؛ رغبة منه في الحرص على صيانة مال رعيته »</a:t>
            </a:r>
          </a:p>
        </p:txBody>
      </p:sp>
      <p:sp>
        <p:nvSpPr>
          <p:cNvPr id="3" name="الفكرة">
            <a:extLst>
              <a:ext uri="{FF2B5EF4-FFF2-40B4-BE49-F238E27FC236}">
                <a16:creationId xmlns:a16="http://schemas.microsoft.com/office/drawing/2014/main" id="{F2B12392-D11A-2E21-1334-5D83639BECC7}"/>
              </a:ext>
            </a:extLst>
          </p:cNvPr>
          <p:cNvSpPr/>
          <p:nvPr/>
        </p:nvSpPr>
        <p:spPr>
          <a:xfrm>
            <a:off x="8624811" y="844062"/>
            <a:ext cx="3392514" cy="577362"/>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الفكرة الفرعية</a:t>
            </a:r>
          </a:p>
        </p:txBody>
      </p:sp>
      <p:sp>
        <p:nvSpPr>
          <p:cNvPr id="4" name="الفرعية">
            <a:extLst>
              <a:ext uri="{FF2B5EF4-FFF2-40B4-BE49-F238E27FC236}">
                <a16:creationId xmlns:a16="http://schemas.microsoft.com/office/drawing/2014/main" id="{1702830C-0D2D-FA53-681B-CAF65200C76E}"/>
              </a:ext>
            </a:extLst>
          </p:cNvPr>
          <p:cNvSpPr/>
          <p:nvPr/>
        </p:nvSpPr>
        <p:spPr>
          <a:xfrm>
            <a:off x="6096000" y="844062"/>
            <a:ext cx="5921325" cy="577362"/>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solidFill>
                  <a:srgbClr val="C00000"/>
                </a:solidFill>
              </a:rPr>
              <a:t>السلف الصالح و المال العام :</a:t>
            </a:r>
            <a:endParaRPr lang="en-US" sz="3200" b="1" dirty="0">
              <a:solidFill>
                <a:srgbClr val="C00000"/>
              </a:solidFill>
            </a:endParaRPr>
          </a:p>
        </p:txBody>
      </p:sp>
      <p:pic>
        <p:nvPicPr>
          <p:cNvPr id="7" name="Picture 6">
            <a:extLst>
              <a:ext uri="{FF2B5EF4-FFF2-40B4-BE49-F238E27FC236}">
                <a16:creationId xmlns:a16="http://schemas.microsoft.com/office/drawing/2014/main" id="{DDAE44D5-7CD3-555B-CA89-DF2EB6D16E99}"/>
              </a:ext>
            </a:extLst>
          </p:cNvPr>
          <p:cNvPicPr>
            <a:picLocks noChangeAspect="1"/>
          </p:cNvPicPr>
          <p:nvPr/>
        </p:nvPicPr>
        <p:blipFill>
          <a:blip r:embed="rId2"/>
          <a:stretch>
            <a:fillRect/>
          </a:stretch>
        </p:blipFill>
        <p:spPr>
          <a:xfrm>
            <a:off x="497024" y="1154039"/>
            <a:ext cx="4230932" cy="5102007"/>
          </a:xfrm>
          <a:prstGeom prst="rect">
            <a:avLst/>
          </a:prstGeom>
        </p:spPr>
      </p:pic>
    </p:spTree>
    <p:extLst>
      <p:ext uri="{BB962C8B-B14F-4D97-AF65-F5344CB8AC3E}">
        <p14:creationId xmlns:p14="http://schemas.microsoft.com/office/powerpoint/2010/main" val="20437957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3"/>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صيانة المال العام </a:t>
            </a:r>
          </a:p>
        </p:txBody>
      </p:sp>
      <p:sp>
        <p:nvSpPr>
          <p:cNvPr id="14" name="TextBox 13">
            <a:extLst>
              <a:ext uri="{FF2B5EF4-FFF2-40B4-BE49-F238E27FC236}">
                <a16:creationId xmlns:a16="http://schemas.microsoft.com/office/drawing/2014/main" id="{C73271BE-9D03-45B7-CCAE-3CA3FD77724C}"/>
              </a:ext>
            </a:extLst>
          </p:cNvPr>
          <p:cNvSpPr txBox="1"/>
          <p:nvPr/>
        </p:nvSpPr>
        <p:spPr>
          <a:xfrm>
            <a:off x="5515429" y="1701662"/>
            <a:ext cx="6676571" cy="4031873"/>
          </a:xfrm>
          <a:prstGeom prst="rect">
            <a:avLst/>
          </a:prstGeom>
          <a:noFill/>
        </p:spPr>
        <p:txBody>
          <a:bodyPr wrap="square">
            <a:spAutoFit/>
          </a:bodyPr>
          <a:lstStyle/>
          <a:p>
            <a:pPr marL="0" marR="0" lvl="0" indent="0" algn="just" defTabSz="914400" rtl="1" eaLnBrk="1" fontAlgn="auto" latinLnBrk="0" hangingPunct="1">
              <a:spcBef>
                <a:spcPts val="0"/>
              </a:spcBef>
              <a:spcAft>
                <a:spcPts val="0"/>
              </a:spcAft>
              <a:buClrTx/>
              <a:buSzTx/>
              <a:buFontTx/>
              <a:buNone/>
              <a:tabLst/>
              <a:defRPr/>
            </a:pP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 أما في عصرنا الحاضر، فصيانة المال العام تتمثل في حسن التعامل مع ممتلكات الدولة والمرافق العامة، مثل : المباني الحكومية، وأثاثها  والمدارس، والحدائق العامة، وغيرها . </a:t>
            </a:r>
          </a:p>
          <a:p>
            <a:pPr marL="0" marR="0" lvl="0" indent="0" algn="just" defTabSz="914400" rtl="1" eaLnBrk="1" fontAlgn="auto" latinLnBrk="0" hangingPunct="1">
              <a:spcBef>
                <a:spcPts val="0"/>
              </a:spcBef>
              <a:spcAft>
                <a:spcPts val="0"/>
              </a:spcAft>
              <a:buClrTx/>
              <a:buSzTx/>
              <a:buFontTx/>
              <a:buNone/>
              <a:tabLst/>
              <a:defRPr/>
            </a:pP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إن الحرص على المال العام واجب دیني ووطني ؛ لأنه ي</a:t>
            </a:r>
            <a:r>
              <a:rPr kumimoji="0" lang="ar-EG"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a:t>
            </a: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نفق في خير الوطن، وي</a:t>
            </a:r>
            <a:r>
              <a:rPr kumimoji="0" lang="ar-EG"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a:t>
            </a:r>
            <a:r>
              <a:rPr kumimoji="0" lang="ps-AF" sz="3200" b="1" i="0" u="none" strike="noStrike" kern="1200" cap="none" spc="0" normalizeH="0" baseline="0" noProof="0" dirty="0">
                <a:ln>
                  <a:noFill/>
                </a:ln>
                <a:solidFill>
                  <a:srgbClr val="17365D"/>
                </a:solidFill>
                <a:effectLst/>
                <a:uLnTx/>
                <a:uFillTx/>
                <a:latin typeface="Times New Roman" panose="02020603050405020304" pitchFamily="18" charset="0"/>
                <a:ea typeface="Times New Roman" panose="02020603050405020304" pitchFamily="18" charset="0"/>
                <a:cs typeface="Arial" panose="020B0604020202020204" pitchFamily="34" charset="0"/>
              </a:rPr>
              <a:t>ستعان به في التنمية  وإقامة المشروعات العامة التي تخدم أبناء الوطن، وترقى  بهم».</a:t>
            </a:r>
          </a:p>
        </p:txBody>
      </p:sp>
      <p:sp>
        <p:nvSpPr>
          <p:cNvPr id="3" name="الفكرة">
            <a:extLst>
              <a:ext uri="{FF2B5EF4-FFF2-40B4-BE49-F238E27FC236}">
                <a16:creationId xmlns:a16="http://schemas.microsoft.com/office/drawing/2014/main" id="{F2B12392-D11A-2E21-1334-5D83639BECC7}"/>
              </a:ext>
            </a:extLst>
          </p:cNvPr>
          <p:cNvSpPr/>
          <p:nvPr/>
        </p:nvSpPr>
        <p:spPr>
          <a:xfrm>
            <a:off x="8624811" y="844062"/>
            <a:ext cx="3392514" cy="577362"/>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الفكرة الفرعية</a:t>
            </a:r>
          </a:p>
        </p:txBody>
      </p:sp>
      <p:sp>
        <p:nvSpPr>
          <p:cNvPr id="4" name="الفرعية">
            <a:extLst>
              <a:ext uri="{FF2B5EF4-FFF2-40B4-BE49-F238E27FC236}">
                <a16:creationId xmlns:a16="http://schemas.microsoft.com/office/drawing/2014/main" id="{1702830C-0D2D-FA53-681B-CAF65200C76E}"/>
              </a:ext>
            </a:extLst>
          </p:cNvPr>
          <p:cNvSpPr/>
          <p:nvPr/>
        </p:nvSpPr>
        <p:spPr>
          <a:xfrm>
            <a:off x="6096000" y="844062"/>
            <a:ext cx="5921325" cy="577362"/>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solidFill>
                  <a:srgbClr val="C00000"/>
                </a:solidFill>
              </a:rPr>
              <a:t>السلف الصالح و المال العام :</a:t>
            </a:r>
            <a:endParaRPr lang="en-US" sz="3200" b="1" dirty="0">
              <a:solidFill>
                <a:srgbClr val="C00000"/>
              </a:solidFill>
            </a:endParaRPr>
          </a:p>
        </p:txBody>
      </p:sp>
      <p:pic>
        <p:nvPicPr>
          <p:cNvPr id="6" name="Picture 5" descr="A picture containing text&#10;&#10;Description automatically generated">
            <a:extLst>
              <a:ext uri="{FF2B5EF4-FFF2-40B4-BE49-F238E27FC236}">
                <a16:creationId xmlns:a16="http://schemas.microsoft.com/office/drawing/2014/main" id="{744E553B-6655-B6BA-B760-21D727295EFC}"/>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96850" y="1720012"/>
            <a:ext cx="5158921" cy="4013523"/>
          </a:xfrm>
          <a:prstGeom prst="rect">
            <a:avLst/>
          </a:prstGeom>
        </p:spPr>
      </p:pic>
    </p:spTree>
    <p:extLst>
      <p:ext uri="{BB962C8B-B14F-4D97-AF65-F5344CB8AC3E}">
        <p14:creationId xmlns:p14="http://schemas.microsoft.com/office/powerpoint/2010/main" val="1383268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3"/>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curtain, furniture, floor, red&#10;&#10;Description automatically generated">
            <a:extLst>
              <a:ext uri="{FF2B5EF4-FFF2-40B4-BE49-F238E27FC236}">
                <a16:creationId xmlns:a16="http://schemas.microsoft.com/office/drawing/2014/main" id="{91258D8C-99E3-A2FD-8AA8-FED5F45F8B2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38267"/>
          </a:xfrm>
          <a:prstGeom prst="rect">
            <a:avLst/>
          </a:prstGeom>
        </p:spPr>
      </p:pic>
      <p:sp>
        <p:nvSpPr>
          <p:cNvPr id="6" name="Rectangle: Rounded Corners 5">
            <a:hlinkClick r:id="" action="ppaction://hlinkshowjump?jump=nextslide"/>
            <a:extLst>
              <a:ext uri="{FF2B5EF4-FFF2-40B4-BE49-F238E27FC236}">
                <a16:creationId xmlns:a16="http://schemas.microsoft.com/office/drawing/2014/main" id="{66DD98BA-DA6F-6D78-01D2-1FF0AE42750C}"/>
              </a:ext>
            </a:extLst>
          </p:cNvPr>
          <p:cNvSpPr/>
          <p:nvPr/>
        </p:nvSpPr>
        <p:spPr>
          <a:xfrm>
            <a:off x="4512040" y="4816627"/>
            <a:ext cx="2698229" cy="749508"/>
          </a:xfrm>
          <a:prstGeom prst="roundRect">
            <a:avLst/>
          </a:prstGeom>
          <a:solidFill>
            <a:srgbClr val="23551F"/>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ابدأ باسم الله</a:t>
            </a:r>
          </a:p>
        </p:txBody>
      </p:sp>
      <p:sp>
        <p:nvSpPr>
          <p:cNvPr id="7" name="TextBox 6">
            <a:extLst>
              <a:ext uri="{FF2B5EF4-FFF2-40B4-BE49-F238E27FC236}">
                <a16:creationId xmlns:a16="http://schemas.microsoft.com/office/drawing/2014/main" id="{07FA9218-65E7-D90F-6A9D-7B4A78B22C89}"/>
              </a:ext>
            </a:extLst>
          </p:cNvPr>
          <p:cNvSpPr txBox="1"/>
          <p:nvPr/>
        </p:nvSpPr>
        <p:spPr>
          <a:xfrm>
            <a:off x="2409668" y="2041373"/>
            <a:ext cx="6902971" cy="1938992"/>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6000" b="1" i="0" u="none" strike="noStrike" kern="1200" cap="none" spc="0" normalizeH="0" baseline="0" noProof="0" dirty="0">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rPr>
              <a:t>صيانة المال العام</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6000" b="1" i="0" u="none" strike="noStrike" kern="1200" cap="none" spc="0" normalizeH="0" baseline="0" noProof="0" dirty="0">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rPr>
              <a:t>ت</a:t>
            </a:r>
            <a:r>
              <a:rPr kumimoji="0" lang="ar-EG" sz="6000" b="1" i="0" u="none" strike="noStrike" kern="1200" cap="none" spc="0" normalizeH="0" baseline="0" noProof="0" dirty="0" err="1">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rPr>
              <a:t>دريبات</a:t>
            </a:r>
            <a:endParaRPr kumimoji="0" lang="ar-EG" sz="6000" b="1" i="0" u="none" strike="noStrike" kern="1200" cap="none" spc="0" normalizeH="0" baseline="0" noProof="0" dirty="0">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endParaRPr>
          </a:p>
        </p:txBody>
      </p:sp>
    </p:spTree>
    <p:extLst>
      <p:ext uri="{BB962C8B-B14F-4D97-AF65-F5344CB8AC3E}">
        <p14:creationId xmlns:p14="http://schemas.microsoft.com/office/powerpoint/2010/main" val="2199298360"/>
      </p:ext>
    </p:extLst>
  </p:cSld>
  <p:clrMapOvr>
    <a:masterClrMapping/>
  </p:clrMapOvr>
  <mc:AlternateContent xmlns:mc="http://schemas.openxmlformats.org/markup-compatibility/2006" xmlns:p14="http://schemas.microsoft.com/office/powerpoint/2010/main">
    <mc:Choice Requires="p14">
      <p:transition spd="slow" p14:dur="1250" advClick="0">
        <p14:flip dir="r"/>
      </p:transition>
    </mc:Choice>
    <mc:Fallback xmlns="">
      <p:transition spd="slow" advClick="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صيانة المال العام</a:t>
            </a:r>
          </a:p>
        </p:txBody>
      </p:sp>
      <p:pic>
        <p:nvPicPr>
          <p:cNvPr id="6" name="صورة 8">
            <a:extLst>
              <a:ext uri="{FF2B5EF4-FFF2-40B4-BE49-F238E27FC236}">
                <a16:creationId xmlns:a16="http://schemas.microsoft.com/office/drawing/2014/main" id="{98A13B60-4438-60D2-6913-27024D8A83C7}"/>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2296723" y="-173637"/>
            <a:ext cx="1305924" cy="952830"/>
          </a:xfrm>
          <a:prstGeom prst="rect">
            <a:avLst/>
          </a:prstGeom>
        </p:spPr>
      </p:pic>
      <p:pic>
        <p:nvPicPr>
          <p:cNvPr id="7" name="صورة 15">
            <a:extLst>
              <a:ext uri="{FF2B5EF4-FFF2-40B4-BE49-F238E27FC236}">
                <a16:creationId xmlns:a16="http://schemas.microsoft.com/office/drawing/2014/main" id="{7D68BAA9-37EF-D5E0-BD81-A49F17E1A58C}"/>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217478" y="-85172"/>
            <a:ext cx="1119780" cy="830693"/>
          </a:xfrm>
          <a:prstGeom prst="rect">
            <a:avLst/>
          </a:prstGeom>
        </p:spPr>
      </p:pic>
      <p:sp>
        <p:nvSpPr>
          <p:cNvPr id="9" name="TextBox 8">
            <a:extLst>
              <a:ext uri="{FF2B5EF4-FFF2-40B4-BE49-F238E27FC236}">
                <a16:creationId xmlns:a16="http://schemas.microsoft.com/office/drawing/2014/main" id="{BE48DD0F-ED56-5E2B-5F2A-9FC701810740}"/>
              </a:ext>
            </a:extLst>
          </p:cNvPr>
          <p:cNvSpPr txBox="1"/>
          <p:nvPr/>
        </p:nvSpPr>
        <p:spPr>
          <a:xfrm>
            <a:off x="-2" y="987025"/>
            <a:ext cx="12192000" cy="4031873"/>
          </a:xfrm>
          <a:prstGeom prst="rect">
            <a:avLst/>
          </a:prstGeom>
          <a:noFill/>
        </p:spPr>
        <p:txBody>
          <a:bodyPr wrap="square">
            <a:spAutoFit/>
          </a:bodyPr>
          <a:lstStyle/>
          <a:p>
            <a:pPr indent="-154305" algn="r" rtl="1"/>
            <a:r>
              <a:rPr lang="ar-SA"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س1:ما المقصود بالمرافق العامة ؟</a:t>
            </a:r>
            <a:endParaRPr lang="en-US" sz="32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indent="-154305" algn="r" rtl="1"/>
            <a:endParaRPr lang="en-US"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indent="-154305" algn="r" rtl="1"/>
            <a:endParaRPr lang="en-US" sz="3200"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endParaRPr>
          </a:p>
          <a:p>
            <a:pPr indent="-154305" algn="r" rtl="1"/>
            <a:r>
              <a:rPr lang="ar-SA"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س2: من يمتلك المرافق العامة ؟ ولماذا ؟  </a:t>
            </a:r>
            <a:endParaRPr lang="en-US"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indent="-154305" algn="r" rtl="1"/>
            <a:endParaRPr lang="en-US"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indent="-154305" algn="r" rtl="1"/>
            <a:r>
              <a:rPr lang="ar-SA"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س3:ما واجبنا تجاه المرافق العامة ؟ ولماذا ؟</a:t>
            </a:r>
            <a:endParaRPr lang="en-US" sz="32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indent="-154305" algn="r" rtl="1"/>
            <a:endParaRPr lang="en-US"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indent="-154305" algn="r" rtl="1"/>
            <a:r>
              <a:rPr lang="ar-SA"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س4:  لماذا يجب على المواطن أن يحرص على المال العام كما يحرص على ماله الخاص ؟ </a:t>
            </a:r>
            <a:endParaRPr lang="en-US" sz="32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5" name="TextBox 14">
            <a:extLst>
              <a:ext uri="{FF2B5EF4-FFF2-40B4-BE49-F238E27FC236}">
                <a16:creationId xmlns:a16="http://schemas.microsoft.com/office/drawing/2014/main" id="{30A510BC-A964-2B3A-102D-A5BEA910728D}"/>
              </a:ext>
            </a:extLst>
          </p:cNvPr>
          <p:cNvSpPr txBox="1"/>
          <p:nvPr/>
        </p:nvSpPr>
        <p:spPr>
          <a:xfrm>
            <a:off x="102927" y="1714581"/>
            <a:ext cx="11986145" cy="781752"/>
          </a:xfrm>
          <a:prstGeom prst="rect">
            <a:avLst/>
          </a:prstGeom>
          <a:noFill/>
        </p:spPr>
        <p:txBody>
          <a:bodyPr wrap="square">
            <a:spAutoFit/>
          </a:bodyPr>
          <a:lstStyle/>
          <a:p>
            <a:pPr algn="r" rtl="1">
              <a:lnSpc>
                <a:spcPct val="80000"/>
              </a:lnSpc>
            </a:pPr>
            <a:r>
              <a:rPr lang="ar-SA" sz="2800" b="1" dirty="0">
                <a:solidFill>
                  <a:srgbClr val="000000"/>
                </a:solidFill>
                <a:latin typeface="Times New Roman" panose="02020603050405020304" pitchFamily="18" charset="0"/>
                <a:ea typeface="Calibri" panose="020F0502020204030204" pitchFamily="34" charset="0"/>
              </a:rPr>
              <a:t>* هي كل ما أقيم بالمال العام (أموال المواطنين)، لينتفع به السكان عامة، كالقطارات، والسيارات، والحدائق العامة، والمستشفيات الحكومية، والمدارس.</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3" name="TextBox 2">
            <a:extLst>
              <a:ext uri="{FF2B5EF4-FFF2-40B4-BE49-F238E27FC236}">
                <a16:creationId xmlns:a16="http://schemas.microsoft.com/office/drawing/2014/main" id="{B564AD8D-98E3-91A8-0412-DD965D41622A}"/>
              </a:ext>
            </a:extLst>
          </p:cNvPr>
          <p:cNvSpPr txBox="1"/>
          <p:nvPr/>
        </p:nvSpPr>
        <p:spPr>
          <a:xfrm>
            <a:off x="102926" y="3002962"/>
            <a:ext cx="11986145" cy="523220"/>
          </a:xfrm>
          <a:prstGeom prst="rect">
            <a:avLst/>
          </a:prstGeom>
          <a:noFill/>
        </p:spPr>
        <p:txBody>
          <a:bodyPr wrap="square">
            <a:spAutoFit/>
          </a:bodyPr>
          <a:lstStyle/>
          <a:p>
            <a:pPr indent="-154305" algn="r" rtl="1"/>
            <a:r>
              <a:rPr lang="ar-SA" sz="2800" b="1" dirty="0">
                <a:solidFill>
                  <a:srgbClr val="000000"/>
                </a:solidFill>
                <a:latin typeface="Times New Roman" panose="02020603050405020304" pitchFamily="18" charset="0"/>
                <a:ea typeface="Calibri" panose="020F0502020204030204" pitchFamily="34" charset="0"/>
              </a:rPr>
              <a:t>تمتلكها الأمة كلها. .لأنها أقيمت بمال أبنائها.</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4" name="TextBox 3">
            <a:extLst>
              <a:ext uri="{FF2B5EF4-FFF2-40B4-BE49-F238E27FC236}">
                <a16:creationId xmlns:a16="http://schemas.microsoft.com/office/drawing/2014/main" id="{2F1D029A-CC86-C706-E019-5226CF8C5184}"/>
              </a:ext>
            </a:extLst>
          </p:cNvPr>
          <p:cNvSpPr txBox="1"/>
          <p:nvPr/>
        </p:nvSpPr>
        <p:spPr>
          <a:xfrm>
            <a:off x="102926" y="3963054"/>
            <a:ext cx="11986145" cy="523220"/>
          </a:xfrm>
          <a:prstGeom prst="rect">
            <a:avLst/>
          </a:prstGeom>
          <a:noFill/>
        </p:spPr>
        <p:txBody>
          <a:bodyPr wrap="square">
            <a:spAutoFit/>
          </a:bodyPr>
          <a:lstStyle/>
          <a:p>
            <a:pPr algn="r" rtl="1">
              <a:spcBef>
                <a:spcPts val="200"/>
              </a:spcBef>
            </a:pPr>
            <a:r>
              <a:rPr lang="ar-SA" sz="2800" b="1" dirty="0">
                <a:solidFill>
                  <a:srgbClr val="000000"/>
                </a:solidFill>
                <a:latin typeface="Times New Roman" panose="02020603050405020304" pitchFamily="18" charset="0"/>
                <a:ea typeface="Calibri" panose="020F0502020204030204" pitchFamily="34" charset="0"/>
              </a:rPr>
              <a:t>* يجب علينا أن نرعاها، ونحافظ عليها. وحتى تبقى سليمة، وننتفع بها إلى أقصى حد.</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TextBox 4">
            <a:extLst>
              <a:ext uri="{FF2B5EF4-FFF2-40B4-BE49-F238E27FC236}">
                <a16:creationId xmlns:a16="http://schemas.microsoft.com/office/drawing/2014/main" id="{9B6EF978-F762-2501-D6E4-731AD2C10E3C}"/>
              </a:ext>
            </a:extLst>
          </p:cNvPr>
          <p:cNvSpPr txBox="1"/>
          <p:nvPr/>
        </p:nvSpPr>
        <p:spPr>
          <a:xfrm>
            <a:off x="205855" y="5079251"/>
            <a:ext cx="11986145" cy="523220"/>
          </a:xfrm>
          <a:prstGeom prst="rect">
            <a:avLst/>
          </a:prstGeom>
          <a:noFill/>
        </p:spPr>
        <p:txBody>
          <a:bodyPr wrap="square">
            <a:spAutoFit/>
          </a:bodyPr>
          <a:lstStyle/>
          <a:p>
            <a:pPr algn="r" rtl="1">
              <a:spcBef>
                <a:spcPts val="200"/>
              </a:spcBef>
            </a:pPr>
            <a:r>
              <a:rPr lang="ar-SA" sz="2800" b="1" dirty="0">
                <a:solidFill>
                  <a:srgbClr val="000000"/>
                </a:solidFill>
                <a:latin typeface="Times New Roman" panose="02020603050405020304" pitchFamily="18" charset="0"/>
                <a:ea typeface="Calibri" panose="020F0502020204030204" pitchFamily="34" charset="0"/>
              </a:rPr>
              <a:t>*لأن المال العام هو</a:t>
            </a:r>
            <a:r>
              <a:rPr lang="ar-EG" sz="2800" b="1" dirty="0">
                <a:solidFill>
                  <a:srgbClr val="000000"/>
                </a:solidFill>
                <a:latin typeface="Times New Roman" panose="02020603050405020304" pitchFamily="18" charset="0"/>
                <a:ea typeface="Calibri" panose="020F0502020204030204" pitchFamily="34" charset="0"/>
              </a:rPr>
              <a:t> </a:t>
            </a:r>
            <a:r>
              <a:rPr lang="ar-SA" sz="2800" b="1" dirty="0">
                <a:solidFill>
                  <a:srgbClr val="000000"/>
                </a:solidFill>
                <a:latin typeface="Times New Roman" panose="02020603050405020304" pitchFamily="18" charset="0"/>
                <a:ea typeface="Calibri" panose="020F0502020204030204" pitchFamily="34" charset="0"/>
              </a:rPr>
              <a:t>مال جميع أفراد الوطن، وأن الاستيلاء عليه </a:t>
            </a:r>
            <a:r>
              <a:rPr lang="ar-SA" sz="2800" b="1" dirty="0" err="1">
                <a:solidFill>
                  <a:srgbClr val="000000"/>
                </a:solidFill>
                <a:latin typeface="Times New Roman" panose="02020603050405020304" pitchFamily="18" charset="0"/>
                <a:ea typeface="Calibri" panose="020F0502020204030204" pitchFamily="34" charset="0"/>
              </a:rPr>
              <a:t>أوالتفريط</a:t>
            </a:r>
            <a:r>
              <a:rPr lang="ar-SA" sz="2800" b="1" dirty="0">
                <a:solidFill>
                  <a:srgbClr val="000000"/>
                </a:solidFill>
                <a:latin typeface="Times New Roman" panose="02020603050405020304" pitchFamily="18" charset="0"/>
                <a:ea typeface="Calibri" panose="020F0502020204030204" pitchFamily="34" charset="0"/>
              </a:rPr>
              <a:t> فيه يعد جريمة وخيانة .</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41533956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Click="0">
        <p15:prstTrans prst="curtains"/>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Effect transition="in" filter="fade">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صيانة المال العام</a:t>
            </a:r>
          </a:p>
        </p:txBody>
      </p:sp>
      <p:pic>
        <p:nvPicPr>
          <p:cNvPr id="6" name="صورة 8">
            <a:extLst>
              <a:ext uri="{FF2B5EF4-FFF2-40B4-BE49-F238E27FC236}">
                <a16:creationId xmlns:a16="http://schemas.microsoft.com/office/drawing/2014/main" id="{98A13B60-4438-60D2-6913-27024D8A83C7}"/>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2296723" y="-173637"/>
            <a:ext cx="1305924" cy="952830"/>
          </a:xfrm>
          <a:prstGeom prst="rect">
            <a:avLst/>
          </a:prstGeom>
        </p:spPr>
      </p:pic>
      <p:pic>
        <p:nvPicPr>
          <p:cNvPr id="7" name="صورة 15">
            <a:extLst>
              <a:ext uri="{FF2B5EF4-FFF2-40B4-BE49-F238E27FC236}">
                <a16:creationId xmlns:a16="http://schemas.microsoft.com/office/drawing/2014/main" id="{7D68BAA9-37EF-D5E0-BD81-A49F17E1A58C}"/>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217478" y="-85172"/>
            <a:ext cx="1119780" cy="830693"/>
          </a:xfrm>
          <a:prstGeom prst="rect">
            <a:avLst/>
          </a:prstGeom>
        </p:spPr>
      </p:pic>
      <p:sp>
        <p:nvSpPr>
          <p:cNvPr id="9" name="TextBox 8">
            <a:extLst>
              <a:ext uri="{FF2B5EF4-FFF2-40B4-BE49-F238E27FC236}">
                <a16:creationId xmlns:a16="http://schemas.microsoft.com/office/drawing/2014/main" id="{BE48DD0F-ED56-5E2B-5F2A-9FC701810740}"/>
              </a:ext>
            </a:extLst>
          </p:cNvPr>
          <p:cNvSpPr txBox="1"/>
          <p:nvPr/>
        </p:nvSpPr>
        <p:spPr>
          <a:xfrm>
            <a:off x="0" y="1017699"/>
            <a:ext cx="12192000" cy="4083169"/>
          </a:xfrm>
          <a:prstGeom prst="rect">
            <a:avLst/>
          </a:prstGeom>
          <a:noFill/>
        </p:spPr>
        <p:txBody>
          <a:bodyPr wrap="square">
            <a:spAutoFit/>
          </a:bodyPr>
          <a:lstStyle/>
          <a:p>
            <a:pPr indent="-154305" algn="r" rtl="1"/>
            <a:r>
              <a:rPr lang="ar-SA"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س5: كيف حافظ سلفنا الصالح على المال العام ؟ وضح بمثال.</a:t>
            </a:r>
            <a:endParaRPr lang="en-US" sz="32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spcBef>
                <a:spcPts val="200"/>
              </a:spcBef>
            </a:pPr>
            <a:endParaRPr lang="ar-EG" sz="3200" b="1"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endParaRPr>
          </a:p>
          <a:p>
            <a:pPr algn="r" rtl="1">
              <a:spcBef>
                <a:spcPts val="200"/>
              </a:spcBef>
            </a:pPr>
            <a:endParaRPr lang="en-US" sz="32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indent="-154305" algn="r" rtl="1"/>
            <a:r>
              <a:rPr lang="ar-SA"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س6 : فيم تتمثل صيانة المال العام في عصرنا الحاضر؟</a:t>
            </a:r>
            <a:endParaRPr lang="en-US" sz="32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indent="-154305" algn="r" rtl="1"/>
            <a:endParaRPr lang="ar-EG"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indent="-154305" algn="r" rtl="1"/>
            <a:endParaRPr lang="ar-EG" sz="3200"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endParaRPr>
          </a:p>
          <a:p>
            <a:pPr indent="-154305" algn="r" rtl="1"/>
            <a:r>
              <a:rPr lang="ar-SA"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س7:  إن صيانة المال العام واجب ديني ووطني. علل.</a:t>
            </a:r>
            <a:endParaRPr lang="en-US" sz="32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endParaRPr lang="ar-EG"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p:txBody>
      </p:sp>
      <p:sp>
        <p:nvSpPr>
          <p:cNvPr id="15" name="TextBox 14">
            <a:extLst>
              <a:ext uri="{FF2B5EF4-FFF2-40B4-BE49-F238E27FC236}">
                <a16:creationId xmlns:a16="http://schemas.microsoft.com/office/drawing/2014/main" id="{30A510BC-A964-2B3A-102D-A5BEA910728D}"/>
              </a:ext>
            </a:extLst>
          </p:cNvPr>
          <p:cNvSpPr txBox="1"/>
          <p:nvPr/>
        </p:nvSpPr>
        <p:spPr>
          <a:xfrm>
            <a:off x="0" y="1658788"/>
            <a:ext cx="12100445" cy="781752"/>
          </a:xfrm>
          <a:prstGeom prst="rect">
            <a:avLst/>
          </a:prstGeom>
          <a:noFill/>
        </p:spPr>
        <p:txBody>
          <a:bodyPr wrap="square">
            <a:spAutoFit/>
          </a:bodyPr>
          <a:lstStyle/>
          <a:p>
            <a:pPr algn="r" rtl="1">
              <a:lnSpc>
                <a:spcPct val="80000"/>
              </a:lnSpc>
            </a:pPr>
            <a:r>
              <a:rPr lang="ar-SA" sz="2800" b="1" dirty="0">
                <a:solidFill>
                  <a:srgbClr val="000000"/>
                </a:solidFill>
                <a:latin typeface="Times New Roman" panose="02020603050405020304" pitchFamily="18" charset="0"/>
                <a:ea typeface="Calibri" panose="020F0502020204030204" pitchFamily="34" charset="0"/>
              </a:rPr>
              <a:t>*كان أمير المؤمنين عمر بن عبدالعزيز إذا انشغل بأمر من أمور المسلمين أشعل شمعة من بيت مال المسلمين، وإذا انصرف إلى شئونه الخاصة أطفأها، وأشعل شمعة من ماله الخاص</a:t>
            </a:r>
            <a:endParaRPr lang="en-US" sz="2800" b="1" dirty="0">
              <a:solidFill>
                <a:srgbClr val="002060"/>
              </a:solidFill>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3" name="TextBox 2">
            <a:extLst>
              <a:ext uri="{FF2B5EF4-FFF2-40B4-BE49-F238E27FC236}">
                <a16:creationId xmlns:a16="http://schemas.microsoft.com/office/drawing/2014/main" id="{EA330ED9-5FB9-C3BC-C6EF-51530087DE5B}"/>
              </a:ext>
            </a:extLst>
          </p:cNvPr>
          <p:cNvSpPr txBox="1"/>
          <p:nvPr/>
        </p:nvSpPr>
        <p:spPr>
          <a:xfrm>
            <a:off x="45777" y="3201838"/>
            <a:ext cx="12100445" cy="954107"/>
          </a:xfrm>
          <a:prstGeom prst="rect">
            <a:avLst/>
          </a:prstGeom>
          <a:noFill/>
        </p:spPr>
        <p:txBody>
          <a:bodyPr wrap="square">
            <a:spAutoFit/>
          </a:bodyPr>
          <a:lstStyle/>
          <a:p>
            <a:pPr algn="r" rtl="1">
              <a:spcBef>
                <a:spcPts val="200"/>
              </a:spcBef>
            </a:pPr>
            <a:r>
              <a:rPr lang="ar-SA" sz="2800" b="1" dirty="0">
                <a:solidFill>
                  <a:srgbClr val="000000"/>
                </a:solidFill>
                <a:latin typeface="Times New Roman" panose="02020603050405020304" pitchFamily="18" charset="0"/>
                <a:ea typeface="Calibri" panose="020F0502020204030204" pitchFamily="34" charset="0"/>
              </a:rPr>
              <a:t>* تتمثل في حسن التعامل مع ممتلكات الدولة والمرافق العامة، مثل : المباني الحكومية وأثاثها، والمدارس، والحدائق العامة.</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4" name="TextBox 3">
            <a:extLst>
              <a:ext uri="{FF2B5EF4-FFF2-40B4-BE49-F238E27FC236}">
                <a16:creationId xmlns:a16="http://schemas.microsoft.com/office/drawing/2014/main" id="{E0BD036F-2351-52D0-A70F-05F15372EA4A}"/>
              </a:ext>
            </a:extLst>
          </p:cNvPr>
          <p:cNvSpPr txBox="1"/>
          <p:nvPr/>
        </p:nvSpPr>
        <p:spPr>
          <a:xfrm>
            <a:off x="91555" y="4624679"/>
            <a:ext cx="12100445" cy="1384995"/>
          </a:xfrm>
          <a:prstGeom prst="rect">
            <a:avLst/>
          </a:prstGeom>
          <a:noFill/>
        </p:spPr>
        <p:txBody>
          <a:bodyPr wrap="square">
            <a:spAutoFit/>
          </a:bodyPr>
          <a:lstStyle/>
          <a:p>
            <a:pPr marL="457200" indent="-457200" algn="r" rtl="1">
              <a:buFont typeface="Arial" panose="020B0604020202020204" pitchFamily="34" charset="0"/>
              <a:buChar char="•"/>
            </a:pPr>
            <a:r>
              <a:rPr lang="ar-SA" sz="2800" b="1" dirty="0">
                <a:solidFill>
                  <a:srgbClr val="000000"/>
                </a:solidFill>
                <a:latin typeface="Times New Roman" panose="02020603050405020304" pitchFamily="18" charset="0"/>
                <a:ea typeface="Calibri" panose="020F0502020204030204" pitchFamily="34" charset="0"/>
              </a:rPr>
              <a:t>- واجب ديني : لأن ديننا يملى ذلك علينا، كما بين الرسول </a:t>
            </a:r>
            <a:r>
              <a:rPr lang="ar-SA" sz="2800" b="1" dirty="0">
                <a:solidFill>
                  <a:srgbClr val="000000"/>
                </a:solidFill>
                <a:latin typeface="Times New Roman" panose="02020603050405020304" pitchFamily="18" charset="0"/>
                <a:ea typeface="Calibri" panose="020F0502020204030204" pitchFamily="34" charset="0"/>
                <a:cs typeface="Sakkal Majalla" panose="02000000000000000000" pitchFamily="2" charset="-78"/>
              </a:rPr>
              <a:t>ﷺ</a:t>
            </a:r>
            <a:r>
              <a:rPr lang="ar-EG" sz="2800" b="1" dirty="0">
                <a:solidFill>
                  <a:srgbClr val="000000"/>
                </a:solidFill>
                <a:latin typeface="Times New Roman" panose="02020603050405020304" pitchFamily="18" charset="0"/>
                <a:ea typeface="Calibri" panose="020F0502020204030204" pitchFamily="34" charset="0"/>
              </a:rPr>
              <a:t> </a:t>
            </a:r>
            <a:r>
              <a:rPr lang="ar-SA" sz="2800" b="1" dirty="0">
                <a:solidFill>
                  <a:srgbClr val="000000"/>
                </a:solidFill>
                <a:latin typeface="Times New Roman" panose="02020603050405020304" pitchFamily="18" charset="0"/>
                <a:ea typeface="Calibri" panose="020F0502020204030204" pitchFamily="34" charset="0"/>
              </a:rPr>
              <a:t>في حديثه الشريف. </a:t>
            </a:r>
            <a:endParaRPr lang="ar-EG" sz="2800" b="1" dirty="0">
              <a:solidFill>
                <a:srgbClr val="000000"/>
              </a:solidFill>
              <a:latin typeface="Times New Roman" panose="02020603050405020304" pitchFamily="18" charset="0"/>
              <a:ea typeface="Calibri" panose="020F0502020204030204" pitchFamily="34" charset="0"/>
            </a:endParaRPr>
          </a:p>
          <a:p>
            <a:pPr marL="457200" indent="-457200" algn="r" rtl="1">
              <a:buFont typeface="Arial" panose="020B0604020202020204" pitchFamily="34" charset="0"/>
              <a:buChar char="•"/>
            </a:pPr>
            <a:r>
              <a:rPr lang="ar-SA" sz="2800" b="1" dirty="0">
                <a:solidFill>
                  <a:srgbClr val="000000"/>
                </a:solidFill>
                <a:latin typeface="Times New Roman" panose="02020603050405020304" pitchFamily="18" charset="0"/>
                <a:ea typeface="Calibri" panose="020F0502020204030204" pitchFamily="34" charset="0"/>
              </a:rPr>
              <a:t>- واجب وطني : لأن المال العام ينفق في خير الوطن، ويستعان به في التنمية، وإقامة المشروعات العامة التي تخدم أبناء الوطن، وترقى بهم.</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38997549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صيانة المال العام</a:t>
            </a:r>
          </a:p>
        </p:txBody>
      </p:sp>
      <p:pic>
        <p:nvPicPr>
          <p:cNvPr id="6" name="صورة 8">
            <a:extLst>
              <a:ext uri="{FF2B5EF4-FFF2-40B4-BE49-F238E27FC236}">
                <a16:creationId xmlns:a16="http://schemas.microsoft.com/office/drawing/2014/main" id="{98A13B60-4438-60D2-6913-27024D8A83C7}"/>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2296723" y="-173637"/>
            <a:ext cx="1305924" cy="952830"/>
          </a:xfrm>
          <a:prstGeom prst="rect">
            <a:avLst/>
          </a:prstGeom>
        </p:spPr>
      </p:pic>
      <p:pic>
        <p:nvPicPr>
          <p:cNvPr id="7" name="صورة 15">
            <a:extLst>
              <a:ext uri="{FF2B5EF4-FFF2-40B4-BE49-F238E27FC236}">
                <a16:creationId xmlns:a16="http://schemas.microsoft.com/office/drawing/2014/main" id="{7D68BAA9-37EF-D5E0-BD81-A49F17E1A58C}"/>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217478" y="-85172"/>
            <a:ext cx="1119780" cy="830693"/>
          </a:xfrm>
          <a:prstGeom prst="rect">
            <a:avLst/>
          </a:prstGeom>
        </p:spPr>
      </p:pic>
      <p:sp>
        <p:nvSpPr>
          <p:cNvPr id="9" name="TextBox 8">
            <a:extLst>
              <a:ext uri="{FF2B5EF4-FFF2-40B4-BE49-F238E27FC236}">
                <a16:creationId xmlns:a16="http://schemas.microsoft.com/office/drawing/2014/main" id="{BE48DD0F-ED56-5E2B-5F2A-9FC701810740}"/>
              </a:ext>
            </a:extLst>
          </p:cNvPr>
          <p:cNvSpPr txBox="1"/>
          <p:nvPr/>
        </p:nvSpPr>
        <p:spPr>
          <a:xfrm>
            <a:off x="0" y="919158"/>
            <a:ext cx="12192000" cy="584775"/>
          </a:xfrm>
          <a:prstGeom prst="rect">
            <a:avLst/>
          </a:prstGeom>
          <a:noFill/>
        </p:spPr>
        <p:txBody>
          <a:bodyPr wrap="square">
            <a:spAutoFit/>
          </a:bodyPr>
          <a:lstStyle/>
          <a:p>
            <a:pPr algn="r" rtl="1"/>
            <a:r>
              <a:rPr lang="ar-SA" sz="32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س8: ماذا تعلمت من هذا الدرس ؟</a:t>
            </a:r>
            <a:endParaRPr lang="en-US" sz="3200" b="1"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5" name="TextBox 14">
            <a:extLst>
              <a:ext uri="{FF2B5EF4-FFF2-40B4-BE49-F238E27FC236}">
                <a16:creationId xmlns:a16="http://schemas.microsoft.com/office/drawing/2014/main" id="{30A510BC-A964-2B3A-102D-A5BEA910728D}"/>
              </a:ext>
            </a:extLst>
          </p:cNvPr>
          <p:cNvSpPr txBox="1"/>
          <p:nvPr/>
        </p:nvSpPr>
        <p:spPr>
          <a:xfrm>
            <a:off x="0" y="1677570"/>
            <a:ext cx="12100445" cy="3246081"/>
          </a:xfrm>
          <a:prstGeom prst="rect">
            <a:avLst/>
          </a:prstGeom>
          <a:noFill/>
        </p:spPr>
        <p:txBody>
          <a:bodyPr wrap="square">
            <a:spAutoFit/>
          </a:bodyPr>
          <a:lstStyle/>
          <a:p>
            <a:pPr algn="r" rtl="1">
              <a:lnSpc>
                <a:spcPct val="150000"/>
              </a:lnSpc>
            </a:pPr>
            <a:r>
              <a:rPr lang="ar-SA" sz="2800" b="1" dirty="0">
                <a:solidFill>
                  <a:srgbClr val="000000"/>
                </a:solidFill>
                <a:latin typeface="Times New Roman" panose="02020603050405020304" pitchFamily="18" charset="0"/>
                <a:ea typeface="Calibri" panose="020F0502020204030204" pitchFamily="34" charset="0"/>
              </a:rPr>
              <a:t>*المال العام ملك للشعب كله </a:t>
            </a:r>
            <a:endParaRPr lang="ar-EG" sz="2800" b="1" dirty="0">
              <a:solidFill>
                <a:srgbClr val="000000"/>
              </a:solidFill>
              <a:latin typeface="Times New Roman" panose="02020603050405020304" pitchFamily="18" charset="0"/>
              <a:ea typeface="Calibri" panose="020F0502020204030204" pitchFamily="34" charset="0"/>
            </a:endParaRPr>
          </a:p>
          <a:p>
            <a:pPr algn="r" rtl="1">
              <a:lnSpc>
                <a:spcPct val="150000"/>
              </a:lnSpc>
            </a:pPr>
            <a:r>
              <a:rPr lang="ar-EG" sz="2800" b="1" dirty="0">
                <a:solidFill>
                  <a:srgbClr val="000000"/>
                </a:solidFill>
                <a:latin typeface="Times New Roman" panose="02020603050405020304" pitchFamily="18" charset="0"/>
                <a:ea typeface="Calibri" panose="020F0502020204030204" pitchFamily="34" charset="0"/>
              </a:rPr>
              <a:t>*</a:t>
            </a:r>
            <a:r>
              <a:rPr lang="ar-SA" sz="2800" b="1" dirty="0">
                <a:solidFill>
                  <a:srgbClr val="000000"/>
                </a:solidFill>
                <a:latin typeface="Times New Roman" panose="02020603050405020304" pitchFamily="18" charset="0"/>
                <a:ea typeface="Calibri" panose="020F0502020204030204" pitchFamily="34" charset="0"/>
              </a:rPr>
              <a:t>الحفاظ على المال العام واجب ديني  و وطني .   </a:t>
            </a:r>
            <a:endParaRPr lang="ar-EG" sz="2800" b="1" dirty="0">
              <a:solidFill>
                <a:srgbClr val="000000"/>
              </a:solidFill>
              <a:latin typeface="Times New Roman" panose="02020603050405020304" pitchFamily="18" charset="0"/>
              <a:ea typeface="Calibri" panose="020F0502020204030204" pitchFamily="34" charset="0"/>
            </a:endParaRPr>
          </a:p>
          <a:p>
            <a:pPr algn="r" rtl="1">
              <a:lnSpc>
                <a:spcPct val="150000"/>
              </a:lnSpc>
            </a:pPr>
            <a:r>
              <a:rPr lang="ar-SA" sz="2800" b="1" dirty="0">
                <a:solidFill>
                  <a:srgbClr val="000000"/>
                </a:solidFill>
                <a:latin typeface="Times New Roman" panose="02020603050405020304" pitchFamily="18" charset="0"/>
                <a:ea typeface="Calibri" panose="020F0502020204030204" pitchFamily="34" charset="0"/>
              </a:rPr>
              <a:t>*التفريط في المال العام يعتبر  جريمة وخيانة </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a:p>
            <a:pPr algn="r" rtl="1">
              <a:lnSpc>
                <a:spcPct val="150000"/>
              </a:lnSpc>
            </a:pPr>
            <a:r>
              <a:rPr lang="ar-SA" sz="2800" b="1" dirty="0">
                <a:solidFill>
                  <a:srgbClr val="000000"/>
                </a:solidFill>
                <a:latin typeface="Times New Roman" panose="02020603050405020304" pitchFamily="18" charset="0"/>
                <a:ea typeface="Calibri" panose="020F0502020204030204" pitchFamily="34" charset="0"/>
              </a:rPr>
              <a:t>*سلفنا الصالح خير قدوة لنا في الحفاظ على المال العام. 		  </a:t>
            </a:r>
            <a:endParaRPr lang="ar-EG" sz="2800" b="1" dirty="0">
              <a:solidFill>
                <a:srgbClr val="000000"/>
              </a:solidFill>
              <a:latin typeface="Times New Roman" panose="02020603050405020304" pitchFamily="18" charset="0"/>
              <a:ea typeface="Calibri" panose="020F0502020204030204" pitchFamily="34" charset="0"/>
            </a:endParaRPr>
          </a:p>
          <a:p>
            <a:pPr algn="r" rtl="1">
              <a:lnSpc>
                <a:spcPct val="150000"/>
              </a:lnSpc>
            </a:pPr>
            <a:r>
              <a:rPr lang="ar-SA" sz="2800" b="1" dirty="0">
                <a:solidFill>
                  <a:srgbClr val="000000"/>
                </a:solidFill>
                <a:latin typeface="Times New Roman" panose="02020603050405020304" pitchFamily="18" charset="0"/>
                <a:ea typeface="Calibri" panose="020F0502020204030204" pitchFamily="34" charset="0"/>
              </a:rPr>
              <a:t>*صيانة المال العام من عوامل الارتقاء بالو</a:t>
            </a:r>
            <a:r>
              <a:rPr lang="ar-EG" sz="2800" b="1" dirty="0">
                <a:solidFill>
                  <a:srgbClr val="000000"/>
                </a:solidFill>
                <a:latin typeface="Times New Roman" panose="02020603050405020304" pitchFamily="18" charset="0"/>
                <a:ea typeface="Calibri" panose="020F0502020204030204" pitchFamily="34" charset="0"/>
              </a:rPr>
              <a:t>طن</a:t>
            </a:r>
            <a:r>
              <a:rPr lang="ar-SA" sz="2800" b="1" dirty="0">
                <a:solidFill>
                  <a:srgbClr val="000000"/>
                </a:solidFill>
                <a:latin typeface="Times New Roman" panose="02020603050405020304" pitchFamily="18" charset="0"/>
                <a:ea typeface="Calibri" panose="020F0502020204030204" pitchFamily="34" charset="0"/>
              </a:rPr>
              <a:t> .</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39499500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1829</Words>
  <Application>Microsoft Office PowerPoint</Application>
  <PresentationFormat>Widescreen</PresentationFormat>
  <Paragraphs>156</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AlHor</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Enas Mahmoud Metwaly</dc:creator>
  <cp:lastModifiedBy>Enas Mahmoud Metwaly</cp:lastModifiedBy>
  <cp:revision>1</cp:revision>
  <dcterms:created xsi:type="dcterms:W3CDTF">2023-10-10T06:24:18Z</dcterms:created>
  <dcterms:modified xsi:type="dcterms:W3CDTF">2023-10-10T06:28:30Z</dcterms:modified>
</cp:coreProperties>
</file>